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2"/>
  </p:notesMasterIdLst>
  <p:sldIdLst>
    <p:sldId id="279" r:id="rId3"/>
    <p:sldId id="256" r:id="rId4"/>
    <p:sldId id="280" r:id="rId5"/>
    <p:sldId id="278" r:id="rId6"/>
    <p:sldId id="282" r:id="rId7"/>
    <p:sldId id="283" r:id="rId8"/>
    <p:sldId id="284" r:id="rId9"/>
    <p:sldId id="281" r:id="rId10"/>
    <p:sldId id="28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422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97854F-8BDB-4D7B-8E95-35DECF90B1FF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DD2877-D569-4CEB-902B-6440559C81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7890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BF759-8BF8-407E-B499-DBF7EE1E6711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6B12-8245-4913-AC3C-607691BF39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9802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BF759-8BF8-407E-B499-DBF7EE1E6711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6B12-8245-4913-AC3C-607691BF39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080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BF759-8BF8-407E-B499-DBF7EE1E6711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6B12-8245-4913-AC3C-607691BF39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023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BF759-8BF8-407E-B499-DBF7EE1E6711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6B12-8245-4913-AC3C-607691BF39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0831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BF759-8BF8-407E-B499-DBF7EE1E6711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6B12-8245-4913-AC3C-607691BF39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7817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BF759-8BF8-407E-B499-DBF7EE1E6711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6B12-8245-4913-AC3C-607691BF39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0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BF759-8BF8-407E-B499-DBF7EE1E6711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6B12-8245-4913-AC3C-607691BF39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2659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BF759-8BF8-407E-B499-DBF7EE1E6711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6B12-8245-4913-AC3C-607691BF39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2829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BF759-8BF8-407E-B499-DBF7EE1E6711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6B12-8245-4913-AC3C-607691BF39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998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BF759-8BF8-407E-B499-DBF7EE1E6711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6B12-8245-4913-AC3C-607691BF39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761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BF759-8BF8-407E-B499-DBF7EE1E6711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6B12-8245-4913-AC3C-607691BF39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2821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5608" y="435936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n-US" noProof="1" smtClean="0"/>
              <a:t>Click to edit Master title style</a:t>
            </a:r>
            <a:endParaRPr lang="en-US" dirty="0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/>
          <a:lstStyle>
            <a:lvl1pPr marL="7315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noProof="1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33F23-BD7A-4454-9BEB-EB9B55CB5FDA}" type="datetime1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4/24/2020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B41CA-569D-40E7-8E58-026C0338B2C8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50000" t="50000" r="100000" b="1250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29540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449C0-9663-4985-AF19-9ACCDD099CB3}" type="datetime1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4/24/2020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B41CA-569D-40E7-8E58-026C0338B2C8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57509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100138"/>
            <a:ext cx="6400800" cy="1509712"/>
          </a:xfrm>
        </p:spPr>
        <p:txBody>
          <a:bodyPr anchor="b"/>
          <a:lstStyle>
            <a:lvl1pPr marL="27432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AA5F0-FAF1-429A-875E-27CDFD58FF71}" type="datetime1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4/24/2020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B41CA-569D-40E7-8E58-026C0338B2C8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50000" t="50000" r="100000" b="1250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77491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e 8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85000" t="100000" r="1000000" b="30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33974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503AE-FA39-4857-8FD2-7DC16BC59496}" type="datetime1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4/24/2020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B41CA-569D-40E7-8E58-026C0338B2C8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45241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283464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283464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36734-4B80-4E69-8B5F-4F5E1311180C}" type="datetime1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4/24/2020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B41CA-569D-40E7-8E58-026C0338B2C8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15579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6DBEB-16F6-4A3E-9A89-DB4A76D6A1F4}" type="datetime1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4/24/2020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B41CA-569D-40E7-8E58-026C0338B2C8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96294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4A089-726B-426C-9EE3-9DE1AC9E82A4}" type="datetime1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4/24/2020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B41CA-569D-40E7-8E58-026C0338B2C8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59740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35100"/>
            <a:ext cx="3810000" cy="698500"/>
          </a:xfrm>
        </p:spPr>
        <p:txBody>
          <a:bodyPr/>
          <a:lstStyle>
            <a:lvl1pPr marL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4349C-CA11-4494-8440-89C800231C25}" type="datetime1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4/24/2020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B41CA-569D-40E7-8E58-026C0338B2C8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66700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647B1-996A-4A69-83C9-8B6085226B4D}" type="datetime1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4/24/2020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B41CA-569D-40E7-8E58-026C0338B2C8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0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indent="-283464">
              <a:lnSpc>
                <a:spcPts val="3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/>
              <a:buNone/>
            </a:pPr>
            <a:endParaRPr lang="en-US" sz="3200">
              <a:solidFill>
                <a:prstClr val="black"/>
              </a:solidFill>
            </a:endParaRPr>
          </a:p>
        </p:txBody>
      </p:sp>
      <p:sp>
        <p:nvSpPr>
          <p:cNvPr id="3" name="Shape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/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110703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1F813-01F0-4249-8E2B-ACC94C41D3F4}" type="datetime1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4/24/2020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B41CA-569D-40E7-8E58-026C0338B2C8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12219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AE495-E85B-4ED1-AA01-0E5B7F4A4ED7}" type="datetime1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4/24/2020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B41CA-569D-40E7-8E58-026C0338B2C8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3162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6BF759-8BF8-407E-B499-DBF7EE1E6711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006B12-8245-4913-AC3C-607691BF39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580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85000" t="100000" r="1000000" b="30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US" noProof="1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 dirty="0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>
              <a:defRPr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D87B0CD9-5FE4-41F6-8CED-73EC7878C8E1}" type="datetime1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4/24/2020</a:t>
            </a:fld>
            <a:endParaRPr lang="en-US">
              <a:solidFill>
                <a:srgbClr val="E7DEC9">
                  <a:shade val="50000"/>
                </a:srgb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>
              <a:defRPr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>
              <a:solidFill>
                <a:srgbClr val="E7DEC9">
                  <a:shade val="50000"/>
                </a:srgbClr>
              </a:solidFill>
            </a:endParaRP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>
              <a:defRPr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990B41CA-569D-40E7-8E58-026C0338B2C8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</a:srgbClr>
              </a:solidFill>
            </a:endParaRPr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6847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sz="44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ts val="3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ts val="3000"/>
        </a:lnSpc>
        <a:spcBef>
          <a:spcPts val="550"/>
        </a:spcBef>
        <a:buClr>
          <a:schemeClr val="accent1"/>
        </a:buClr>
        <a:buFont typeface="Verdana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ts val="2800"/>
        </a:lnSpc>
        <a:spcBef>
          <a:spcPct val="20000"/>
        </a:spcBef>
        <a:buClr>
          <a:schemeClr val="accent2"/>
        </a:buClr>
        <a:buFont typeface="Wingdings 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spcBef>
          <a:spcPct val="20000"/>
        </a:spcBef>
        <a:buClr>
          <a:schemeClr val="accent5"/>
        </a:buClr>
        <a:buFont typeface="Wingdings 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spcBef>
          <a:spcPct val="20000"/>
        </a:spcBef>
        <a:buClr>
          <a:schemeClr val="accent6"/>
        </a:buClr>
        <a:buFont typeface="Wingdings 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ct val="20000"/>
        </a:spcBef>
        <a:buClr>
          <a:schemeClr val="accent6"/>
        </a:buClr>
        <a:buFont typeface="Wingdings 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spcBef>
          <a:spcPct val="20000"/>
        </a:spcBef>
        <a:buClr>
          <a:schemeClr val="accent6"/>
        </a:buClr>
        <a:buFont typeface="Wingdings 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043608" y="1268760"/>
            <a:ext cx="7890080" cy="3760440"/>
          </a:xfrm>
        </p:spPr>
        <p:txBody>
          <a:bodyPr>
            <a:normAutofit fontScale="25000" lnSpcReduction="20000"/>
          </a:bodyPr>
          <a:lstStyle/>
          <a:p>
            <a:pPr marL="82296" indent="0" algn="ctr">
              <a:spcBef>
                <a:spcPts val="0"/>
              </a:spcBef>
              <a:buNone/>
            </a:pPr>
            <a:endParaRPr lang="en-US" sz="2200" b="1" dirty="0" smtClean="0">
              <a:latin typeface="Sylfaen" pitchFamily="18" charset="0"/>
            </a:endParaRPr>
          </a:p>
          <a:p>
            <a:pPr marL="82296" indent="0" algn="ctr">
              <a:spcBef>
                <a:spcPts val="0"/>
              </a:spcBef>
              <a:buNone/>
            </a:pPr>
            <a:endParaRPr lang="en-US" sz="2200" b="1" dirty="0">
              <a:latin typeface="Sylfaen" pitchFamily="18" charset="0"/>
            </a:endParaRPr>
          </a:p>
          <a:p>
            <a:pPr marL="82296" indent="0" algn="ctr">
              <a:spcBef>
                <a:spcPts val="0"/>
              </a:spcBef>
              <a:buNone/>
            </a:pPr>
            <a:endParaRPr lang="en-US" sz="1800" dirty="0" smtClean="0">
              <a:latin typeface="Sylfaen" pitchFamily="18" charset="0"/>
            </a:endParaRPr>
          </a:p>
          <a:p>
            <a:pPr marL="82296" indent="0" algn="ctr">
              <a:spcBef>
                <a:spcPts val="0"/>
              </a:spcBef>
              <a:buNone/>
            </a:pPr>
            <a:endParaRPr lang="en-US" sz="2300" dirty="0" smtClean="0">
              <a:latin typeface="Sylfaen" pitchFamily="18" charset="0"/>
            </a:endParaRPr>
          </a:p>
          <a:p>
            <a:pPr marL="82296" indent="0" algn="ctr">
              <a:spcBef>
                <a:spcPts val="0"/>
              </a:spcBef>
              <a:buNone/>
            </a:pPr>
            <a:endParaRPr lang="en-US" sz="4300" dirty="0" smtClean="0">
              <a:latin typeface="Sylfaen" pitchFamily="18" charset="0"/>
            </a:endParaRPr>
          </a:p>
          <a:p>
            <a:pPr marL="82296" indent="0" algn="ctr">
              <a:spcBef>
                <a:spcPts val="0"/>
              </a:spcBef>
              <a:buNone/>
            </a:pPr>
            <a:endParaRPr lang="en-US" sz="4300" dirty="0" smtClean="0">
              <a:latin typeface="Sylfaen" pitchFamily="18" charset="0"/>
            </a:endParaRPr>
          </a:p>
          <a:p>
            <a:pPr marL="82296" indent="0" algn="ctr">
              <a:buNone/>
            </a:pPr>
            <a:endParaRPr lang="en-US" sz="1400" dirty="0" smtClean="0">
              <a:latin typeface="Sylfaen" pitchFamily="18" charset="0"/>
            </a:endParaRPr>
          </a:p>
          <a:p>
            <a:pPr marL="82296" indent="0" algn="ctr">
              <a:buNone/>
            </a:pPr>
            <a:endParaRPr lang="en-US" sz="1400" dirty="0" smtClean="0">
              <a:latin typeface="Sylfaen" pitchFamily="18" charset="0"/>
            </a:endParaRPr>
          </a:p>
          <a:p>
            <a:pPr marL="82296" indent="0" algn="ctr">
              <a:buNone/>
            </a:pPr>
            <a:endParaRPr lang="en-US" sz="1400" dirty="0">
              <a:latin typeface="Sylfaen" pitchFamily="18" charset="0"/>
            </a:endParaRPr>
          </a:p>
          <a:p>
            <a:pPr marL="82296" indent="0" algn="ctr">
              <a:buNone/>
            </a:pPr>
            <a:endParaRPr lang="en-US" sz="1400" dirty="0" smtClean="0">
              <a:latin typeface="Sylfaen" pitchFamily="18" charset="0"/>
            </a:endParaRPr>
          </a:p>
          <a:p>
            <a:pPr marL="82296" indent="0" algn="ctr">
              <a:buNone/>
            </a:pPr>
            <a:r>
              <a:rPr lang="en-US" sz="6400" dirty="0" err="1" smtClean="0">
                <a:latin typeface="Sylfaen" pitchFamily="18" charset="0"/>
              </a:rPr>
              <a:t>Կազմեց</a:t>
            </a:r>
            <a:r>
              <a:rPr lang="en-US" sz="6400" dirty="0" smtClean="0">
                <a:latin typeface="Sylfaen" pitchFamily="18" charset="0"/>
              </a:rPr>
              <a:t> </a:t>
            </a:r>
            <a:r>
              <a:rPr lang="en-US" sz="6400" dirty="0" err="1" smtClean="0">
                <a:latin typeface="Sylfaen" pitchFamily="18" charset="0"/>
              </a:rPr>
              <a:t>Արա</a:t>
            </a:r>
            <a:r>
              <a:rPr lang="en-US" sz="6400" dirty="0" smtClean="0">
                <a:latin typeface="Sylfaen" pitchFamily="18" charset="0"/>
              </a:rPr>
              <a:t> </a:t>
            </a:r>
            <a:r>
              <a:rPr lang="en-US" sz="6400" dirty="0" err="1" smtClean="0">
                <a:latin typeface="Sylfaen" pitchFamily="18" charset="0"/>
              </a:rPr>
              <a:t>Ղազարյանը</a:t>
            </a:r>
            <a:endParaRPr lang="en-US" sz="6400" dirty="0">
              <a:latin typeface="Sylfaen" pitchFamily="18" charset="0"/>
            </a:endParaRPr>
          </a:p>
          <a:p>
            <a:pPr marL="82296" indent="0" algn="ctr">
              <a:buNone/>
            </a:pPr>
            <a:endParaRPr lang="ru-RU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B41CA-569D-40E7-8E58-026C0338B2C8}" type="slidenum">
              <a:rPr lang="en-US" sz="1400" b="1" smtClean="0">
                <a:solidFill>
                  <a:prstClr val="black"/>
                </a:solidFill>
              </a:rPr>
              <a:pPr/>
              <a:t>1</a:t>
            </a:fld>
            <a:endParaRPr lang="en-US" sz="1400" b="1" dirty="0">
              <a:solidFill>
                <a:prstClr val="black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447800" y="1524000"/>
            <a:ext cx="6781800" cy="2971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 err="1">
                <a:latin typeface="Sylfaen" pitchFamily="18" charset="0"/>
              </a:rPr>
              <a:t>Խափանման</a:t>
            </a:r>
            <a:r>
              <a:rPr lang="en-US" sz="3200" b="1" dirty="0">
                <a:latin typeface="Sylfaen" pitchFamily="18" charset="0"/>
              </a:rPr>
              <a:t> </a:t>
            </a:r>
            <a:r>
              <a:rPr lang="en-US" sz="3200" b="1" dirty="0" err="1">
                <a:latin typeface="Sylfaen" pitchFamily="18" charset="0"/>
              </a:rPr>
              <a:t>միջոց</a:t>
            </a:r>
            <a:r>
              <a:rPr lang="en-US" sz="3200" b="1" dirty="0">
                <a:latin typeface="Sylfaen" pitchFamily="18" charset="0"/>
              </a:rPr>
              <a:t> </a:t>
            </a:r>
            <a:r>
              <a:rPr lang="en-US" sz="3200" b="1" dirty="0" err="1" smtClean="0">
                <a:latin typeface="Sylfaen" pitchFamily="18" charset="0"/>
              </a:rPr>
              <a:t>կալանք</a:t>
            </a:r>
            <a:endParaRPr lang="en-US" sz="3200" b="1" dirty="0" smtClean="0">
              <a:latin typeface="Sylfaen" pitchFamily="18" charset="0"/>
            </a:endParaRPr>
          </a:p>
          <a:p>
            <a:pPr algn="ctr"/>
            <a:endParaRPr lang="en-US" sz="3200" b="1" dirty="0">
              <a:latin typeface="Sylfaen" pitchFamily="18" charset="0"/>
            </a:endParaRPr>
          </a:p>
          <a:p>
            <a:pPr algn="ctr"/>
            <a:endParaRPr lang="en-US" sz="2000" dirty="0">
              <a:latin typeface="Sylfaen" pitchFamily="18" charset="0"/>
            </a:endParaRPr>
          </a:p>
          <a:p>
            <a:pPr algn="ctr"/>
            <a:r>
              <a:rPr lang="en-US" sz="2000" dirty="0" err="1" smtClean="0">
                <a:latin typeface="Sylfaen" pitchFamily="18" charset="0"/>
              </a:rPr>
              <a:t>Վճռաբեկ</a:t>
            </a:r>
            <a:r>
              <a:rPr lang="en-US" sz="2000" dirty="0" smtClean="0">
                <a:latin typeface="Sylfaen" pitchFamily="18" charset="0"/>
              </a:rPr>
              <a:t> </a:t>
            </a:r>
            <a:r>
              <a:rPr lang="en-US" sz="2000" dirty="0" err="1" smtClean="0">
                <a:latin typeface="Sylfaen" pitchFamily="18" charset="0"/>
              </a:rPr>
              <a:t>դատարանի</a:t>
            </a:r>
            <a:r>
              <a:rPr lang="en-US" sz="2000" dirty="0" smtClean="0">
                <a:latin typeface="Sylfaen" pitchFamily="18" charset="0"/>
              </a:rPr>
              <a:t> </a:t>
            </a:r>
            <a:r>
              <a:rPr lang="en-US" sz="2000" dirty="0" err="1" smtClean="0">
                <a:latin typeface="Sylfaen" pitchFamily="18" charset="0"/>
              </a:rPr>
              <a:t>որոշումները</a:t>
            </a:r>
            <a:endParaRPr lang="en-US" sz="2000" dirty="0">
              <a:latin typeface="Sylfaen" pitchFamily="18" charset="0"/>
            </a:endParaRPr>
          </a:p>
          <a:p>
            <a:pPr algn="ctr"/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6524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52400"/>
            <a:ext cx="8763000" cy="7620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2000" dirty="0" err="1" smtClean="0">
                <a:latin typeface="Sylfaen" pitchFamily="18" charset="0"/>
              </a:rPr>
              <a:t>Վճռաբեկ</a:t>
            </a:r>
            <a:r>
              <a:rPr lang="en-US" sz="2000" dirty="0" smtClean="0">
                <a:latin typeface="Sylfaen" pitchFamily="18" charset="0"/>
              </a:rPr>
              <a:t> </a:t>
            </a:r>
            <a:r>
              <a:rPr lang="en-US" sz="2000" dirty="0" err="1" smtClean="0">
                <a:latin typeface="Sylfaen" pitchFamily="18" charset="0"/>
              </a:rPr>
              <a:t>դատարանի</a:t>
            </a:r>
            <a:r>
              <a:rPr lang="en-US" sz="2000" dirty="0" smtClean="0">
                <a:latin typeface="Sylfaen" pitchFamily="18" charset="0"/>
              </a:rPr>
              <a:t> 2008-2012թթ </a:t>
            </a:r>
            <a:r>
              <a:rPr lang="en-US" sz="2000" dirty="0" err="1" smtClean="0">
                <a:latin typeface="Sylfaen" pitchFamily="18" charset="0"/>
              </a:rPr>
              <a:t>որոշումները</a:t>
            </a:r>
            <a:r>
              <a:rPr lang="en-US" sz="2000" dirty="0" smtClean="0">
                <a:latin typeface="Sylfaen" pitchFamily="18" charset="0"/>
              </a:rPr>
              <a:t> </a:t>
            </a:r>
            <a:br>
              <a:rPr lang="en-US" sz="2000" dirty="0" smtClean="0">
                <a:latin typeface="Sylfaen" pitchFamily="18" charset="0"/>
              </a:rPr>
            </a:br>
            <a:r>
              <a:rPr lang="en-US" sz="2000" dirty="0" err="1" smtClean="0">
                <a:latin typeface="Sylfaen" pitchFamily="18" charset="0"/>
              </a:rPr>
              <a:t>խափանման</a:t>
            </a:r>
            <a:r>
              <a:rPr lang="en-US" sz="2000" dirty="0" smtClean="0">
                <a:latin typeface="Sylfaen" pitchFamily="18" charset="0"/>
              </a:rPr>
              <a:t> </a:t>
            </a:r>
            <a:r>
              <a:rPr lang="en-US" sz="2000" dirty="0" err="1" smtClean="0">
                <a:latin typeface="Sylfaen" pitchFamily="18" charset="0"/>
              </a:rPr>
              <a:t>միջոց</a:t>
            </a:r>
            <a:r>
              <a:rPr lang="en-US" sz="2000" dirty="0" smtClean="0">
                <a:latin typeface="Sylfaen" pitchFamily="18" charset="0"/>
              </a:rPr>
              <a:t> </a:t>
            </a:r>
            <a:r>
              <a:rPr lang="en-US" sz="2000" dirty="0" err="1" smtClean="0">
                <a:latin typeface="Sylfaen" pitchFamily="18" charset="0"/>
              </a:rPr>
              <a:t>կալանքի</a:t>
            </a:r>
            <a:r>
              <a:rPr lang="en-US" sz="2000" dirty="0" smtClean="0">
                <a:latin typeface="Sylfaen" pitchFamily="18" charset="0"/>
              </a:rPr>
              <a:t> </a:t>
            </a:r>
            <a:r>
              <a:rPr lang="en-US" sz="2000" dirty="0" err="1" smtClean="0">
                <a:latin typeface="Sylfaen" pitchFamily="18" charset="0"/>
              </a:rPr>
              <a:t>մասին</a:t>
            </a:r>
            <a:endParaRPr lang="en-US" sz="2000" dirty="0">
              <a:latin typeface="Sylfae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1066800"/>
            <a:ext cx="8763000" cy="5638800"/>
          </a:xfrm>
        </p:spPr>
        <p:txBody>
          <a:bodyPr>
            <a:normAutofit/>
          </a:bodyPr>
          <a:lstStyle/>
          <a:p>
            <a:r>
              <a:rPr lang="en-US" sz="2000" dirty="0" err="1" smtClean="0">
                <a:solidFill>
                  <a:schemeClr val="tx1"/>
                </a:solidFill>
              </a:rPr>
              <a:t>Որոշումներ</a:t>
            </a:r>
            <a:endParaRPr lang="en-US" sz="2000" dirty="0" smtClean="0">
              <a:solidFill>
                <a:schemeClr val="tx1"/>
              </a:solidFill>
            </a:endParaRPr>
          </a:p>
          <a:p>
            <a:pPr marL="342900" indent="-342900" algn="just">
              <a:buFont typeface="Wingdings" pitchFamily="2" charset="2"/>
              <a:buChar char="§"/>
            </a:pPr>
            <a:endParaRPr lang="en-US" sz="1500" dirty="0" smtClean="0">
              <a:solidFill>
                <a:schemeClr val="tx1"/>
              </a:solidFill>
            </a:endParaRPr>
          </a:p>
          <a:p>
            <a:pPr marL="342900" indent="-342900" algn="just">
              <a:buFont typeface="Wingdings" pitchFamily="2" charset="2"/>
              <a:buChar char="§"/>
            </a:pPr>
            <a:r>
              <a:rPr lang="hy-AM" sz="1500" dirty="0" smtClean="0">
                <a:solidFill>
                  <a:schemeClr val="tx1"/>
                </a:solidFill>
              </a:rPr>
              <a:t>Տարոն </a:t>
            </a:r>
            <a:r>
              <a:rPr lang="hy-AM" sz="1500" dirty="0">
                <a:solidFill>
                  <a:schemeClr val="tx1"/>
                </a:solidFill>
              </a:rPr>
              <a:t>Հակոբյանի գործով </a:t>
            </a:r>
            <a:r>
              <a:rPr lang="hy-AM" sz="1500" dirty="0" smtClean="0">
                <a:solidFill>
                  <a:schemeClr val="tx1"/>
                </a:solidFill>
              </a:rPr>
              <a:t>ՎԲ-115/07</a:t>
            </a:r>
            <a:r>
              <a:rPr lang="en-US" sz="1500" dirty="0" smtClean="0">
                <a:solidFill>
                  <a:schemeClr val="tx1"/>
                </a:solidFill>
              </a:rPr>
              <a:t> </a:t>
            </a:r>
            <a:r>
              <a:rPr lang="hy-AM" sz="1500" dirty="0" smtClean="0">
                <a:solidFill>
                  <a:schemeClr val="tx1"/>
                </a:solidFill>
              </a:rPr>
              <a:t>որոշում</a:t>
            </a:r>
            <a:r>
              <a:rPr lang="en-US" sz="1500" dirty="0" smtClean="0">
                <a:solidFill>
                  <a:schemeClr val="tx1"/>
                </a:solidFill>
              </a:rPr>
              <a:t> (13/07/2007)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sz="1500" dirty="0" err="1">
                <a:solidFill>
                  <a:schemeClr val="tx1"/>
                </a:solidFill>
              </a:rPr>
              <a:t>Արամ</a:t>
            </a:r>
            <a:r>
              <a:rPr lang="en-US" sz="1500" dirty="0">
                <a:solidFill>
                  <a:schemeClr val="tx1"/>
                </a:solidFill>
              </a:rPr>
              <a:t> </a:t>
            </a:r>
            <a:r>
              <a:rPr lang="en-US" sz="1500" dirty="0" err="1">
                <a:solidFill>
                  <a:schemeClr val="tx1"/>
                </a:solidFill>
              </a:rPr>
              <a:t>Ճուղուրյանի</a:t>
            </a:r>
            <a:r>
              <a:rPr lang="en-US" sz="1500" dirty="0">
                <a:solidFill>
                  <a:schemeClr val="tx1"/>
                </a:solidFill>
              </a:rPr>
              <a:t> </a:t>
            </a:r>
            <a:r>
              <a:rPr lang="en-US" sz="1500" dirty="0" err="1">
                <a:solidFill>
                  <a:schemeClr val="tx1"/>
                </a:solidFill>
              </a:rPr>
              <a:t>գործով</a:t>
            </a:r>
            <a:r>
              <a:rPr lang="en-US" sz="1500" dirty="0">
                <a:solidFill>
                  <a:schemeClr val="tx1"/>
                </a:solidFill>
              </a:rPr>
              <a:t> </a:t>
            </a:r>
            <a:r>
              <a:rPr lang="hy-AM" sz="1500" dirty="0">
                <a:solidFill>
                  <a:schemeClr val="tx1"/>
                </a:solidFill>
              </a:rPr>
              <a:t>ՎԲ-132/07 </a:t>
            </a:r>
            <a:r>
              <a:rPr lang="en-US" sz="1500" dirty="0" err="1">
                <a:solidFill>
                  <a:schemeClr val="tx1"/>
                </a:solidFill>
              </a:rPr>
              <a:t>որոշում</a:t>
            </a:r>
            <a:r>
              <a:rPr lang="en-US" sz="1500" dirty="0">
                <a:solidFill>
                  <a:schemeClr val="tx1"/>
                </a:solidFill>
              </a:rPr>
              <a:t> (30/07/2007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hy-AM" sz="1500" dirty="0" smtClean="0">
                <a:solidFill>
                  <a:schemeClr val="tx1"/>
                </a:solidFill>
              </a:rPr>
              <a:t>Ասլան </a:t>
            </a:r>
            <a:r>
              <a:rPr lang="hy-AM" sz="1500" dirty="0">
                <a:solidFill>
                  <a:schemeClr val="tx1"/>
                </a:solidFill>
              </a:rPr>
              <a:t>Ավետիսյանի </a:t>
            </a:r>
            <a:r>
              <a:rPr lang="hy-AM" sz="1500" dirty="0" smtClean="0">
                <a:solidFill>
                  <a:schemeClr val="tx1"/>
                </a:solidFill>
              </a:rPr>
              <a:t>գործով</a:t>
            </a:r>
            <a:r>
              <a:rPr lang="en-US" sz="1500" dirty="0" smtClean="0">
                <a:solidFill>
                  <a:schemeClr val="tx1"/>
                </a:solidFill>
              </a:rPr>
              <a:t> </a:t>
            </a:r>
            <a:r>
              <a:rPr lang="hy-AM" sz="1500" dirty="0" smtClean="0">
                <a:solidFill>
                  <a:schemeClr val="tx1"/>
                </a:solidFill>
              </a:rPr>
              <a:t>ԱՎԴ/0022/06/08</a:t>
            </a:r>
            <a:r>
              <a:rPr lang="en-US" sz="1500" dirty="0" smtClean="0">
                <a:solidFill>
                  <a:schemeClr val="tx1"/>
                </a:solidFill>
              </a:rPr>
              <a:t>  </a:t>
            </a:r>
            <a:r>
              <a:rPr lang="hy-AM" sz="1500" dirty="0" smtClean="0">
                <a:solidFill>
                  <a:schemeClr val="tx1"/>
                </a:solidFill>
              </a:rPr>
              <a:t>որոշում</a:t>
            </a:r>
            <a:r>
              <a:rPr lang="en-US" sz="1500" dirty="0" smtClean="0">
                <a:solidFill>
                  <a:schemeClr val="tx1"/>
                </a:solidFill>
              </a:rPr>
              <a:t> (30/01/2008)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hy-AM" sz="1500" dirty="0">
                <a:solidFill>
                  <a:schemeClr val="tx1"/>
                </a:solidFill>
              </a:rPr>
              <a:t>Անուշ Ղավալյանի գործով ԵԿԴ/0225/06/08</a:t>
            </a:r>
            <a:r>
              <a:rPr lang="en-US" sz="1500" dirty="0">
                <a:solidFill>
                  <a:schemeClr val="tx1"/>
                </a:solidFill>
              </a:rPr>
              <a:t> </a:t>
            </a:r>
            <a:r>
              <a:rPr lang="hy-AM" sz="1500" dirty="0" smtClean="0">
                <a:solidFill>
                  <a:schemeClr val="tx1"/>
                </a:solidFill>
              </a:rPr>
              <a:t>որոշում</a:t>
            </a:r>
            <a:r>
              <a:rPr lang="en-US" sz="1500" dirty="0" smtClean="0">
                <a:solidFill>
                  <a:schemeClr val="tx1"/>
                </a:solidFill>
              </a:rPr>
              <a:t> (28/11/2008)</a:t>
            </a:r>
            <a:endParaRPr lang="hy-AM" sz="1500" dirty="0">
              <a:solidFill>
                <a:schemeClr val="tx1"/>
              </a:solidFill>
            </a:endParaRPr>
          </a:p>
          <a:p>
            <a:pPr marL="342900" indent="-342900" algn="just">
              <a:buFont typeface="Wingdings" pitchFamily="2" charset="2"/>
              <a:buChar char="§"/>
            </a:pPr>
            <a:r>
              <a:rPr lang="hy-AM" sz="1500" dirty="0">
                <a:solidFill>
                  <a:schemeClr val="tx1"/>
                </a:solidFill>
              </a:rPr>
              <a:t>Տ. Վահրադյանի գործով ԼԴ/0197/06/08</a:t>
            </a:r>
            <a:r>
              <a:rPr lang="en-US" sz="1500" dirty="0">
                <a:solidFill>
                  <a:schemeClr val="tx1"/>
                </a:solidFill>
              </a:rPr>
              <a:t>  </a:t>
            </a:r>
            <a:r>
              <a:rPr lang="hy-AM" sz="1500" dirty="0">
                <a:solidFill>
                  <a:schemeClr val="tx1"/>
                </a:solidFill>
              </a:rPr>
              <a:t>որոշում</a:t>
            </a:r>
            <a:r>
              <a:rPr lang="en-US" sz="1500" dirty="0">
                <a:solidFill>
                  <a:schemeClr val="tx1"/>
                </a:solidFill>
              </a:rPr>
              <a:t> (26/12/2008)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hy-AM" sz="1500" dirty="0">
                <a:solidFill>
                  <a:schemeClr val="tx1"/>
                </a:solidFill>
              </a:rPr>
              <a:t>Վարդան Մինասյանի գործով ՀՅՔՐԴ3/0106/01/08</a:t>
            </a:r>
            <a:r>
              <a:rPr lang="en-US" sz="1500" dirty="0">
                <a:solidFill>
                  <a:schemeClr val="tx1"/>
                </a:solidFill>
              </a:rPr>
              <a:t> </a:t>
            </a:r>
            <a:r>
              <a:rPr lang="hy-AM" sz="1500" dirty="0">
                <a:solidFill>
                  <a:schemeClr val="tx1"/>
                </a:solidFill>
              </a:rPr>
              <a:t>որոշում</a:t>
            </a:r>
            <a:r>
              <a:rPr lang="en-US" sz="1500" dirty="0">
                <a:solidFill>
                  <a:schemeClr val="tx1"/>
                </a:solidFill>
              </a:rPr>
              <a:t> (10/04/2009)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hy-AM" sz="1500" dirty="0" smtClean="0">
                <a:solidFill>
                  <a:schemeClr val="tx1"/>
                </a:solidFill>
              </a:rPr>
              <a:t>Գագիկ </a:t>
            </a:r>
            <a:r>
              <a:rPr lang="hy-AM" sz="1500" dirty="0">
                <a:solidFill>
                  <a:schemeClr val="tx1"/>
                </a:solidFill>
              </a:rPr>
              <a:t>Միքայելյանի </a:t>
            </a:r>
            <a:r>
              <a:rPr lang="hy-AM" sz="1500" dirty="0" smtClean="0">
                <a:solidFill>
                  <a:schemeClr val="tx1"/>
                </a:solidFill>
              </a:rPr>
              <a:t>գործով</a:t>
            </a:r>
            <a:r>
              <a:rPr lang="en-US" sz="1500" dirty="0" smtClean="0">
                <a:solidFill>
                  <a:schemeClr val="tx1"/>
                </a:solidFill>
              </a:rPr>
              <a:t> </a:t>
            </a:r>
            <a:r>
              <a:rPr lang="hy-AM" sz="1500" dirty="0" smtClean="0">
                <a:solidFill>
                  <a:schemeClr val="tx1"/>
                </a:solidFill>
              </a:rPr>
              <a:t>ԵԱԴԴ/0085/06/09</a:t>
            </a:r>
            <a:r>
              <a:rPr lang="en-US" sz="1500" dirty="0" smtClean="0">
                <a:solidFill>
                  <a:schemeClr val="tx1"/>
                </a:solidFill>
              </a:rPr>
              <a:t>  </a:t>
            </a:r>
            <a:r>
              <a:rPr lang="hy-AM" sz="1500" dirty="0" smtClean="0">
                <a:solidFill>
                  <a:schemeClr val="tx1"/>
                </a:solidFill>
              </a:rPr>
              <a:t>որոշում</a:t>
            </a:r>
            <a:r>
              <a:rPr lang="en-US" sz="1500" dirty="0" smtClean="0">
                <a:solidFill>
                  <a:schemeClr val="tx1"/>
                </a:solidFill>
              </a:rPr>
              <a:t> (18/12/2009)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hy-AM" sz="1500" dirty="0">
                <a:solidFill>
                  <a:schemeClr val="tx1"/>
                </a:solidFill>
              </a:rPr>
              <a:t>Նորիկ Պողոսյանի գործով </a:t>
            </a:r>
            <a:r>
              <a:rPr lang="hy-AM" sz="1500" dirty="0" smtClean="0">
                <a:solidFill>
                  <a:schemeClr val="tx1"/>
                </a:solidFill>
              </a:rPr>
              <a:t>ՀՅՔՐԴ/0153/01/08</a:t>
            </a:r>
            <a:r>
              <a:rPr lang="en-US" sz="1500" dirty="0" smtClean="0">
                <a:solidFill>
                  <a:schemeClr val="tx1"/>
                </a:solidFill>
              </a:rPr>
              <a:t> </a:t>
            </a:r>
            <a:r>
              <a:rPr lang="hy-AM" sz="1500" dirty="0" smtClean="0">
                <a:solidFill>
                  <a:schemeClr val="tx1"/>
                </a:solidFill>
              </a:rPr>
              <a:t>որոշում</a:t>
            </a:r>
            <a:r>
              <a:rPr lang="en-US" sz="1500" dirty="0" smtClean="0">
                <a:solidFill>
                  <a:schemeClr val="tx1"/>
                </a:solidFill>
              </a:rPr>
              <a:t> (26/03/2010)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hy-AM" sz="1500" dirty="0">
                <a:solidFill>
                  <a:schemeClr val="tx1"/>
                </a:solidFill>
              </a:rPr>
              <a:t>Ա. Հովսեփյանի գործով ԵԿԴ/0633/06/09</a:t>
            </a:r>
            <a:r>
              <a:rPr lang="en-US" sz="1500" dirty="0">
                <a:solidFill>
                  <a:schemeClr val="tx1"/>
                </a:solidFill>
              </a:rPr>
              <a:t> </a:t>
            </a:r>
            <a:r>
              <a:rPr lang="hy-AM" sz="1500" dirty="0">
                <a:solidFill>
                  <a:schemeClr val="tx1"/>
                </a:solidFill>
              </a:rPr>
              <a:t>որոշում</a:t>
            </a:r>
            <a:r>
              <a:rPr lang="en-US" sz="1500" dirty="0">
                <a:solidFill>
                  <a:schemeClr val="tx1"/>
                </a:solidFill>
              </a:rPr>
              <a:t> (26/03/2010)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hy-AM" sz="1500" dirty="0">
                <a:solidFill>
                  <a:schemeClr val="tx1"/>
                </a:solidFill>
              </a:rPr>
              <a:t>Հ. Գյուրջյանի գործով ԵԷԴ/0004/06/09</a:t>
            </a:r>
            <a:r>
              <a:rPr lang="en-US" sz="1500" dirty="0">
                <a:solidFill>
                  <a:schemeClr val="tx1"/>
                </a:solidFill>
              </a:rPr>
              <a:t> </a:t>
            </a:r>
            <a:r>
              <a:rPr lang="en-US" sz="1500" dirty="0" err="1">
                <a:solidFill>
                  <a:schemeClr val="tx1"/>
                </a:solidFill>
              </a:rPr>
              <a:t>որոշում</a:t>
            </a:r>
            <a:r>
              <a:rPr lang="en-US" sz="1500" dirty="0">
                <a:solidFill>
                  <a:schemeClr val="tx1"/>
                </a:solidFill>
              </a:rPr>
              <a:t> (04/05/2010)</a:t>
            </a:r>
            <a:r>
              <a:rPr lang="hy-AM" sz="1500" dirty="0">
                <a:solidFill>
                  <a:schemeClr val="tx1"/>
                </a:solidFill>
              </a:rPr>
              <a:t> 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hy-AM" sz="1500" dirty="0" smtClean="0">
                <a:solidFill>
                  <a:schemeClr val="tx1"/>
                </a:solidFill>
              </a:rPr>
              <a:t>Աշոտ </a:t>
            </a:r>
            <a:r>
              <a:rPr lang="hy-AM" sz="1500" dirty="0">
                <a:solidFill>
                  <a:schemeClr val="tx1"/>
                </a:solidFill>
              </a:rPr>
              <a:t>Առաքելյանի գործով ԵԿԴ/0580/06/09</a:t>
            </a:r>
            <a:r>
              <a:rPr lang="en-US" sz="1500" dirty="0">
                <a:solidFill>
                  <a:schemeClr val="tx1"/>
                </a:solidFill>
              </a:rPr>
              <a:t> </a:t>
            </a:r>
            <a:r>
              <a:rPr lang="hy-AM" sz="1500" dirty="0">
                <a:solidFill>
                  <a:schemeClr val="tx1"/>
                </a:solidFill>
              </a:rPr>
              <a:t>որոշում</a:t>
            </a:r>
            <a:r>
              <a:rPr lang="en-US" sz="1500" dirty="0">
                <a:solidFill>
                  <a:schemeClr val="tx1"/>
                </a:solidFill>
              </a:rPr>
              <a:t> (23/07/2010)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hy-AM" sz="1500" dirty="0" smtClean="0">
                <a:solidFill>
                  <a:schemeClr val="tx1"/>
                </a:solidFill>
              </a:rPr>
              <a:t>Վահրամ </a:t>
            </a:r>
            <a:r>
              <a:rPr lang="hy-AM" sz="1500" dirty="0">
                <a:solidFill>
                  <a:schemeClr val="tx1"/>
                </a:solidFill>
              </a:rPr>
              <a:t>Գևորգյանի </a:t>
            </a:r>
            <a:r>
              <a:rPr lang="hy-AM" sz="1500" dirty="0" smtClean="0">
                <a:solidFill>
                  <a:schemeClr val="tx1"/>
                </a:solidFill>
              </a:rPr>
              <a:t>գործով</a:t>
            </a:r>
            <a:r>
              <a:rPr lang="en-US" sz="1500" dirty="0" smtClean="0">
                <a:solidFill>
                  <a:schemeClr val="tx1"/>
                </a:solidFill>
              </a:rPr>
              <a:t> </a:t>
            </a:r>
            <a:r>
              <a:rPr lang="hy-AM" sz="1500" dirty="0" smtClean="0">
                <a:solidFill>
                  <a:schemeClr val="tx1"/>
                </a:solidFill>
              </a:rPr>
              <a:t>ՎԴ/0678/06/10</a:t>
            </a:r>
            <a:r>
              <a:rPr lang="en-US" sz="1500" dirty="0" smtClean="0">
                <a:solidFill>
                  <a:schemeClr val="tx1"/>
                </a:solidFill>
              </a:rPr>
              <a:t> </a:t>
            </a:r>
            <a:r>
              <a:rPr lang="hy-AM" sz="1500" dirty="0" smtClean="0">
                <a:solidFill>
                  <a:schemeClr val="tx1"/>
                </a:solidFill>
              </a:rPr>
              <a:t>որոշում</a:t>
            </a:r>
            <a:r>
              <a:rPr lang="en-US" sz="1500" dirty="0" smtClean="0">
                <a:solidFill>
                  <a:schemeClr val="tx1"/>
                </a:solidFill>
              </a:rPr>
              <a:t> (24/12/2011)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sz="1500" dirty="0" err="1" smtClean="0">
                <a:solidFill>
                  <a:schemeClr val="tx1"/>
                </a:solidFill>
              </a:rPr>
              <a:t>Վահե</a:t>
            </a:r>
            <a:r>
              <a:rPr lang="en-US" sz="1500" dirty="0" smtClean="0">
                <a:solidFill>
                  <a:schemeClr val="tx1"/>
                </a:solidFill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</a:rPr>
              <a:t>Բարսեղյանի</a:t>
            </a:r>
            <a:r>
              <a:rPr lang="en-US" sz="1500" dirty="0" smtClean="0">
                <a:solidFill>
                  <a:schemeClr val="tx1"/>
                </a:solidFill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</a:rPr>
              <a:t>գործով</a:t>
            </a:r>
            <a:r>
              <a:rPr lang="en-US" sz="1500" dirty="0" smtClean="0">
                <a:solidFill>
                  <a:schemeClr val="tx1"/>
                </a:solidFill>
              </a:rPr>
              <a:t> </a:t>
            </a:r>
            <a:r>
              <a:rPr lang="hy-AM" sz="1500" dirty="0" smtClean="0">
                <a:solidFill>
                  <a:schemeClr val="tx1"/>
                </a:solidFill>
              </a:rPr>
              <a:t>ԼԴ/0078/06/12</a:t>
            </a:r>
            <a:r>
              <a:rPr lang="en-US" sz="1500" dirty="0" smtClean="0">
                <a:solidFill>
                  <a:schemeClr val="tx1"/>
                </a:solidFill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</a:rPr>
              <a:t>որոշում</a:t>
            </a:r>
            <a:r>
              <a:rPr lang="en-US" sz="1500" dirty="0" smtClean="0">
                <a:solidFill>
                  <a:schemeClr val="tx1"/>
                </a:solidFill>
              </a:rPr>
              <a:t> (01/11/2012)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hy-AM" sz="1500" dirty="0" smtClean="0">
                <a:solidFill>
                  <a:schemeClr val="tx1"/>
                </a:solidFill>
              </a:rPr>
              <a:t>Դավիթ Ալիխանյանի </a:t>
            </a:r>
            <a:r>
              <a:rPr lang="hy-AM" sz="1500" dirty="0">
                <a:solidFill>
                  <a:schemeClr val="tx1"/>
                </a:solidFill>
              </a:rPr>
              <a:t>գործով </a:t>
            </a:r>
            <a:r>
              <a:rPr lang="hy-AM" sz="1500" dirty="0" smtClean="0">
                <a:solidFill>
                  <a:schemeClr val="tx1"/>
                </a:solidFill>
              </a:rPr>
              <a:t>ԵԱՔԴ/0138/06/12 </a:t>
            </a:r>
            <a:r>
              <a:rPr lang="hy-AM" sz="1500" dirty="0">
                <a:solidFill>
                  <a:schemeClr val="tx1"/>
                </a:solidFill>
              </a:rPr>
              <a:t>որոշ</a:t>
            </a:r>
            <a:r>
              <a:rPr lang="en-US" sz="1500" dirty="0" err="1">
                <a:solidFill>
                  <a:schemeClr val="tx1"/>
                </a:solidFill>
              </a:rPr>
              <a:t>ում</a:t>
            </a:r>
            <a:r>
              <a:rPr lang="en-US" sz="1500" dirty="0">
                <a:solidFill>
                  <a:schemeClr val="tx1"/>
                </a:solidFill>
              </a:rPr>
              <a:t> </a:t>
            </a:r>
            <a:r>
              <a:rPr lang="en-US" sz="1500" dirty="0" smtClean="0">
                <a:solidFill>
                  <a:schemeClr val="tx1"/>
                </a:solidFill>
              </a:rPr>
              <a:t>(</a:t>
            </a:r>
            <a:r>
              <a:rPr lang="en-US" sz="1500" dirty="0">
                <a:solidFill>
                  <a:schemeClr val="tx1"/>
                </a:solidFill>
              </a:rPr>
              <a:t>05/12/</a:t>
            </a:r>
            <a:r>
              <a:rPr lang="hy-AM" sz="1500" dirty="0">
                <a:solidFill>
                  <a:schemeClr val="tx1"/>
                </a:solidFill>
              </a:rPr>
              <a:t>2012</a:t>
            </a:r>
            <a:r>
              <a:rPr lang="en-US" sz="1500" dirty="0" smtClean="0">
                <a:solidFill>
                  <a:schemeClr val="tx1"/>
                </a:solidFill>
              </a:rPr>
              <a:t>)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sz="1500" dirty="0">
                <a:solidFill>
                  <a:schemeClr val="tx1"/>
                </a:solidFill>
              </a:rPr>
              <a:t> </a:t>
            </a:r>
            <a:r>
              <a:rPr lang="hy-AM" sz="1500" dirty="0">
                <a:solidFill>
                  <a:schemeClr val="tx1"/>
                </a:solidFill>
              </a:rPr>
              <a:t>Նոյ Յուրիի Մուսայելյանի</a:t>
            </a:r>
            <a:r>
              <a:rPr lang="en-US" sz="1500" dirty="0">
                <a:solidFill>
                  <a:schemeClr val="tx1"/>
                </a:solidFill>
              </a:rPr>
              <a:t> </a:t>
            </a:r>
            <a:r>
              <a:rPr lang="en-US" sz="1500" dirty="0" err="1">
                <a:solidFill>
                  <a:schemeClr val="tx1"/>
                </a:solidFill>
              </a:rPr>
              <a:t>գործով</a:t>
            </a:r>
            <a:r>
              <a:rPr lang="en-US" sz="1500" dirty="0">
                <a:solidFill>
                  <a:schemeClr val="tx1"/>
                </a:solidFill>
              </a:rPr>
              <a:t> </a:t>
            </a:r>
            <a:r>
              <a:rPr lang="hy-AM" sz="1500" dirty="0">
                <a:solidFill>
                  <a:schemeClr val="tx1"/>
                </a:solidFill>
              </a:rPr>
              <a:t>ԿԴ1/0007/06/12</a:t>
            </a:r>
            <a:r>
              <a:rPr lang="en-US" sz="1500" dirty="0">
                <a:solidFill>
                  <a:schemeClr val="tx1"/>
                </a:solidFill>
              </a:rPr>
              <a:t> </a:t>
            </a:r>
            <a:r>
              <a:rPr lang="en-US" sz="1500" dirty="0" err="1">
                <a:solidFill>
                  <a:schemeClr val="tx1"/>
                </a:solidFill>
              </a:rPr>
              <a:t>որոշում</a:t>
            </a:r>
            <a:r>
              <a:rPr lang="en-US" sz="1500" dirty="0">
                <a:solidFill>
                  <a:schemeClr val="tx1"/>
                </a:solidFill>
              </a:rPr>
              <a:t> (05/12/2012)</a:t>
            </a:r>
            <a:endParaRPr lang="en-US" sz="1500" dirty="0" smtClean="0">
              <a:solidFill>
                <a:schemeClr val="tx1"/>
              </a:solidFill>
            </a:endParaRP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sz="1500" dirty="0" err="1" smtClean="0">
                <a:solidFill>
                  <a:schemeClr val="tx1"/>
                </a:solidFill>
              </a:rPr>
              <a:t>Ռոբերտ</a:t>
            </a:r>
            <a:r>
              <a:rPr lang="en-US" sz="1500" dirty="0" smtClean="0">
                <a:solidFill>
                  <a:schemeClr val="tx1"/>
                </a:solidFill>
              </a:rPr>
              <a:t> </a:t>
            </a:r>
            <a:r>
              <a:rPr lang="en-US" sz="1500" dirty="0" err="1">
                <a:solidFill>
                  <a:schemeClr val="tx1"/>
                </a:solidFill>
              </a:rPr>
              <a:t>Հակոբյանի</a:t>
            </a:r>
            <a:r>
              <a:rPr lang="en-US" sz="1500" dirty="0">
                <a:solidFill>
                  <a:schemeClr val="tx1"/>
                </a:solidFill>
              </a:rPr>
              <a:t> </a:t>
            </a:r>
            <a:r>
              <a:rPr lang="en-US" sz="1500" dirty="0" err="1">
                <a:solidFill>
                  <a:schemeClr val="tx1"/>
                </a:solidFill>
              </a:rPr>
              <a:t>գործով</a:t>
            </a:r>
            <a:r>
              <a:rPr lang="en-US" sz="1500" dirty="0">
                <a:solidFill>
                  <a:schemeClr val="tx1"/>
                </a:solidFill>
              </a:rPr>
              <a:t> </a:t>
            </a:r>
            <a:r>
              <a:rPr lang="hy-AM" sz="1500" dirty="0">
                <a:solidFill>
                  <a:schemeClr val="tx1"/>
                </a:solidFill>
              </a:rPr>
              <a:t>ԵԱՔԴ/0218/06/12 </a:t>
            </a:r>
            <a:r>
              <a:rPr lang="en-US" sz="1500" dirty="0" err="1" smtClean="0">
                <a:solidFill>
                  <a:schemeClr val="tx1"/>
                </a:solidFill>
              </a:rPr>
              <a:t>որոշում</a:t>
            </a:r>
            <a:r>
              <a:rPr lang="en-US" sz="1500" dirty="0" smtClean="0">
                <a:solidFill>
                  <a:schemeClr val="tx1"/>
                </a:solidFill>
              </a:rPr>
              <a:t> (18/04/2013)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sz="1500" dirty="0" err="1" smtClean="0">
                <a:solidFill>
                  <a:schemeClr val="tx1"/>
                </a:solidFill>
              </a:rPr>
              <a:t>Արամ</a:t>
            </a:r>
            <a:r>
              <a:rPr lang="en-US" sz="1500" dirty="0" smtClean="0">
                <a:solidFill>
                  <a:schemeClr val="tx1"/>
                </a:solidFill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</a:rPr>
              <a:t>Կարապետյանի</a:t>
            </a:r>
            <a:r>
              <a:rPr lang="en-US" sz="1500" dirty="0" smtClean="0">
                <a:solidFill>
                  <a:schemeClr val="tx1"/>
                </a:solidFill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</a:rPr>
              <a:t>գործով</a:t>
            </a:r>
            <a:r>
              <a:rPr lang="en-US" sz="1500" dirty="0" smtClean="0">
                <a:solidFill>
                  <a:schemeClr val="tx1"/>
                </a:solidFill>
              </a:rPr>
              <a:t> </a:t>
            </a:r>
            <a:r>
              <a:rPr lang="hy-AM" sz="1500" dirty="0" smtClean="0">
                <a:solidFill>
                  <a:schemeClr val="tx1"/>
                </a:solidFill>
              </a:rPr>
              <a:t>ՇԴ/0244/06/13</a:t>
            </a:r>
            <a:r>
              <a:rPr lang="en-US" sz="1500" dirty="0" smtClean="0">
                <a:solidFill>
                  <a:schemeClr val="tx1"/>
                </a:solidFill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</a:rPr>
              <a:t>որոշում</a:t>
            </a:r>
            <a:r>
              <a:rPr lang="en-US" sz="1500" dirty="0" smtClean="0">
                <a:solidFill>
                  <a:schemeClr val="tx1"/>
                </a:solidFill>
              </a:rPr>
              <a:t> (28/03/2014)</a:t>
            </a:r>
            <a:endParaRPr lang="hy-AM" sz="1500" dirty="0">
              <a:solidFill>
                <a:schemeClr val="tx1"/>
              </a:solidFill>
            </a:endParaRP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sz="1500" dirty="0" smtClean="0">
                <a:solidFill>
                  <a:schemeClr val="tx1"/>
                </a:solidFill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</a:rPr>
              <a:t>Սամվել</a:t>
            </a:r>
            <a:r>
              <a:rPr lang="en-US" sz="1500" dirty="0" smtClean="0">
                <a:solidFill>
                  <a:schemeClr val="tx1"/>
                </a:solidFill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</a:rPr>
              <a:t>Մարգարյանի</a:t>
            </a:r>
            <a:r>
              <a:rPr lang="en-US" sz="1500" dirty="0" smtClean="0">
                <a:solidFill>
                  <a:schemeClr val="tx1"/>
                </a:solidFill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</a:rPr>
              <a:t>գործով</a:t>
            </a:r>
            <a:r>
              <a:rPr lang="en-US" sz="1500" dirty="0" smtClean="0">
                <a:solidFill>
                  <a:schemeClr val="tx1"/>
                </a:solidFill>
              </a:rPr>
              <a:t> </a:t>
            </a:r>
            <a:r>
              <a:rPr lang="hy-AM" sz="1500" dirty="0" smtClean="0">
                <a:solidFill>
                  <a:schemeClr val="tx1"/>
                </a:solidFill>
              </a:rPr>
              <a:t>ԵԷԴ/0138/06/13</a:t>
            </a:r>
            <a:r>
              <a:rPr lang="en-US" sz="1500" dirty="0" smtClean="0">
                <a:solidFill>
                  <a:schemeClr val="tx1"/>
                </a:solidFill>
              </a:rPr>
              <a:t> </a:t>
            </a:r>
            <a:r>
              <a:rPr lang="en-US" sz="1500" dirty="0" err="1" smtClean="0">
                <a:solidFill>
                  <a:schemeClr val="tx1"/>
                </a:solidFill>
              </a:rPr>
              <a:t>որոշում</a:t>
            </a:r>
            <a:r>
              <a:rPr lang="en-US" sz="1500" dirty="0" smtClean="0">
                <a:solidFill>
                  <a:schemeClr val="tx1"/>
                </a:solidFill>
              </a:rPr>
              <a:t> (28/03/2014)</a:t>
            </a:r>
          </a:p>
          <a:p>
            <a:pPr marL="285750" indent="-285750" algn="just">
              <a:buFont typeface="Wingdings" pitchFamily="2" charset="2"/>
              <a:buChar char="§"/>
            </a:pPr>
            <a:endParaRPr lang="hy-AM" sz="1500" dirty="0">
              <a:solidFill>
                <a:schemeClr val="tx1"/>
              </a:solidFill>
            </a:endParaRPr>
          </a:p>
          <a:p>
            <a:pPr marL="285750" indent="-285750" algn="just">
              <a:buFont typeface="Wingdings" pitchFamily="2" charset="2"/>
              <a:buChar char="§"/>
            </a:pPr>
            <a:endParaRPr lang="en-US" sz="1500" dirty="0" smtClean="0">
              <a:solidFill>
                <a:schemeClr val="tx1"/>
              </a:solidFill>
            </a:endParaRPr>
          </a:p>
          <a:p>
            <a:pPr marL="342900" indent="-342900" algn="just">
              <a:buFont typeface="Wingdings" pitchFamily="2" charset="2"/>
              <a:buChar char="§"/>
            </a:pPr>
            <a:endParaRPr lang="hy-AM" sz="1500" dirty="0">
              <a:solidFill>
                <a:schemeClr val="tx1"/>
              </a:solidFill>
            </a:endParaRPr>
          </a:p>
          <a:p>
            <a:pPr marL="342900" indent="-342900" algn="just">
              <a:buFont typeface="Wingdings" pitchFamily="2" charset="2"/>
              <a:buChar char="§"/>
            </a:pPr>
            <a:endParaRPr lang="hy-AM" sz="1500" dirty="0">
              <a:solidFill>
                <a:schemeClr val="tx1"/>
              </a:solidFill>
            </a:endParaRPr>
          </a:p>
          <a:p>
            <a:pPr marL="342900" indent="-342900" algn="just">
              <a:buFont typeface="Wingdings" pitchFamily="2" charset="2"/>
              <a:buChar char="§"/>
            </a:pPr>
            <a:endParaRPr lang="hy-AM" sz="1500" dirty="0">
              <a:solidFill>
                <a:schemeClr val="tx1"/>
              </a:solidFill>
            </a:endParaRPr>
          </a:p>
          <a:p>
            <a:pPr marL="342900" indent="-342900" algn="just">
              <a:buFont typeface="Wingdings" pitchFamily="2" charset="2"/>
              <a:buChar char="§"/>
            </a:pPr>
            <a:endParaRPr lang="hy-AM" sz="1500" dirty="0">
              <a:solidFill>
                <a:schemeClr val="tx1"/>
              </a:solidFill>
            </a:endParaRPr>
          </a:p>
          <a:p>
            <a:pPr marL="342900" indent="-342900" algn="just">
              <a:buFont typeface="Wingdings" pitchFamily="2" charset="2"/>
              <a:buChar char="§"/>
            </a:pPr>
            <a:endParaRPr lang="hy-AM" sz="1500" dirty="0">
              <a:solidFill>
                <a:schemeClr val="tx1"/>
              </a:solidFill>
            </a:endParaRPr>
          </a:p>
          <a:p>
            <a:pPr marL="342900" indent="-342900" algn="just">
              <a:buFont typeface="Wingdings" pitchFamily="2" charset="2"/>
              <a:buChar char="§"/>
            </a:pPr>
            <a:endParaRPr lang="hy-AM" sz="1500" dirty="0">
              <a:solidFill>
                <a:schemeClr val="tx1"/>
              </a:solidFill>
            </a:endParaRPr>
          </a:p>
          <a:p>
            <a:pPr marL="342900" indent="-342900" algn="just">
              <a:buFont typeface="Wingdings" pitchFamily="2" charset="2"/>
              <a:buChar char="§"/>
            </a:pPr>
            <a:endParaRPr lang="en-US" sz="1500" dirty="0" smtClean="0">
              <a:solidFill>
                <a:schemeClr val="tx1"/>
              </a:solidFill>
            </a:endParaRPr>
          </a:p>
          <a:p>
            <a:pPr marL="342900" indent="-342900" algn="just">
              <a:buFont typeface="Wingdings" pitchFamily="2" charset="2"/>
              <a:buChar char="§"/>
            </a:pPr>
            <a:endParaRPr lang="hy-AM" sz="1500" dirty="0">
              <a:solidFill>
                <a:schemeClr val="tx1"/>
              </a:solidFill>
            </a:endParaRPr>
          </a:p>
          <a:p>
            <a:pPr marL="342900" indent="-342900" algn="just">
              <a:buFont typeface="Wingdings" pitchFamily="2" charset="2"/>
              <a:buChar char="§"/>
            </a:pPr>
            <a:endParaRPr lang="en-US" sz="2000" dirty="0" smtClean="0">
              <a:solidFill>
                <a:schemeClr val="tx1"/>
              </a:solidFill>
            </a:endParaRPr>
          </a:p>
          <a:p>
            <a:pPr marL="342900" indent="-342900" algn="just">
              <a:buFont typeface="Wingdings" pitchFamily="2" charset="2"/>
              <a:buChar char="§"/>
            </a:pPr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9121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152400"/>
            <a:ext cx="8763000" cy="60960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en-US" sz="2000" b="1" dirty="0" err="1" smtClean="0">
                <a:latin typeface="Sylfaen" pitchFamily="18" charset="0"/>
              </a:rPr>
              <a:t>Վճռաբեկ</a:t>
            </a:r>
            <a:r>
              <a:rPr lang="en-US" sz="2000" b="1" dirty="0" smtClean="0">
                <a:latin typeface="Sylfaen" pitchFamily="18" charset="0"/>
              </a:rPr>
              <a:t> </a:t>
            </a:r>
            <a:r>
              <a:rPr lang="en-US" sz="2000" b="1" dirty="0" err="1" smtClean="0">
                <a:latin typeface="Sylfaen" pitchFamily="18" charset="0"/>
              </a:rPr>
              <a:t>դատարանի</a:t>
            </a:r>
            <a:r>
              <a:rPr lang="en-US" sz="2000" b="1" dirty="0" smtClean="0">
                <a:latin typeface="Sylfaen" pitchFamily="18" charset="0"/>
              </a:rPr>
              <a:t> </a:t>
            </a:r>
            <a:r>
              <a:rPr lang="en-US" sz="2000" b="1" dirty="0" err="1" smtClean="0">
                <a:latin typeface="Sylfaen" pitchFamily="18" charset="0"/>
              </a:rPr>
              <a:t>նախադեպերը</a:t>
            </a:r>
            <a:endParaRPr lang="en-US" sz="2000" b="1" dirty="0">
              <a:latin typeface="Sylfae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" y="914400"/>
            <a:ext cx="8915400" cy="5791200"/>
          </a:xfrm>
        </p:spPr>
        <p:txBody>
          <a:bodyPr>
            <a:normAutofit/>
          </a:bodyPr>
          <a:lstStyle/>
          <a:p>
            <a:pPr marL="231775" indent="-176213" algn="just">
              <a:spcBef>
                <a:spcPts val="0"/>
              </a:spcBef>
              <a:buFont typeface="Wingdings" pitchFamily="2" charset="2"/>
              <a:buChar char="§"/>
            </a:pPr>
            <a:endParaRPr lang="en-US" sz="1800" dirty="0" smtClean="0">
              <a:solidFill>
                <a:schemeClr val="tx1"/>
              </a:solidFill>
            </a:endParaRPr>
          </a:p>
          <a:p>
            <a:pPr marL="231775" indent="-176213" algn="just">
              <a:spcBef>
                <a:spcPts val="0"/>
              </a:spcBef>
              <a:buFont typeface="Wingdings" pitchFamily="2" charset="2"/>
              <a:buChar char="§"/>
            </a:pPr>
            <a:r>
              <a:rPr lang="en-US" sz="1800" dirty="0" err="1" smtClean="0">
                <a:solidFill>
                  <a:schemeClr val="tx1"/>
                </a:solidFill>
              </a:rPr>
              <a:t>Կալանավորումը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որպես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ծայրահեղ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միջոց</a:t>
            </a:r>
            <a:r>
              <a:rPr lang="en-US" sz="1800" dirty="0" smtClean="0">
                <a:solidFill>
                  <a:schemeClr val="tx1"/>
                </a:solidFill>
              </a:rPr>
              <a:t>.</a:t>
            </a:r>
          </a:p>
          <a:p>
            <a:pPr marL="231775" indent="-176213" algn="just">
              <a:spcBef>
                <a:spcPts val="0"/>
              </a:spcBef>
              <a:buFont typeface="Wingdings" pitchFamily="2" charset="2"/>
              <a:buChar char="§"/>
            </a:pPr>
            <a:endParaRPr lang="en-US" sz="2000" b="1" dirty="0">
              <a:solidFill>
                <a:schemeClr val="tx1"/>
              </a:solidFill>
            </a:endParaRPr>
          </a:p>
          <a:p>
            <a:pPr marL="231775" indent="-176213" algn="just">
              <a:spcBef>
                <a:spcPts val="0"/>
              </a:spcBef>
              <a:buFont typeface="Wingdings" pitchFamily="2" charset="2"/>
              <a:buChar char="§"/>
            </a:pPr>
            <a:endParaRPr lang="en-US" sz="2000" b="1" dirty="0" smtClean="0">
              <a:solidFill>
                <a:schemeClr val="tx1"/>
              </a:solidFill>
            </a:endParaRPr>
          </a:p>
          <a:p>
            <a:pPr marL="231775" indent="-176213" algn="just">
              <a:spcBef>
                <a:spcPts val="0"/>
              </a:spcBef>
              <a:buFont typeface="Wingdings" pitchFamily="2" charset="2"/>
              <a:buChar char="§"/>
            </a:pPr>
            <a:endParaRPr lang="en-US" sz="2000" b="1" dirty="0" smtClean="0">
              <a:solidFill>
                <a:schemeClr val="tx1"/>
              </a:solidFill>
            </a:endParaRPr>
          </a:p>
          <a:p>
            <a:pPr marL="231775" indent="-176213" algn="just">
              <a:spcBef>
                <a:spcPts val="0"/>
              </a:spcBef>
              <a:buFont typeface="Wingdings" pitchFamily="2" charset="2"/>
              <a:buChar char="§"/>
            </a:pPr>
            <a:endParaRPr lang="en-US" sz="2000" b="1" dirty="0">
              <a:solidFill>
                <a:schemeClr val="tx1"/>
              </a:solidFill>
            </a:endParaRPr>
          </a:p>
          <a:p>
            <a:pPr marL="231775" indent="-176213" algn="just">
              <a:spcBef>
                <a:spcPts val="0"/>
              </a:spcBef>
              <a:buFont typeface="Wingdings" pitchFamily="2" charset="2"/>
              <a:buChar char="§"/>
            </a:pPr>
            <a:endParaRPr lang="en-US" sz="2000" b="1" dirty="0">
              <a:solidFill>
                <a:schemeClr val="tx1"/>
              </a:solidFill>
            </a:endParaRPr>
          </a:p>
          <a:p>
            <a:pPr marL="55563" algn="just">
              <a:spcBef>
                <a:spcPts val="0"/>
              </a:spcBef>
              <a:tabLst>
                <a:tab pos="231775" algn="l"/>
              </a:tabLst>
            </a:pPr>
            <a:r>
              <a:rPr lang="en-US" sz="1800" dirty="0">
                <a:solidFill>
                  <a:schemeClr val="tx1"/>
                </a:solidFill>
              </a:rPr>
              <a:t>	</a:t>
            </a:r>
            <a:endParaRPr lang="en-US" sz="1800" dirty="0" smtClean="0">
              <a:solidFill>
                <a:schemeClr val="tx1"/>
              </a:solidFill>
            </a:endParaRPr>
          </a:p>
          <a:p>
            <a:pPr marL="850900" algn="just">
              <a:spcBef>
                <a:spcPts val="0"/>
              </a:spcBef>
            </a:pPr>
            <a:endParaRPr lang="en-US" sz="2300" i="1" dirty="0" smtClean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3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300" i="1" dirty="0" smtClean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3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900" dirty="0" smtClean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/>
            <a:endParaRPr lang="en-US" sz="2900" i="1" dirty="0" smtClean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/>
            <a:endParaRPr lang="en-US" sz="29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buFont typeface="Wingdings" pitchFamily="2" charset="2"/>
              <a:buChar char="§"/>
            </a:pPr>
            <a:endParaRPr lang="en-US" sz="2900" dirty="0" smtClean="0">
              <a:solidFill>
                <a:schemeClr val="tx1"/>
              </a:solidFill>
            </a:endParaRPr>
          </a:p>
          <a:p>
            <a:pPr marL="1023938" indent="-163513" algn="just"/>
            <a:endParaRPr lang="en-US" sz="29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1023938" indent="-163513" algn="just"/>
            <a:endParaRPr lang="en-US" sz="2600" i="1" dirty="0" smtClean="0">
              <a:solidFill>
                <a:schemeClr val="tx1"/>
              </a:solidFill>
              <a:latin typeface="Times Armenian" pitchFamily="18" charset="0"/>
            </a:endParaRPr>
          </a:p>
          <a:p>
            <a:pPr marL="1023938" indent="-163513" algn="just"/>
            <a:endParaRPr lang="en-US" sz="2600" i="1" dirty="0" smtClean="0">
              <a:solidFill>
                <a:schemeClr val="tx1"/>
              </a:solidFill>
              <a:latin typeface="Sylfaen" pitchFamily="18" charset="0"/>
            </a:endParaRPr>
          </a:p>
          <a:p>
            <a:pPr marL="623888" indent="-111125" algn="just"/>
            <a:endParaRPr lang="en-US" sz="2600" dirty="0">
              <a:solidFill>
                <a:schemeClr val="tx1"/>
              </a:solidFill>
              <a:latin typeface="Sylfaen" pitchFamily="18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06572" y="1981200"/>
            <a:ext cx="8458200" cy="46482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dirty="0">
                <a:latin typeface="Times Armenian" pitchFamily="18" charset="0"/>
              </a:rPr>
              <a:t>«</a:t>
            </a:r>
            <a:r>
              <a:rPr lang="hy-AM" dirty="0" smtClean="0">
                <a:latin typeface="Times Armenian" pitchFamily="18" charset="0"/>
              </a:rPr>
              <a:t>Կալանավորումը </a:t>
            </a:r>
            <a:r>
              <a:rPr lang="hy-AM" dirty="0">
                <a:latin typeface="Times Armenian" pitchFamily="18" charset="0"/>
              </a:rPr>
              <a:t>քրեական գործի քննության ընթացքում կիրառվող խափանման միջոցներից ամենախիստն է: Այն պետք է ընտրվի միայն այն ժամանակ, երբ խափանման մյուս միջոցները քրեական գործի վարույթի ընթացքում չեն կարող ապահովել անձի պատշաճ վարքագիծը: ՀՀ քրեական դատավարության օրենսդրությունը սահմանել է կալանավորման կիրառման օրինականությունն ու հիմնավորվածությունն ապահովող մի շարք երաշխիքներ, որոնց մեջ առաջին հերթին կարևորվում ու առանձնանում են կալանավորման հիմքերը: Դրանք օրենքով նախատեսված այն հանգամանքներն են, որոնք հաստատվում են ապացույցների որոշակի ամբողջությամբ և հնարավորություն են տալիս հիմնավորված ենթադրություններ անել այն մասին, որ անձը, կալանքի տակ չգտնվելով, կարող է դրսևորել ոչ պատշաճ վարքագիծ և խոչընդոտել քրեական դատավարության խնդիրների </a:t>
            </a:r>
            <a:r>
              <a:rPr lang="hy-AM" dirty="0" smtClean="0">
                <a:latin typeface="Times Armenian" pitchFamily="18" charset="0"/>
              </a:rPr>
              <a:t>իրականացմանը</a:t>
            </a:r>
            <a:r>
              <a:rPr lang="ru-RU" dirty="0" smtClean="0">
                <a:latin typeface="Times Armenian" pitchFamily="18" charset="0"/>
              </a:rPr>
              <a:t>»</a:t>
            </a:r>
            <a:r>
              <a:rPr lang="en-US" dirty="0" smtClean="0">
                <a:latin typeface="Sylfaen" pitchFamily="18" charset="0"/>
              </a:rPr>
              <a:t>:</a:t>
            </a:r>
          </a:p>
          <a:p>
            <a:pPr algn="just"/>
            <a:endParaRPr lang="en-US" sz="1400" dirty="0" smtClean="0">
              <a:latin typeface="Sylfaen" pitchFamily="18" charset="0"/>
            </a:endParaRPr>
          </a:p>
          <a:p>
            <a:pPr algn="just"/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Sylfaen" pitchFamily="18" charset="0"/>
              </a:rPr>
              <a:t>    (</a:t>
            </a:r>
            <a:r>
              <a:rPr lang="hy-AM" sz="1600" b="1" dirty="0" smtClean="0">
                <a:solidFill>
                  <a:schemeClr val="accent1">
                    <a:lumMod val="75000"/>
                  </a:schemeClr>
                </a:solidFill>
                <a:latin typeface="Sylfaen" pitchFamily="18" charset="0"/>
              </a:rPr>
              <a:t>Արամ </a:t>
            </a:r>
            <a:r>
              <a:rPr lang="hy-AM" sz="1600" b="1" dirty="0">
                <a:solidFill>
                  <a:schemeClr val="accent1">
                    <a:lumMod val="75000"/>
                  </a:schemeClr>
                </a:solidFill>
                <a:latin typeface="Sylfaen" pitchFamily="18" charset="0"/>
              </a:rPr>
              <a:t>Ճուղուրյանի գործով ՎԲ-132/07 որոշում </a:t>
            </a:r>
            <a:endParaRPr lang="en-US" sz="1600" b="1" dirty="0">
              <a:solidFill>
                <a:schemeClr val="accent1">
                  <a:lumMod val="75000"/>
                </a:schemeClr>
              </a:solidFill>
              <a:latin typeface="Times Armeni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8452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152400"/>
            <a:ext cx="8763000" cy="60960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en-US" sz="2000" b="1" dirty="0" smtClean="0">
                <a:latin typeface="Sylfaen" pitchFamily="18" charset="0"/>
              </a:rPr>
              <a:t>ՀՀ </a:t>
            </a:r>
            <a:r>
              <a:rPr lang="en-US" sz="2000" b="1" dirty="0" err="1" smtClean="0">
                <a:latin typeface="Sylfaen" pitchFamily="18" charset="0"/>
              </a:rPr>
              <a:t>ներպետական</a:t>
            </a:r>
            <a:r>
              <a:rPr lang="en-US" sz="2000" b="1" dirty="0" smtClean="0">
                <a:latin typeface="Sylfaen" pitchFamily="18" charset="0"/>
              </a:rPr>
              <a:t> </a:t>
            </a:r>
            <a:r>
              <a:rPr lang="en-US" sz="2000" b="1" dirty="0" err="1" smtClean="0">
                <a:latin typeface="Sylfaen" pitchFamily="18" charset="0"/>
              </a:rPr>
              <a:t>պրակտիկան</a:t>
            </a:r>
            <a:endParaRPr lang="en-US" sz="2000" b="1" dirty="0">
              <a:latin typeface="Sylfae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" y="914400"/>
            <a:ext cx="8915400" cy="5791200"/>
          </a:xfrm>
        </p:spPr>
        <p:txBody>
          <a:bodyPr>
            <a:normAutofit/>
          </a:bodyPr>
          <a:lstStyle/>
          <a:p>
            <a:pPr marL="231775" indent="-176213" algn="just">
              <a:spcBef>
                <a:spcPts val="0"/>
              </a:spcBef>
              <a:buFont typeface="Wingdings" pitchFamily="2" charset="2"/>
              <a:buChar char="§"/>
            </a:pPr>
            <a:endParaRPr lang="en-US" sz="1800" dirty="0" smtClean="0">
              <a:solidFill>
                <a:schemeClr val="tx1"/>
              </a:solidFill>
            </a:endParaRPr>
          </a:p>
          <a:p>
            <a:pPr marL="231775" indent="-176213" algn="just">
              <a:spcBef>
                <a:spcPts val="0"/>
              </a:spcBef>
              <a:buFont typeface="Wingdings" pitchFamily="2" charset="2"/>
              <a:buChar char="§"/>
            </a:pPr>
            <a:r>
              <a:rPr lang="en-US" sz="1800" dirty="0" err="1" smtClean="0">
                <a:solidFill>
                  <a:schemeClr val="tx1"/>
                </a:solidFill>
              </a:rPr>
              <a:t>Կալանքի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հիմնավորումը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քննչական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գործողություններ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կատարելու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հիմնավորմամբ</a:t>
            </a:r>
            <a:endParaRPr lang="en-US" sz="1800" dirty="0" smtClean="0">
              <a:solidFill>
                <a:schemeClr val="tx1"/>
              </a:solidFill>
            </a:endParaRPr>
          </a:p>
          <a:p>
            <a:pPr marL="231775" indent="-176213" algn="just">
              <a:spcBef>
                <a:spcPts val="0"/>
              </a:spcBef>
              <a:buFont typeface="Wingdings" pitchFamily="2" charset="2"/>
              <a:buChar char="§"/>
            </a:pPr>
            <a:endParaRPr lang="en-US" sz="2000" b="1" dirty="0">
              <a:solidFill>
                <a:schemeClr val="tx1"/>
              </a:solidFill>
            </a:endParaRPr>
          </a:p>
          <a:p>
            <a:pPr marL="231775" indent="-176213" algn="just">
              <a:spcBef>
                <a:spcPts val="0"/>
              </a:spcBef>
              <a:buFont typeface="Wingdings" pitchFamily="2" charset="2"/>
              <a:buChar char="§"/>
            </a:pPr>
            <a:endParaRPr lang="en-US" sz="2000" b="1" dirty="0" smtClean="0">
              <a:solidFill>
                <a:schemeClr val="tx1"/>
              </a:solidFill>
            </a:endParaRPr>
          </a:p>
          <a:p>
            <a:pPr marL="231775" indent="-176213" algn="just">
              <a:spcBef>
                <a:spcPts val="0"/>
              </a:spcBef>
              <a:buFont typeface="Wingdings" pitchFamily="2" charset="2"/>
              <a:buChar char="§"/>
            </a:pPr>
            <a:endParaRPr lang="en-US" sz="2000" b="1" dirty="0" smtClean="0">
              <a:solidFill>
                <a:schemeClr val="tx1"/>
              </a:solidFill>
            </a:endParaRPr>
          </a:p>
          <a:p>
            <a:pPr marL="231775" indent="-176213" algn="just">
              <a:spcBef>
                <a:spcPts val="0"/>
              </a:spcBef>
              <a:buFont typeface="Wingdings" pitchFamily="2" charset="2"/>
              <a:buChar char="§"/>
            </a:pPr>
            <a:endParaRPr lang="en-US" sz="2000" b="1" dirty="0">
              <a:solidFill>
                <a:schemeClr val="tx1"/>
              </a:solidFill>
            </a:endParaRPr>
          </a:p>
          <a:p>
            <a:pPr marL="231775" indent="-176213" algn="just">
              <a:spcBef>
                <a:spcPts val="0"/>
              </a:spcBef>
              <a:buFont typeface="Wingdings" pitchFamily="2" charset="2"/>
              <a:buChar char="§"/>
            </a:pPr>
            <a:endParaRPr lang="en-US" sz="2000" b="1" dirty="0">
              <a:solidFill>
                <a:schemeClr val="tx1"/>
              </a:solidFill>
            </a:endParaRPr>
          </a:p>
          <a:p>
            <a:pPr marL="55563" algn="just">
              <a:spcBef>
                <a:spcPts val="0"/>
              </a:spcBef>
              <a:tabLst>
                <a:tab pos="231775" algn="l"/>
              </a:tabLst>
            </a:pPr>
            <a:r>
              <a:rPr lang="en-US" sz="1800" dirty="0">
                <a:solidFill>
                  <a:schemeClr val="tx1"/>
                </a:solidFill>
              </a:rPr>
              <a:t>	</a:t>
            </a:r>
            <a:endParaRPr lang="en-US" sz="1800" dirty="0" smtClean="0">
              <a:solidFill>
                <a:schemeClr val="tx1"/>
              </a:solidFill>
            </a:endParaRPr>
          </a:p>
          <a:p>
            <a:pPr marL="850900" algn="just">
              <a:spcBef>
                <a:spcPts val="0"/>
              </a:spcBef>
            </a:pPr>
            <a:endParaRPr lang="en-US" sz="2300" i="1" dirty="0" smtClean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3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300" i="1" dirty="0" smtClean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3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900" dirty="0" smtClean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/>
            <a:endParaRPr lang="en-US" sz="2900" i="1" dirty="0" smtClean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/>
            <a:endParaRPr lang="en-US" sz="29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buFont typeface="Wingdings" pitchFamily="2" charset="2"/>
              <a:buChar char="§"/>
            </a:pPr>
            <a:endParaRPr lang="en-US" sz="2900" dirty="0" smtClean="0">
              <a:solidFill>
                <a:schemeClr val="tx1"/>
              </a:solidFill>
            </a:endParaRPr>
          </a:p>
          <a:p>
            <a:pPr marL="1023938" indent="-163513" algn="just"/>
            <a:endParaRPr lang="en-US" sz="29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1023938" indent="-163513" algn="just"/>
            <a:endParaRPr lang="en-US" sz="2600" i="1" dirty="0" smtClean="0">
              <a:solidFill>
                <a:schemeClr val="tx1"/>
              </a:solidFill>
              <a:latin typeface="Times Armenian" pitchFamily="18" charset="0"/>
            </a:endParaRPr>
          </a:p>
          <a:p>
            <a:pPr marL="1023938" indent="-163513" algn="just"/>
            <a:endParaRPr lang="en-US" sz="2600" i="1" dirty="0" smtClean="0">
              <a:solidFill>
                <a:schemeClr val="tx1"/>
              </a:solidFill>
              <a:latin typeface="Sylfaen" pitchFamily="18" charset="0"/>
            </a:endParaRPr>
          </a:p>
          <a:p>
            <a:pPr marL="623888" indent="-111125" algn="just"/>
            <a:endParaRPr lang="en-US" sz="2600" dirty="0">
              <a:solidFill>
                <a:schemeClr val="tx1"/>
              </a:solidFill>
              <a:latin typeface="Sylfaen" pitchFamily="18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06572" y="2133600"/>
            <a:ext cx="8458200" cy="41910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600" dirty="0" smtClean="0">
                <a:latin typeface="Times Armenian" pitchFamily="18" charset="0"/>
              </a:rPr>
              <a:t>«</a:t>
            </a:r>
            <a:r>
              <a:rPr lang="hy-AM" sz="1600" dirty="0" smtClean="0">
                <a:latin typeface="Times Armenian" pitchFamily="18" charset="0"/>
              </a:rPr>
              <a:t>Սույն գործի նյութերի ուսումնասիրությունից երևում է, որ Վ.Բարսեղյանին կալանքի տակ պահելու ժամկետը երկարացնելու մասին որոշման մեջ Առաջին ատյանի դատարանը ոչ միայն չի անդրադարձել կալանավորման պայմանների և հիմքերի առկայության հարցին, այլև չի էլ վկայակոչել խափանման միջոց կիրառելու` ՀՀ քրեական դատավարության օրենսգրքի 135-րդ հոդվածի 1-ին մասով նախատեսված հիմքերից որևէ մեկը: Փոխարենը Առաջին ատյանի դատարանը Վ.Բարսեղյանին կալանքի տակ պահելու ժամկետը երկարացնելու անհրաժեշտությունը պատճառաբանել է անհրաժեշտ քննչական գործողություններ կատարելու, փորձաքննության եզրակացությունն ու հեռախոսահամարների վերծանումները ստանալու և նյութերը կողմերին ծանոթանալու համար տրամադրելու անհրաժեշտությամբ: Վերաքննիչ դատարանը, դատական ստուգման ենթարկելով Առաջին ատյանի դատարանի որոշման օրինականությունը և հիմնավորվածությունը, չի արձանագրել ստորադաս դատարանի թույլ տված խախտումները, այլ հանգել է հետևության, որ դատական ակտը վերացնելու հիմքեր չկա</a:t>
            </a:r>
            <a:r>
              <a:rPr lang="ru-RU" sz="1600" dirty="0" smtClean="0">
                <a:latin typeface="Times Armenian" pitchFamily="18" charset="0"/>
              </a:rPr>
              <a:t>»</a:t>
            </a:r>
            <a:r>
              <a:rPr lang="en-US" sz="1600" dirty="0" smtClean="0">
                <a:latin typeface="Sylfaen" pitchFamily="18" charset="0"/>
              </a:rPr>
              <a:t>:</a:t>
            </a:r>
          </a:p>
          <a:p>
            <a:pPr algn="just"/>
            <a:endParaRPr lang="en-US" sz="1400" dirty="0" smtClean="0">
              <a:latin typeface="Sylfaen" pitchFamily="18" charset="0"/>
            </a:endParaRPr>
          </a:p>
          <a:p>
            <a:pPr algn="just"/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Sylfaen" pitchFamily="18" charset="0"/>
              </a:rPr>
              <a:t>    (</a:t>
            </a:r>
            <a:r>
              <a:rPr lang="hy-AM" sz="1600" b="1" dirty="0" smtClean="0">
                <a:solidFill>
                  <a:schemeClr val="accent1">
                    <a:lumMod val="75000"/>
                  </a:schemeClr>
                </a:solidFill>
                <a:latin typeface="Sylfaen" pitchFamily="18" charset="0"/>
              </a:rPr>
              <a:t>Վահե Բարսեղյանի գործով ԼԴ/0078/06/12 որոշում 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Sylfaen" pitchFamily="18" charset="0"/>
              </a:rPr>
              <a:t>§ 20)</a:t>
            </a:r>
            <a:endParaRPr lang="en-US" sz="1600" b="1" dirty="0">
              <a:solidFill>
                <a:schemeClr val="accent1">
                  <a:lumMod val="75000"/>
                </a:schemeClr>
              </a:solidFill>
              <a:latin typeface="Times Armeni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0628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152400"/>
            <a:ext cx="8763000" cy="60960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en-US" sz="2000" b="1" dirty="0" smtClean="0">
                <a:latin typeface="Sylfaen" pitchFamily="18" charset="0"/>
              </a:rPr>
              <a:t>ՀՀ </a:t>
            </a:r>
            <a:r>
              <a:rPr lang="en-US" sz="2000" b="1" dirty="0" err="1" smtClean="0">
                <a:latin typeface="Sylfaen" pitchFamily="18" charset="0"/>
              </a:rPr>
              <a:t>ներպետական</a:t>
            </a:r>
            <a:r>
              <a:rPr lang="en-US" sz="2000" b="1" dirty="0" smtClean="0">
                <a:latin typeface="Sylfaen" pitchFamily="18" charset="0"/>
              </a:rPr>
              <a:t> </a:t>
            </a:r>
            <a:r>
              <a:rPr lang="en-US" sz="2000" b="1" dirty="0" err="1" smtClean="0">
                <a:latin typeface="Sylfaen" pitchFamily="18" charset="0"/>
              </a:rPr>
              <a:t>պրակտիկան</a:t>
            </a:r>
            <a:endParaRPr lang="en-US" sz="2000" b="1" dirty="0">
              <a:latin typeface="Sylfae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" y="914400"/>
            <a:ext cx="8915400" cy="5791200"/>
          </a:xfrm>
        </p:spPr>
        <p:txBody>
          <a:bodyPr>
            <a:normAutofit/>
          </a:bodyPr>
          <a:lstStyle/>
          <a:p>
            <a:pPr marL="231775" indent="-176213" algn="just">
              <a:spcBef>
                <a:spcPts val="0"/>
              </a:spcBef>
              <a:buFont typeface="Wingdings" pitchFamily="2" charset="2"/>
              <a:buChar char="§"/>
            </a:pPr>
            <a:endParaRPr lang="en-US" sz="1800" dirty="0" smtClean="0">
              <a:solidFill>
                <a:schemeClr val="tx1"/>
              </a:solidFill>
            </a:endParaRPr>
          </a:p>
          <a:p>
            <a:pPr marL="231775" indent="-176213" algn="just">
              <a:spcBef>
                <a:spcPts val="0"/>
              </a:spcBef>
              <a:buFont typeface="Wingdings" pitchFamily="2" charset="2"/>
              <a:buChar char="§"/>
            </a:pPr>
            <a:r>
              <a:rPr lang="ru-RU" sz="1800" dirty="0" err="1" smtClean="0">
                <a:solidFill>
                  <a:schemeClr val="tx1"/>
                </a:solidFill>
              </a:rPr>
              <a:t>Պատշաճ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ջանասիրություն</a:t>
            </a:r>
            <a:endParaRPr lang="en-US" sz="1800" dirty="0" smtClean="0">
              <a:solidFill>
                <a:schemeClr val="tx1"/>
              </a:solidFill>
            </a:endParaRPr>
          </a:p>
          <a:p>
            <a:pPr marL="231775" indent="-176213" algn="just">
              <a:spcBef>
                <a:spcPts val="0"/>
              </a:spcBef>
              <a:buFont typeface="Wingdings" pitchFamily="2" charset="2"/>
              <a:buChar char="§"/>
            </a:pPr>
            <a:endParaRPr lang="en-US" sz="2000" b="1" dirty="0">
              <a:solidFill>
                <a:schemeClr val="tx1"/>
              </a:solidFill>
            </a:endParaRPr>
          </a:p>
          <a:p>
            <a:pPr marL="231775" indent="-176213" algn="just">
              <a:spcBef>
                <a:spcPts val="0"/>
              </a:spcBef>
              <a:buFont typeface="Wingdings" pitchFamily="2" charset="2"/>
              <a:buChar char="§"/>
            </a:pPr>
            <a:endParaRPr lang="en-US" sz="2000" b="1" dirty="0" smtClean="0">
              <a:solidFill>
                <a:schemeClr val="tx1"/>
              </a:solidFill>
            </a:endParaRPr>
          </a:p>
          <a:p>
            <a:pPr marL="231775" indent="-176213" algn="just">
              <a:spcBef>
                <a:spcPts val="0"/>
              </a:spcBef>
              <a:buFont typeface="Wingdings" pitchFamily="2" charset="2"/>
              <a:buChar char="§"/>
            </a:pPr>
            <a:endParaRPr lang="en-US" sz="2000" b="1" dirty="0" smtClean="0">
              <a:solidFill>
                <a:schemeClr val="tx1"/>
              </a:solidFill>
            </a:endParaRPr>
          </a:p>
          <a:p>
            <a:pPr marL="231775" indent="-176213" algn="just">
              <a:spcBef>
                <a:spcPts val="0"/>
              </a:spcBef>
              <a:buFont typeface="Wingdings" pitchFamily="2" charset="2"/>
              <a:buChar char="§"/>
            </a:pPr>
            <a:endParaRPr lang="en-US" sz="2000" b="1" dirty="0">
              <a:solidFill>
                <a:schemeClr val="tx1"/>
              </a:solidFill>
            </a:endParaRPr>
          </a:p>
          <a:p>
            <a:pPr marL="231775" indent="-176213" algn="just">
              <a:spcBef>
                <a:spcPts val="0"/>
              </a:spcBef>
              <a:buFont typeface="Wingdings" pitchFamily="2" charset="2"/>
              <a:buChar char="§"/>
            </a:pPr>
            <a:endParaRPr lang="en-US" sz="2000" b="1" dirty="0">
              <a:solidFill>
                <a:schemeClr val="tx1"/>
              </a:solidFill>
            </a:endParaRPr>
          </a:p>
          <a:p>
            <a:pPr marL="55563" algn="just">
              <a:spcBef>
                <a:spcPts val="0"/>
              </a:spcBef>
              <a:tabLst>
                <a:tab pos="231775" algn="l"/>
              </a:tabLst>
            </a:pPr>
            <a:r>
              <a:rPr lang="en-US" sz="1800" dirty="0">
                <a:solidFill>
                  <a:schemeClr val="tx1"/>
                </a:solidFill>
              </a:rPr>
              <a:t>	</a:t>
            </a:r>
            <a:endParaRPr lang="en-US" sz="1800" dirty="0" smtClean="0">
              <a:solidFill>
                <a:schemeClr val="tx1"/>
              </a:solidFill>
            </a:endParaRPr>
          </a:p>
          <a:p>
            <a:pPr marL="850900" algn="just">
              <a:spcBef>
                <a:spcPts val="0"/>
              </a:spcBef>
            </a:pPr>
            <a:endParaRPr lang="en-US" sz="2300" i="1" dirty="0" smtClean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3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300" i="1" dirty="0" smtClean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3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900" dirty="0" smtClean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/>
            <a:endParaRPr lang="en-US" sz="2900" i="1" dirty="0" smtClean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/>
            <a:endParaRPr lang="en-US" sz="29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buFont typeface="Wingdings" pitchFamily="2" charset="2"/>
              <a:buChar char="§"/>
            </a:pPr>
            <a:endParaRPr lang="en-US" sz="2900" dirty="0" smtClean="0">
              <a:solidFill>
                <a:schemeClr val="tx1"/>
              </a:solidFill>
            </a:endParaRPr>
          </a:p>
          <a:p>
            <a:pPr marL="1023938" indent="-163513" algn="just"/>
            <a:endParaRPr lang="en-US" sz="29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1023938" indent="-163513" algn="just"/>
            <a:endParaRPr lang="en-US" sz="2600" i="1" dirty="0" smtClean="0">
              <a:solidFill>
                <a:schemeClr val="tx1"/>
              </a:solidFill>
              <a:latin typeface="Times Armenian" pitchFamily="18" charset="0"/>
            </a:endParaRPr>
          </a:p>
          <a:p>
            <a:pPr marL="1023938" indent="-163513" algn="just"/>
            <a:endParaRPr lang="en-US" sz="2600" i="1" dirty="0" smtClean="0">
              <a:solidFill>
                <a:schemeClr val="tx1"/>
              </a:solidFill>
              <a:latin typeface="Sylfaen" pitchFamily="18" charset="0"/>
            </a:endParaRPr>
          </a:p>
          <a:p>
            <a:pPr marL="623888" indent="-111125" algn="just"/>
            <a:endParaRPr lang="en-US" sz="2600" dirty="0">
              <a:solidFill>
                <a:schemeClr val="tx1"/>
              </a:solidFill>
              <a:latin typeface="Sylfaen" pitchFamily="18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06572" y="1905000"/>
            <a:ext cx="8458200" cy="44196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hy-AM" dirty="0">
                <a:latin typeface="Sylfaen" pitchFamily="18" charset="0"/>
              </a:rPr>
              <a:t>26. Կալանքի ժամկետի երկարացման վերաբերյալ օրենսդրական և նախադեպային կանոնակարգման համադրման և մեկնաբանման հիման վրա` Վճռաբեկ դատարանը գտնում է, որ մեղադրյալին կալանքի տակ պահելու ժամկետը կարող է երկարացվել հետևյալ երկու պայմանների միաժամանակյա առկայության դեպքում.</a:t>
            </a:r>
          </a:p>
          <a:p>
            <a:pPr algn="just"/>
            <a:endParaRPr lang="ru-RU" dirty="0" smtClean="0">
              <a:latin typeface="Sylfaen" pitchFamily="18" charset="0"/>
            </a:endParaRPr>
          </a:p>
          <a:p>
            <a:pPr algn="just"/>
            <a:r>
              <a:rPr lang="en-US" dirty="0">
                <a:latin typeface="Sylfaen" pitchFamily="18" charset="0"/>
              </a:rPr>
              <a:t>ա</a:t>
            </a:r>
            <a:r>
              <a:rPr lang="hy-AM" dirty="0" smtClean="0">
                <a:latin typeface="Sylfaen" pitchFamily="18" charset="0"/>
              </a:rPr>
              <a:t>) </a:t>
            </a:r>
            <a:r>
              <a:rPr lang="hy-AM" dirty="0">
                <a:latin typeface="Sylfaen" pitchFamily="18" charset="0"/>
              </a:rPr>
              <a:t>շարունակվում են առկա լինել կալանավորումը որպես խափանման միջոց ընտրելու հիմքերն ու պայմանները կամ ի հայտ են եկել անձին կալանքի տակ պահելու նոր հիմքեր.</a:t>
            </a:r>
          </a:p>
          <a:p>
            <a:pPr algn="just"/>
            <a:endParaRPr lang="ru-RU" dirty="0" smtClean="0">
              <a:latin typeface="Sylfaen" pitchFamily="18" charset="0"/>
            </a:endParaRPr>
          </a:p>
          <a:p>
            <a:pPr algn="just"/>
            <a:r>
              <a:rPr lang="hy-AM" dirty="0" smtClean="0">
                <a:latin typeface="Sylfaen" pitchFamily="18" charset="0"/>
              </a:rPr>
              <a:t>բ</a:t>
            </a:r>
            <a:r>
              <a:rPr lang="ru-RU" dirty="0" smtClean="0">
                <a:latin typeface="Sylfaen" pitchFamily="18" charset="0"/>
              </a:rPr>
              <a:t>)</a:t>
            </a:r>
            <a:r>
              <a:rPr lang="hy-AM" dirty="0" smtClean="0">
                <a:latin typeface="Sylfaen" pitchFamily="18" charset="0"/>
              </a:rPr>
              <a:t> </a:t>
            </a:r>
            <a:r>
              <a:rPr lang="hy-AM" dirty="0">
                <a:latin typeface="Sylfaen" pitchFamily="18" charset="0"/>
              </a:rPr>
              <a:t>գործի քննությունն իրականացնող մարմնի կողմից դրսևորվել է անհրաժեշտ ջանասիրություն՝ ապահովելու գործի քննության ընթացքը</a:t>
            </a:r>
            <a:r>
              <a:rPr lang="hy-AM" dirty="0" smtClean="0">
                <a:latin typeface="Sylfaen" pitchFamily="18" charset="0"/>
              </a:rPr>
              <a:t>.</a:t>
            </a:r>
          </a:p>
          <a:p>
            <a:pPr algn="just"/>
            <a:endParaRPr lang="hy-AM" dirty="0">
              <a:latin typeface="Sylfaen" pitchFamily="18" charset="0"/>
            </a:endParaRPr>
          </a:p>
          <a:p>
            <a:pPr algn="just"/>
            <a:r>
              <a:rPr lang="hy-AM" b="1" dirty="0" smtClean="0">
                <a:solidFill>
                  <a:schemeClr val="accent1">
                    <a:lumMod val="75000"/>
                  </a:schemeClr>
                </a:solidFill>
                <a:latin typeface="Sylfaen" pitchFamily="18" charset="0"/>
              </a:rPr>
              <a:t>Ասլան Ավետիսյանի գործով վճռաբեկ դատարանի որոշում</a:t>
            </a:r>
            <a:endParaRPr lang="hy-AM" b="1" dirty="0">
              <a:solidFill>
                <a:schemeClr val="accent1">
                  <a:lumMod val="75000"/>
                </a:schemeClr>
              </a:solidFill>
              <a:latin typeface="Sylfae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1648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152400"/>
            <a:ext cx="8763000" cy="60960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en-US" sz="2000" b="1" dirty="0" smtClean="0">
                <a:latin typeface="Sylfaen" pitchFamily="18" charset="0"/>
              </a:rPr>
              <a:t>ՀՀ </a:t>
            </a:r>
            <a:r>
              <a:rPr lang="en-US" sz="2000" b="1" dirty="0" err="1" smtClean="0">
                <a:latin typeface="Sylfaen" pitchFamily="18" charset="0"/>
              </a:rPr>
              <a:t>ներպետական</a:t>
            </a:r>
            <a:r>
              <a:rPr lang="en-US" sz="2000" b="1" dirty="0" smtClean="0">
                <a:latin typeface="Sylfaen" pitchFamily="18" charset="0"/>
              </a:rPr>
              <a:t> </a:t>
            </a:r>
            <a:r>
              <a:rPr lang="en-US" sz="2000" b="1" dirty="0" err="1" smtClean="0">
                <a:latin typeface="Sylfaen" pitchFamily="18" charset="0"/>
              </a:rPr>
              <a:t>պրակտիկան</a:t>
            </a:r>
            <a:endParaRPr lang="en-US" sz="2000" b="1" dirty="0">
              <a:latin typeface="Sylfae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" y="914400"/>
            <a:ext cx="8915400" cy="5791200"/>
          </a:xfrm>
        </p:spPr>
        <p:txBody>
          <a:bodyPr>
            <a:normAutofit/>
          </a:bodyPr>
          <a:lstStyle/>
          <a:p>
            <a:pPr marL="231775" indent="-176213" algn="just">
              <a:spcBef>
                <a:spcPts val="0"/>
              </a:spcBef>
              <a:buFont typeface="Wingdings" pitchFamily="2" charset="2"/>
              <a:buChar char="§"/>
            </a:pPr>
            <a:r>
              <a:rPr lang="hy-AM" sz="1800" dirty="0" smtClean="0">
                <a:solidFill>
                  <a:schemeClr val="tx1"/>
                </a:solidFill>
              </a:rPr>
              <a:t>Հիմնավոր կասկած</a:t>
            </a:r>
            <a:endParaRPr lang="en-US" sz="1800" dirty="0" smtClean="0">
              <a:solidFill>
                <a:schemeClr val="tx1"/>
              </a:solidFill>
            </a:endParaRPr>
          </a:p>
          <a:p>
            <a:pPr marL="231775" indent="-176213" algn="just">
              <a:spcBef>
                <a:spcPts val="0"/>
              </a:spcBef>
              <a:buFont typeface="Wingdings" pitchFamily="2" charset="2"/>
              <a:buChar char="§"/>
            </a:pPr>
            <a:endParaRPr lang="en-US" sz="2000" b="1" dirty="0">
              <a:solidFill>
                <a:schemeClr val="tx1"/>
              </a:solidFill>
            </a:endParaRPr>
          </a:p>
          <a:p>
            <a:pPr marL="231775" indent="-176213" algn="just">
              <a:spcBef>
                <a:spcPts val="0"/>
              </a:spcBef>
              <a:buFont typeface="Wingdings" pitchFamily="2" charset="2"/>
              <a:buChar char="§"/>
            </a:pPr>
            <a:endParaRPr lang="en-US" sz="2000" b="1" dirty="0" smtClean="0">
              <a:solidFill>
                <a:schemeClr val="tx1"/>
              </a:solidFill>
            </a:endParaRPr>
          </a:p>
          <a:p>
            <a:pPr marL="231775" indent="-176213" algn="just">
              <a:spcBef>
                <a:spcPts val="0"/>
              </a:spcBef>
              <a:buFont typeface="Wingdings" pitchFamily="2" charset="2"/>
              <a:buChar char="§"/>
            </a:pPr>
            <a:endParaRPr lang="en-US" sz="2000" b="1" dirty="0" smtClean="0">
              <a:solidFill>
                <a:schemeClr val="tx1"/>
              </a:solidFill>
            </a:endParaRPr>
          </a:p>
          <a:p>
            <a:pPr marL="231775" indent="-176213" algn="just">
              <a:spcBef>
                <a:spcPts val="0"/>
              </a:spcBef>
              <a:buFont typeface="Wingdings" pitchFamily="2" charset="2"/>
              <a:buChar char="§"/>
            </a:pPr>
            <a:endParaRPr lang="en-US" sz="2000" b="1" dirty="0">
              <a:solidFill>
                <a:schemeClr val="tx1"/>
              </a:solidFill>
            </a:endParaRPr>
          </a:p>
          <a:p>
            <a:pPr marL="231775" indent="-176213" algn="just">
              <a:spcBef>
                <a:spcPts val="0"/>
              </a:spcBef>
              <a:buFont typeface="Wingdings" pitchFamily="2" charset="2"/>
              <a:buChar char="§"/>
            </a:pPr>
            <a:endParaRPr lang="en-US" sz="2000" b="1" dirty="0">
              <a:solidFill>
                <a:schemeClr val="tx1"/>
              </a:solidFill>
            </a:endParaRPr>
          </a:p>
          <a:p>
            <a:pPr marL="55563" algn="just">
              <a:spcBef>
                <a:spcPts val="0"/>
              </a:spcBef>
              <a:tabLst>
                <a:tab pos="231775" algn="l"/>
              </a:tabLst>
            </a:pPr>
            <a:r>
              <a:rPr lang="en-US" sz="1800" dirty="0">
                <a:solidFill>
                  <a:schemeClr val="tx1"/>
                </a:solidFill>
              </a:rPr>
              <a:t>	</a:t>
            </a:r>
            <a:endParaRPr lang="en-US" sz="1800" dirty="0" smtClean="0">
              <a:solidFill>
                <a:schemeClr val="tx1"/>
              </a:solidFill>
            </a:endParaRPr>
          </a:p>
          <a:p>
            <a:pPr marL="850900" algn="just">
              <a:spcBef>
                <a:spcPts val="0"/>
              </a:spcBef>
            </a:pPr>
            <a:endParaRPr lang="en-US" sz="2300" i="1" dirty="0" smtClean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3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300" i="1" dirty="0" smtClean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3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900" dirty="0" smtClean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/>
            <a:endParaRPr lang="en-US" sz="2900" i="1" dirty="0" smtClean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/>
            <a:endParaRPr lang="en-US" sz="29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buFont typeface="Wingdings" pitchFamily="2" charset="2"/>
              <a:buChar char="§"/>
            </a:pPr>
            <a:endParaRPr lang="en-US" sz="2900" dirty="0" smtClean="0">
              <a:solidFill>
                <a:schemeClr val="tx1"/>
              </a:solidFill>
            </a:endParaRPr>
          </a:p>
          <a:p>
            <a:pPr marL="1023938" indent="-163513" algn="just"/>
            <a:endParaRPr lang="en-US" sz="29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1023938" indent="-163513" algn="just"/>
            <a:endParaRPr lang="en-US" sz="2600" i="1" dirty="0" smtClean="0">
              <a:solidFill>
                <a:schemeClr val="tx1"/>
              </a:solidFill>
              <a:latin typeface="Times Armenian" pitchFamily="18" charset="0"/>
            </a:endParaRPr>
          </a:p>
          <a:p>
            <a:pPr marL="1023938" indent="-163513" algn="just"/>
            <a:endParaRPr lang="en-US" sz="2600" i="1" dirty="0" smtClean="0">
              <a:solidFill>
                <a:schemeClr val="tx1"/>
              </a:solidFill>
              <a:latin typeface="Sylfaen" pitchFamily="18" charset="0"/>
            </a:endParaRPr>
          </a:p>
          <a:p>
            <a:pPr marL="623888" indent="-111125" algn="just"/>
            <a:endParaRPr lang="en-US" sz="2600" dirty="0">
              <a:solidFill>
                <a:schemeClr val="tx1"/>
              </a:solidFill>
              <a:latin typeface="Sylfaen" pitchFamily="18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06572" y="1447800"/>
            <a:ext cx="8458200" cy="51816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hy-AM" dirty="0">
                <a:solidFill>
                  <a:schemeClr val="tx1"/>
                </a:solidFill>
                <a:latin typeface="Sylfaen" pitchFamily="18" charset="0"/>
              </a:rPr>
              <a:t>21. </a:t>
            </a:r>
            <a:r>
              <a:rPr lang="hy-AM" dirty="0" smtClean="0">
                <a:solidFill>
                  <a:schemeClr val="tx1"/>
                </a:solidFill>
                <a:latin typeface="Sylfaen" pitchFamily="18" charset="0"/>
              </a:rPr>
              <a:t>...«</a:t>
            </a:r>
            <a:r>
              <a:rPr lang="hy-AM" dirty="0">
                <a:solidFill>
                  <a:schemeClr val="tx1"/>
                </a:solidFill>
                <a:latin typeface="Sylfaen" pitchFamily="18" charset="0"/>
              </a:rPr>
              <a:t>հանցագործություն կատարած լինելու հիմնավոր կասկած» ձևակերպումը չի ենթադրում, որ մեղադրյալի մեղավորությունը հաստատված համարելու համար անհրաժեշտ է ունենալ հանցանքը տվյալ անձի կողմից կատարված լինելու բավարար ապացույցներ, ինչն ավելի բարձր ապացուցողական չափանիշ </a:t>
            </a:r>
            <a:r>
              <a:rPr lang="hy-AM" dirty="0" smtClean="0">
                <a:solidFill>
                  <a:schemeClr val="tx1"/>
                </a:solidFill>
                <a:latin typeface="Sylfaen" pitchFamily="18" charset="0"/>
              </a:rPr>
              <a:t>է... </a:t>
            </a:r>
            <a:r>
              <a:rPr lang="hy-AM" dirty="0">
                <a:solidFill>
                  <a:schemeClr val="tx1"/>
                </a:solidFill>
                <a:latin typeface="Sylfaen" pitchFamily="18" charset="0"/>
              </a:rPr>
              <a:t>կասկածը կարող է համարվել հիմնավոր միայն այն դեպքում, երբ անձի նկատմամբ կալանքը որպես խափանման միջոց ընտրելու վերաբերյալ միջնորդություն ներկայացնող պաշտոնատար անձը` քննիչը կամ դատախազը, կասկածվող անձի կատարած գործողությունների (անգործության) վերաբերյալ կներկայացնի </a:t>
            </a:r>
            <a:r>
              <a:rPr lang="hy-AM" b="1" dirty="0">
                <a:solidFill>
                  <a:schemeClr val="tx1"/>
                </a:solidFill>
                <a:latin typeface="Sylfaen" pitchFamily="18" charset="0"/>
              </a:rPr>
              <a:t>տեղեկություններ</a:t>
            </a:r>
            <a:r>
              <a:rPr lang="hy-AM" dirty="0">
                <a:solidFill>
                  <a:schemeClr val="tx1"/>
                </a:solidFill>
                <a:latin typeface="Sylfaen" pitchFamily="18" charset="0"/>
              </a:rPr>
              <a:t>, </a:t>
            </a:r>
            <a:r>
              <a:rPr lang="hy-AM" b="1" dirty="0">
                <a:solidFill>
                  <a:schemeClr val="tx1"/>
                </a:solidFill>
                <a:latin typeface="Sylfaen" pitchFamily="18" charset="0"/>
              </a:rPr>
              <a:t>փաստեր</a:t>
            </a:r>
            <a:r>
              <a:rPr lang="hy-AM" dirty="0">
                <a:solidFill>
                  <a:schemeClr val="tx1"/>
                </a:solidFill>
                <a:latin typeface="Sylfaen" pitchFamily="18" charset="0"/>
              </a:rPr>
              <a:t> կամ </a:t>
            </a:r>
            <a:r>
              <a:rPr lang="hy-AM" b="1" dirty="0">
                <a:solidFill>
                  <a:schemeClr val="tx1"/>
                </a:solidFill>
                <a:latin typeface="Sylfaen" pitchFamily="18" charset="0"/>
              </a:rPr>
              <a:t>ապացույցներ</a:t>
            </a:r>
            <a:r>
              <a:rPr lang="hy-AM" dirty="0">
                <a:solidFill>
                  <a:schemeClr val="tx1"/>
                </a:solidFill>
                <a:latin typeface="Sylfaen" pitchFamily="18" charset="0"/>
              </a:rPr>
              <a:t>, որոնք ուղղակիորեն կմատնանշեն նրա առնչությունն իրեն վերագրվող ենթադրյալ հանցագործությանը, ինչպես նաև կհիմնավորեն, որ դեպքը, որի կատարման մեջ անձը կասկածվում է, համընկնում է իրեն վերագրվող հանցանքի դեպքին</a:t>
            </a:r>
            <a:r>
              <a:rPr lang="hy-AM" dirty="0" smtClean="0">
                <a:solidFill>
                  <a:schemeClr val="tx1"/>
                </a:solidFill>
                <a:latin typeface="Sylfaen" pitchFamily="18" charset="0"/>
              </a:rPr>
              <a:t>:</a:t>
            </a:r>
          </a:p>
          <a:p>
            <a:pPr algn="just"/>
            <a:endParaRPr lang="hy-AM" dirty="0">
              <a:solidFill>
                <a:schemeClr val="tx1"/>
              </a:solidFill>
              <a:latin typeface="Sylfaen" pitchFamily="18" charset="0"/>
            </a:endParaRPr>
          </a:p>
          <a:p>
            <a:pPr algn="just"/>
            <a:r>
              <a:rPr lang="hy-AM" b="1" dirty="0" smtClean="0">
                <a:solidFill>
                  <a:schemeClr val="accent1">
                    <a:lumMod val="75000"/>
                  </a:schemeClr>
                </a:solidFill>
                <a:latin typeface="Sylfaen" pitchFamily="18" charset="0"/>
              </a:rPr>
              <a:t>Վահրամ Գևորգյանի գործով վճռաբեկ դատարանի որոշում</a:t>
            </a:r>
            <a:endParaRPr lang="hy-AM" b="1" dirty="0">
              <a:solidFill>
                <a:schemeClr val="accent1">
                  <a:lumMod val="75000"/>
                </a:schemeClr>
              </a:solidFill>
              <a:latin typeface="Sylfae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2494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152400"/>
            <a:ext cx="8763000" cy="60960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en-US" sz="2000" b="1" dirty="0" smtClean="0">
                <a:latin typeface="Sylfaen" pitchFamily="18" charset="0"/>
              </a:rPr>
              <a:t>ՀՀ </a:t>
            </a:r>
            <a:r>
              <a:rPr lang="en-US" sz="2000" b="1" dirty="0" err="1" smtClean="0">
                <a:latin typeface="Sylfaen" pitchFamily="18" charset="0"/>
              </a:rPr>
              <a:t>ներպետական</a:t>
            </a:r>
            <a:r>
              <a:rPr lang="en-US" sz="2000" b="1" dirty="0" smtClean="0">
                <a:latin typeface="Sylfaen" pitchFamily="18" charset="0"/>
              </a:rPr>
              <a:t> </a:t>
            </a:r>
            <a:r>
              <a:rPr lang="en-US" sz="2000" b="1" dirty="0" err="1" smtClean="0">
                <a:latin typeface="Sylfaen" pitchFamily="18" charset="0"/>
              </a:rPr>
              <a:t>պրակտիկան</a:t>
            </a:r>
            <a:endParaRPr lang="en-US" sz="2000" b="1" dirty="0">
              <a:latin typeface="Sylfae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" y="914400"/>
            <a:ext cx="8915400" cy="5791200"/>
          </a:xfrm>
        </p:spPr>
        <p:txBody>
          <a:bodyPr>
            <a:normAutofit/>
          </a:bodyPr>
          <a:lstStyle/>
          <a:p>
            <a:pPr marL="231775" indent="-176213" algn="just">
              <a:spcBef>
                <a:spcPts val="0"/>
              </a:spcBef>
              <a:buFont typeface="Wingdings" pitchFamily="2" charset="2"/>
              <a:buChar char="§"/>
            </a:pPr>
            <a:endParaRPr lang="en-US" sz="1800" dirty="0" smtClean="0">
              <a:solidFill>
                <a:schemeClr val="tx1"/>
              </a:solidFill>
            </a:endParaRPr>
          </a:p>
          <a:p>
            <a:pPr marL="231775" indent="-176213" algn="just">
              <a:spcBef>
                <a:spcPts val="0"/>
              </a:spcBef>
              <a:buFont typeface="Wingdings" pitchFamily="2" charset="2"/>
              <a:buChar char="§"/>
            </a:pPr>
            <a:r>
              <a:rPr lang="ru-RU" sz="1800" dirty="0" err="1" smtClean="0">
                <a:solidFill>
                  <a:schemeClr val="tx1"/>
                </a:solidFill>
              </a:rPr>
              <a:t>Պատշաճ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ջանասիրություն</a:t>
            </a:r>
            <a:endParaRPr lang="en-US" sz="1800" dirty="0" smtClean="0">
              <a:solidFill>
                <a:schemeClr val="tx1"/>
              </a:solidFill>
            </a:endParaRPr>
          </a:p>
          <a:p>
            <a:pPr marL="231775" indent="-176213" algn="just">
              <a:spcBef>
                <a:spcPts val="0"/>
              </a:spcBef>
              <a:buFont typeface="Wingdings" pitchFamily="2" charset="2"/>
              <a:buChar char="§"/>
            </a:pPr>
            <a:endParaRPr lang="en-US" sz="2000" b="1" dirty="0">
              <a:solidFill>
                <a:schemeClr val="tx1"/>
              </a:solidFill>
            </a:endParaRPr>
          </a:p>
          <a:p>
            <a:pPr marL="231775" indent="-176213" algn="just">
              <a:spcBef>
                <a:spcPts val="0"/>
              </a:spcBef>
              <a:buFont typeface="Wingdings" pitchFamily="2" charset="2"/>
              <a:buChar char="§"/>
            </a:pPr>
            <a:endParaRPr lang="en-US" sz="2000" b="1" dirty="0" smtClean="0">
              <a:solidFill>
                <a:schemeClr val="tx1"/>
              </a:solidFill>
            </a:endParaRPr>
          </a:p>
          <a:p>
            <a:pPr marL="231775" indent="-176213" algn="just">
              <a:spcBef>
                <a:spcPts val="0"/>
              </a:spcBef>
              <a:buFont typeface="Wingdings" pitchFamily="2" charset="2"/>
              <a:buChar char="§"/>
            </a:pPr>
            <a:endParaRPr lang="en-US" sz="2000" b="1" dirty="0" smtClean="0">
              <a:solidFill>
                <a:schemeClr val="tx1"/>
              </a:solidFill>
            </a:endParaRPr>
          </a:p>
          <a:p>
            <a:pPr marL="231775" indent="-176213" algn="just">
              <a:spcBef>
                <a:spcPts val="0"/>
              </a:spcBef>
              <a:buFont typeface="Wingdings" pitchFamily="2" charset="2"/>
              <a:buChar char="§"/>
            </a:pPr>
            <a:endParaRPr lang="en-US" sz="2000" b="1" dirty="0">
              <a:solidFill>
                <a:schemeClr val="tx1"/>
              </a:solidFill>
            </a:endParaRPr>
          </a:p>
          <a:p>
            <a:pPr marL="231775" indent="-176213" algn="just">
              <a:spcBef>
                <a:spcPts val="0"/>
              </a:spcBef>
              <a:buFont typeface="Wingdings" pitchFamily="2" charset="2"/>
              <a:buChar char="§"/>
            </a:pPr>
            <a:endParaRPr lang="en-US" sz="2000" b="1" dirty="0">
              <a:solidFill>
                <a:schemeClr val="tx1"/>
              </a:solidFill>
            </a:endParaRPr>
          </a:p>
          <a:p>
            <a:pPr marL="55563" algn="just">
              <a:spcBef>
                <a:spcPts val="0"/>
              </a:spcBef>
              <a:tabLst>
                <a:tab pos="231775" algn="l"/>
              </a:tabLst>
            </a:pPr>
            <a:r>
              <a:rPr lang="en-US" sz="1800" dirty="0">
                <a:solidFill>
                  <a:schemeClr val="tx1"/>
                </a:solidFill>
              </a:rPr>
              <a:t>	</a:t>
            </a:r>
            <a:endParaRPr lang="en-US" sz="1800" dirty="0" smtClean="0">
              <a:solidFill>
                <a:schemeClr val="tx1"/>
              </a:solidFill>
            </a:endParaRPr>
          </a:p>
          <a:p>
            <a:pPr marL="850900" algn="just">
              <a:spcBef>
                <a:spcPts val="0"/>
              </a:spcBef>
            </a:pPr>
            <a:endParaRPr lang="en-US" sz="2300" i="1" dirty="0" smtClean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3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300" i="1" dirty="0" smtClean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3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900" dirty="0" smtClean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/>
            <a:endParaRPr lang="en-US" sz="2900" i="1" dirty="0" smtClean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/>
            <a:endParaRPr lang="en-US" sz="29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buFont typeface="Wingdings" pitchFamily="2" charset="2"/>
              <a:buChar char="§"/>
            </a:pPr>
            <a:endParaRPr lang="en-US" sz="2900" dirty="0" smtClean="0">
              <a:solidFill>
                <a:schemeClr val="tx1"/>
              </a:solidFill>
            </a:endParaRPr>
          </a:p>
          <a:p>
            <a:pPr marL="1023938" indent="-163513" algn="just"/>
            <a:endParaRPr lang="en-US" sz="29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1023938" indent="-163513" algn="just"/>
            <a:endParaRPr lang="en-US" sz="2600" i="1" dirty="0" smtClean="0">
              <a:solidFill>
                <a:schemeClr val="tx1"/>
              </a:solidFill>
              <a:latin typeface="Times Armenian" pitchFamily="18" charset="0"/>
            </a:endParaRPr>
          </a:p>
          <a:p>
            <a:pPr marL="1023938" indent="-163513" algn="just"/>
            <a:endParaRPr lang="en-US" sz="2600" i="1" dirty="0" smtClean="0">
              <a:solidFill>
                <a:schemeClr val="tx1"/>
              </a:solidFill>
              <a:latin typeface="Sylfaen" pitchFamily="18" charset="0"/>
            </a:endParaRPr>
          </a:p>
          <a:p>
            <a:pPr marL="623888" indent="-111125" algn="just"/>
            <a:endParaRPr lang="en-US" sz="2600" dirty="0">
              <a:solidFill>
                <a:schemeClr val="tx1"/>
              </a:solidFill>
              <a:latin typeface="Sylfaen" pitchFamily="18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06572" y="1905000"/>
            <a:ext cx="8458200" cy="44196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hy-AM" dirty="0">
                <a:solidFill>
                  <a:schemeClr val="tx1"/>
                </a:solidFill>
                <a:latin typeface="Sylfaen" pitchFamily="18" charset="0"/>
              </a:rPr>
              <a:t>30. Վճռաբեկ դատարանը գտնում է, որ սույն որոշման նախորդ կետում նշված իրավադրույթները, հետախուզման մեջ գտնվող մեղադրյալի բացակայությամբ նրա նկատմամբ խափանման միջոցի ընտրության առումով, չեն բխում Կոնվենցիայի 5-րդ հոդվածի 3-րդ մասում ամրագրված՝ դատավորի մոտ անհապաղ տարվելու պահանջից: Նշված իրավանորմերը վարույթն իրականացնող մարմնին հնարավորություն են տալիս անձի նկատմամբ ազատությունից զրկելու հետ կապված խափանման միջոց ընտրել անձի բացակայության պայմաններում` առանց հնարավորություն ընձեռելու, որ հետախուզման արդյունքում հայտնաբերված անձը ներկայանա դատարան, և անձի կալանավորման հարցի քննարկումը տեղի ունենա իր ներկայությամբ</a:t>
            </a:r>
            <a:r>
              <a:rPr lang="hy-AM" dirty="0" smtClean="0">
                <a:solidFill>
                  <a:schemeClr val="tx1"/>
                </a:solidFill>
                <a:latin typeface="Sylfaen" pitchFamily="18" charset="0"/>
              </a:rPr>
              <a:t>:</a:t>
            </a:r>
          </a:p>
          <a:p>
            <a:pPr algn="just"/>
            <a:endParaRPr lang="hy-AM" dirty="0">
              <a:solidFill>
                <a:schemeClr val="tx1"/>
              </a:solidFill>
              <a:latin typeface="Sylfaen" pitchFamily="18" charset="0"/>
            </a:endParaRPr>
          </a:p>
          <a:p>
            <a:pPr algn="just"/>
            <a:r>
              <a:rPr lang="hy-AM" b="1" dirty="0" smtClean="0">
                <a:solidFill>
                  <a:schemeClr val="accent1">
                    <a:lumMod val="75000"/>
                  </a:schemeClr>
                </a:solidFill>
                <a:latin typeface="Sylfaen" pitchFamily="18" charset="0"/>
              </a:rPr>
              <a:t>Տ. Վահրադյանի գործով Վճռաբեկ դատարանի որոշում</a:t>
            </a:r>
            <a:endParaRPr lang="hy-AM" b="1" dirty="0">
              <a:solidFill>
                <a:schemeClr val="accent1">
                  <a:lumMod val="75000"/>
                </a:schemeClr>
              </a:solidFill>
              <a:latin typeface="Sylfae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4635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152400"/>
            <a:ext cx="8763000" cy="60960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en-US" sz="2000" b="1" dirty="0" smtClean="0">
                <a:latin typeface="Sylfaen" pitchFamily="18" charset="0"/>
              </a:rPr>
              <a:t>ՀՀ </a:t>
            </a:r>
            <a:r>
              <a:rPr lang="en-US" sz="2000" b="1" dirty="0" err="1" smtClean="0">
                <a:latin typeface="Sylfaen" pitchFamily="18" charset="0"/>
              </a:rPr>
              <a:t>ներպետական</a:t>
            </a:r>
            <a:r>
              <a:rPr lang="en-US" sz="2000" b="1" dirty="0" smtClean="0">
                <a:latin typeface="Sylfaen" pitchFamily="18" charset="0"/>
              </a:rPr>
              <a:t> </a:t>
            </a:r>
            <a:r>
              <a:rPr lang="en-US" sz="2000" b="1" dirty="0" err="1" smtClean="0">
                <a:latin typeface="Sylfaen" pitchFamily="18" charset="0"/>
              </a:rPr>
              <a:t>պրակտիկան</a:t>
            </a:r>
            <a:endParaRPr lang="en-US" sz="2000" b="1" dirty="0">
              <a:latin typeface="Sylfae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" y="914400"/>
            <a:ext cx="8915400" cy="5791200"/>
          </a:xfrm>
        </p:spPr>
        <p:txBody>
          <a:bodyPr>
            <a:normAutofit/>
          </a:bodyPr>
          <a:lstStyle/>
          <a:p>
            <a:pPr marL="231775" indent="-176213" algn="just">
              <a:spcBef>
                <a:spcPts val="0"/>
              </a:spcBef>
              <a:buFont typeface="Wingdings" pitchFamily="2" charset="2"/>
              <a:buChar char="§"/>
            </a:pPr>
            <a:endParaRPr lang="hy-AM" sz="1800" dirty="0" smtClean="0">
              <a:solidFill>
                <a:schemeClr val="tx1"/>
              </a:solidFill>
            </a:endParaRPr>
          </a:p>
          <a:p>
            <a:pPr marL="231775" indent="-176213" algn="just">
              <a:spcBef>
                <a:spcPts val="0"/>
              </a:spcBef>
              <a:buFont typeface="Wingdings" pitchFamily="2" charset="2"/>
              <a:buChar char="§"/>
            </a:pPr>
            <a:r>
              <a:rPr lang="hy-AM" sz="1800" dirty="0" smtClean="0">
                <a:solidFill>
                  <a:schemeClr val="tx1"/>
                </a:solidFill>
              </a:rPr>
              <a:t>Գրավի միջնորդության մերժում</a:t>
            </a:r>
            <a:endParaRPr lang="en-US" sz="1800" dirty="0" smtClean="0">
              <a:solidFill>
                <a:schemeClr val="tx1"/>
              </a:solidFill>
            </a:endParaRPr>
          </a:p>
          <a:p>
            <a:pPr marL="231775" indent="-176213" algn="just">
              <a:spcBef>
                <a:spcPts val="0"/>
              </a:spcBef>
              <a:buFont typeface="Wingdings" pitchFamily="2" charset="2"/>
              <a:buChar char="§"/>
            </a:pPr>
            <a:endParaRPr lang="en-US" sz="2000" b="1" dirty="0">
              <a:solidFill>
                <a:schemeClr val="tx1"/>
              </a:solidFill>
            </a:endParaRPr>
          </a:p>
          <a:p>
            <a:pPr marL="55563" algn="just">
              <a:spcBef>
                <a:spcPts val="0"/>
              </a:spcBef>
              <a:tabLst>
                <a:tab pos="231775" algn="l"/>
              </a:tabLst>
            </a:pPr>
            <a:r>
              <a:rPr lang="en-US" sz="1800" dirty="0">
                <a:solidFill>
                  <a:schemeClr val="tx1"/>
                </a:solidFill>
              </a:rPr>
              <a:t>	</a:t>
            </a:r>
            <a:endParaRPr lang="en-US" sz="1800" dirty="0" smtClean="0">
              <a:solidFill>
                <a:schemeClr val="tx1"/>
              </a:solidFill>
            </a:endParaRPr>
          </a:p>
          <a:p>
            <a:pPr marL="850900" algn="just">
              <a:spcBef>
                <a:spcPts val="0"/>
              </a:spcBef>
            </a:pPr>
            <a:endParaRPr lang="en-US" sz="2300" i="1" dirty="0" smtClean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3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300" i="1" dirty="0" smtClean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3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900" dirty="0" smtClean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/>
            <a:endParaRPr lang="en-US" sz="2900" i="1" dirty="0" smtClean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/>
            <a:endParaRPr lang="en-US" sz="29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buFont typeface="Wingdings" pitchFamily="2" charset="2"/>
              <a:buChar char="§"/>
            </a:pPr>
            <a:endParaRPr lang="en-US" sz="2900" dirty="0" smtClean="0">
              <a:solidFill>
                <a:schemeClr val="tx1"/>
              </a:solidFill>
            </a:endParaRPr>
          </a:p>
          <a:p>
            <a:pPr marL="1023938" indent="-163513" algn="just"/>
            <a:endParaRPr lang="en-US" sz="29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1023938" indent="-163513" algn="just"/>
            <a:endParaRPr lang="en-US" sz="2600" i="1" dirty="0" smtClean="0">
              <a:solidFill>
                <a:schemeClr val="tx1"/>
              </a:solidFill>
              <a:latin typeface="Times Armenian" pitchFamily="18" charset="0"/>
            </a:endParaRPr>
          </a:p>
          <a:p>
            <a:pPr marL="1023938" indent="-163513" algn="just"/>
            <a:endParaRPr lang="en-US" sz="2600" i="1" dirty="0" smtClean="0">
              <a:solidFill>
                <a:schemeClr val="tx1"/>
              </a:solidFill>
              <a:latin typeface="Sylfaen" pitchFamily="18" charset="0"/>
            </a:endParaRPr>
          </a:p>
          <a:p>
            <a:pPr marL="623888" indent="-111125" algn="just"/>
            <a:endParaRPr lang="en-US" sz="2600" dirty="0">
              <a:solidFill>
                <a:schemeClr val="tx1"/>
              </a:solidFill>
              <a:latin typeface="Sylfaen" pitchFamily="18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52400" y="2057400"/>
            <a:ext cx="8458200" cy="37338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dirty="0">
                <a:latin typeface="Times Armenian" pitchFamily="18" charset="0"/>
              </a:rPr>
              <a:t>«</a:t>
            </a:r>
            <a:r>
              <a:rPr lang="hy-AM" dirty="0" smtClean="0">
                <a:latin typeface="Times Armenian" pitchFamily="18" charset="0"/>
              </a:rPr>
              <a:t>Առաջին </a:t>
            </a:r>
            <a:r>
              <a:rPr lang="hy-AM" dirty="0">
                <a:latin typeface="Times Armenian" pitchFamily="18" charset="0"/>
              </a:rPr>
              <a:t>ատյանի դատարանը մեղադրյալ Դ.Ալիխանյանի նկատմամբ գրավի կիրառումն անթույլատրելի ճանաչելու մասին իր որոշումը պատճառաբանել է երկու հանգամանքով. առկա է հիմնավոր կասկած առ այն, որ Դ.Ալիխանյանը կատարել է իրեն վերագրվող հանցանքը և մնալով ազատության մեջ` մեղադրյալը կարող է խոչընդոտել գործի քննությանը` քրեական դատավարությանը մասնակցող անձանց վրա անօրինական ազդեցություն գործադրելու </a:t>
            </a:r>
            <a:r>
              <a:rPr lang="hy-AM" dirty="0" smtClean="0">
                <a:latin typeface="Times Armenian" pitchFamily="18" charset="0"/>
              </a:rPr>
              <a:t>ճանապարհով</a:t>
            </a:r>
            <a:r>
              <a:rPr lang="en-US" dirty="0" smtClean="0">
                <a:latin typeface="Times Armenian" pitchFamily="18" charset="0"/>
              </a:rPr>
              <a:t>…</a:t>
            </a:r>
            <a:r>
              <a:rPr lang="hy-AM" dirty="0">
                <a:latin typeface="Times Armenian" pitchFamily="18" charset="0"/>
              </a:rPr>
              <a:t>Առաջին ատյանի դատարանը որևէ փաստական տվյալով չի հիմնավորել իր եզրահանգումն այն մասին, որ ազատության մեջ մնալով` մեղադրյալը կարող է խոչընդոտել գործի քննությանը` քրեական դատավարությանը մասնակցող անձանց վրա անօրինական ազդեցություն գործադրելու </a:t>
            </a:r>
            <a:r>
              <a:rPr lang="hy-AM" dirty="0" smtClean="0">
                <a:latin typeface="Times Armenian" pitchFamily="18" charset="0"/>
              </a:rPr>
              <a:t>ճանապարհով</a:t>
            </a:r>
            <a:r>
              <a:rPr lang="ru-RU" dirty="0" smtClean="0">
                <a:latin typeface="Times Armenian" pitchFamily="18" charset="0"/>
              </a:rPr>
              <a:t>»</a:t>
            </a:r>
            <a:r>
              <a:rPr lang="en-US" dirty="0" smtClean="0">
                <a:latin typeface="Sylfaen" pitchFamily="18" charset="0"/>
              </a:rPr>
              <a:t>:</a:t>
            </a:r>
          </a:p>
          <a:p>
            <a:pPr algn="just"/>
            <a:endParaRPr lang="en-US" dirty="0" smtClean="0">
              <a:latin typeface="Sylfaen" pitchFamily="18" charset="0"/>
            </a:endParaRPr>
          </a:p>
          <a:p>
            <a:pPr algn="just"/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Sylfaen" pitchFamily="18" charset="0"/>
              </a:rPr>
              <a:t>    </a:t>
            </a:r>
            <a:r>
              <a:rPr lang="hy-AM" sz="1600" b="1" dirty="0" smtClean="0">
                <a:solidFill>
                  <a:schemeClr val="accent1">
                    <a:lumMod val="75000"/>
                  </a:schemeClr>
                </a:solidFill>
                <a:latin typeface="Sylfaen" pitchFamily="18" charset="0"/>
              </a:rPr>
              <a:t>Դ. Ալիխանյանի գործով վճռաբեկ դատարանի որոշում</a:t>
            </a:r>
            <a:endParaRPr lang="en-US" sz="1600" b="1" dirty="0">
              <a:solidFill>
                <a:schemeClr val="accent1">
                  <a:lumMod val="75000"/>
                </a:schemeClr>
              </a:solidFill>
              <a:latin typeface="Times Armeni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2358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152400"/>
            <a:ext cx="8763000" cy="60960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en-US" sz="2000" b="1" dirty="0" smtClean="0">
                <a:latin typeface="Sylfaen" pitchFamily="18" charset="0"/>
              </a:rPr>
              <a:t>ՀՀ </a:t>
            </a:r>
            <a:r>
              <a:rPr lang="en-US" sz="2000" b="1" dirty="0" err="1" smtClean="0">
                <a:latin typeface="Sylfaen" pitchFamily="18" charset="0"/>
              </a:rPr>
              <a:t>ներպետական</a:t>
            </a:r>
            <a:r>
              <a:rPr lang="en-US" sz="2000" b="1" dirty="0" smtClean="0">
                <a:latin typeface="Sylfaen" pitchFamily="18" charset="0"/>
              </a:rPr>
              <a:t> </a:t>
            </a:r>
            <a:r>
              <a:rPr lang="en-US" sz="2000" b="1" dirty="0" err="1" smtClean="0">
                <a:latin typeface="Sylfaen" pitchFamily="18" charset="0"/>
              </a:rPr>
              <a:t>պրակտիկան</a:t>
            </a:r>
            <a:endParaRPr lang="en-US" sz="2000" b="1" dirty="0">
              <a:latin typeface="Sylfae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" y="914400"/>
            <a:ext cx="8915400" cy="5791200"/>
          </a:xfrm>
        </p:spPr>
        <p:txBody>
          <a:bodyPr>
            <a:normAutofit/>
          </a:bodyPr>
          <a:lstStyle/>
          <a:p>
            <a:pPr marL="231775" indent="-176213" algn="just">
              <a:spcBef>
                <a:spcPts val="0"/>
              </a:spcBef>
              <a:buFont typeface="Wingdings" pitchFamily="2" charset="2"/>
              <a:buChar char="§"/>
            </a:pPr>
            <a:endParaRPr lang="hy-AM" sz="1800" dirty="0" smtClean="0">
              <a:solidFill>
                <a:schemeClr val="tx1"/>
              </a:solidFill>
            </a:endParaRPr>
          </a:p>
          <a:p>
            <a:pPr marL="231775" indent="-176213" algn="just">
              <a:spcBef>
                <a:spcPts val="0"/>
              </a:spcBef>
              <a:buFont typeface="Wingdings" pitchFamily="2" charset="2"/>
              <a:buChar char="§"/>
            </a:pPr>
            <a:r>
              <a:rPr lang="hy-AM" sz="1800" dirty="0" smtClean="0">
                <a:solidFill>
                  <a:schemeClr val="tx1"/>
                </a:solidFill>
              </a:rPr>
              <a:t>Անմեղության կանխավարկած և խափանման միջոց կալանք</a:t>
            </a:r>
            <a:endParaRPr lang="en-US" sz="1800" dirty="0" smtClean="0">
              <a:solidFill>
                <a:schemeClr val="tx1"/>
              </a:solidFill>
            </a:endParaRPr>
          </a:p>
          <a:p>
            <a:pPr marL="231775" indent="-176213" algn="just">
              <a:spcBef>
                <a:spcPts val="0"/>
              </a:spcBef>
              <a:buFont typeface="Wingdings" pitchFamily="2" charset="2"/>
              <a:buChar char="§"/>
            </a:pPr>
            <a:endParaRPr lang="en-US" sz="2000" b="1" dirty="0">
              <a:solidFill>
                <a:schemeClr val="tx1"/>
              </a:solidFill>
            </a:endParaRPr>
          </a:p>
          <a:p>
            <a:pPr marL="55563" algn="just">
              <a:spcBef>
                <a:spcPts val="0"/>
              </a:spcBef>
              <a:tabLst>
                <a:tab pos="231775" algn="l"/>
              </a:tabLst>
            </a:pPr>
            <a:r>
              <a:rPr lang="en-US" sz="1800" dirty="0">
                <a:solidFill>
                  <a:schemeClr val="tx1"/>
                </a:solidFill>
              </a:rPr>
              <a:t>	</a:t>
            </a:r>
            <a:endParaRPr lang="en-US" sz="1800" dirty="0" smtClean="0">
              <a:solidFill>
                <a:schemeClr val="tx1"/>
              </a:solidFill>
            </a:endParaRPr>
          </a:p>
          <a:p>
            <a:pPr marL="850900" algn="just">
              <a:spcBef>
                <a:spcPts val="0"/>
              </a:spcBef>
            </a:pPr>
            <a:endParaRPr lang="en-US" sz="2300" i="1" dirty="0" smtClean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3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300" i="1" dirty="0" smtClean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3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900" dirty="0" smtClean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/>
            <a:endParaRPr lang="en-US" sz="2900" i="1" dirty="0" smtClean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/>
            <a:endParaRPr lang="en-US" sz="29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buFont typeface="Wingdings" pitchFamily="2" charset="2"/>
              <a:buChar char="§"/>
            </a:pPr>
            <a:endParaRPr lang="en-US" sz="2900" dirty="0" smtClean="0">
              <a:solidFill>
                <a:schemeClr val="tx1"/>
              </a:solidFill>
            </a:endParaRPr>
          </a:p>
          <a:p>
            <a:pPr marL="1023938" indent="-163513" algn="just"/>
            <a:endParaRPr lang="en-US" sz="29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1023938" indent="-163513" algn="just"/>
            <a:endParaRPr lang="en-US" sz="2600" i="1" dirty="0" smtClean="0">
              <a:solidFill>
                <a:schemeClr val="tx1"/>
              </a:solidFill>
              <a:latin typeface="Times Armenian" pitchFamily="18" charset="0"/>
            </a:endParaRPr>
          </a:p>
          <a:p>
            <a:pPr marL="1023938" indent="-163513" algn="just"/>
            <a:endParaRPr lang="en-US" sz="2600" i="1" dirty="0" smtClean="0">
              <a:solidFill>
                <a:schemeClr val="tx1"/>
              </a:solidFill>
              <a:latin typeface="Sylfaen" pitchFamily="18" charset="0"/>
            </a:endParaRPr>
          </a:p>
          <a:p>
            <a:pPr marL="623888" indent="-111125" algn="just"/>
            <a:endParaRPr lang="en-US" sz="2600" dirty="0">
              <a:solidFill>
                <a:schemeClr val="tx1"/>
              </a:solidFill>
              <a:latin typeface="Sylfaen" pitchFamily="18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52400" y="2057400"/>
            <a:ext cx="8458200" cy="41910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indent="238125" algn="just">
              <a:lnSpc>
                <a:spcPct val="115000"/>
              </a:lnSpc>
            </a:pPr>
            <a:r>
              <a:rPr lang="en-US" smtClean="0">
                <a:ea typeface="Calibri"/>
                <a:cs typeface="Times New Roman"/>
              </a:rPr>
              <a:t>19….</a:t>
            </a:r>
            <a:r>
              <a:rPr lang="hy-AM" smtClean="0">
                <a:ea typeface="Calibri"/>
                <a:cs typeface="Times New Roman"/>
              </a:rPr>
              <a:t>Վճռաբեկ </a:t>
            </a:r>
            <a:r>
              <a:rPr lang="hy-AM" dirty="0">
                <a:ea typeface="Calibri"/>
                <a:cs typeface="Times New Roman"/>
              </a:rPr>
              <a:t>դատարանը գտնում է, որ Առաջին ատյանի դատարանի կողմից նշված` ցուցմունք տալուց հրաժարվելը չի կարող հիմնավորել Ա.Առաքելյանին կալանքի տակ պահելու ժամկետի երկարացումը: Կալանավորման կիրառման հիմքերի էության և նպատակային նշանակության ոչ ճիշտ ընկալումը հանգեցրել է այն բանին, որ ըստ էության տարբերություն չի դրվել մեղադրյալի կողմից գործի քննությանը խոչընդոտելու և նրա պաշտպանության իրավունքի միջև: Մեղադրյալի կողմից իր դատավարական իրավունքների իրականացումը ոչ մի դեպքում չի կարող մեկնաբանվել ի վնաս մեղադրյալի և հիմք հանդիսանալ ինչպես կալանքը որպես խափանման միջոց ընտրելու, այնպես էլ կալանավորման ժամկետը երկարացնելու համար</a:t>
            </a:r>
            <a:r>
              <a:rPr lang="hy-AM" dirty="0" smtClean="0">
                <a:ea typeface="Calibri"/>
                <a:cs typeface="Times New Roman"/>
              </a:rPr>
              <a:t>:</a:t>
            </a:r>
          </a:p>
          <a:p>
            <a:pPr indent="238125" algn="just">
              <a:lnSpc>
                <a:spcPct val="115000"/>
              </a:lnSpc>
            </a:pPr>
            <a:endParaRPr lang="hy-AM" dirty="0">
              <a:ea typeface="Calibri"/>
              <a:cs typeface="Times New Roman"/>
            </a:endParaRPr>
          </a:p>
          <a:p>
            <a:pPr indent="238125" algn="just">
              <a:lnSpc>
                <a:spcPct val="115000"/>
              </a:lnSpc>
            </a:pPr>
            <a:r>
              <a:rPr lang="hy-AM" b="1" dirty="0" smtClean="0">
                <a:solidFill>
                  <a:schemeClr val="accent1">
                    <a:lumMod val="75000"/>
                  </a:schemeClr>
                </a:solidFill>
                <a:ea typeface="Calibri"/>
                <a:cs typeface="Times New Roman"/>
              </a:rPr>
              <a:t>Աշոտ Առաքելյանի գործով վճռաբեկ դատարանի որոշում</a:t>
            </a:r>
            <a:endParaRPr lang="en-US" b="1" dirty="0">
              <a:solidFill>
                <a:schemeClr val="accent1">
                  <a:lumMod val="75000"/>
                </a:schemeClr>
              </a:soli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32917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rainingPresentation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51000" t="-20000" r="2000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4956</TotalTime>
  <Words>948</Words>
  <Application>Microsoft Office PowerPoint</Application>
  <PresentationFormat>On-screen Show (4:3)</PresentationFormat>
  <Paragraphs>198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21" baseType="lpstr">
      <vt:lpstr>Arial</vt:lpstr>
      <vt:lpstr>Calibri</vt:lpstr>
      <vt:lpstr>Corbel</vt:lpstr>
      <vt:lpstr>Gill Sans MT</vt:lpstr>
      <vt:lpstr>Sylfaen</vt:lpstr>
      <vt:lpstr>Times Armenian</vt:lpstr>
      <vt:lpstr>Times New Roman</vt:lpstr>
      <vt:lpstr>Verdana</vt:lpstr>
      <vt:lpstr>Wingdings</vt:lpstr>
      <vt:lpstr>Wingdings 2</vt:lpstr>
      <vt:lpstr>Office Theme</vt:lpstr>
      <vt:lpstr>TrainingPresentation</vt:lpstr>
      <vt:lpstr>PowerPoint Presentation</vt:lpstr>
      <vt:lpstr>Վճռաբեկ դատարանի 2008-2012թթ որոշումները  խափանման միջոց կալանքի մասին</vt:lpstr>
      <vt:lpstr>Վճռաբեկ դատարանի նախադեպերը</vt:lpstr>
      <vt:lpstr>ՀՀ ներպետական պրակտիկան</vt:lpstr>
      <vt:lpstr>ՀՀ ներպետական պրակտիկան</vt:lpstr>
      <vt:lpstr>ՀՀ ներպետական պրակտիկան</vt:lpstr>
      <vt:lpstr>ՀՀ ներպետական պրակտիկան</vt:lpstr>
      <vt:lpstr>ՀՀ ներպետական պրակտիկան</vt:lpstr>
      <vt:lpstr>ՀՀ ներպետական պրակտիկան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Եվրոպական դատարանի 2012թ.  վճիռները և որոշումները</dc:title>
  <dc:creator>Arayik</dc:creator>
  <cp:lastModifiedBy>Ara Ghazaryan</cp:lastModifiedBy>
  <cp:revision>113</cp:revision>
  <dcterms:created xsi:type="dcterms:W3CDTF">2013-03-19T06:18:07Z</dcterms:created>
  <dcterms:modified xsi:type="dcterms:W3CDTF">2020-04-24T13:34:30Z</dcterms:modified>
</cp:coreProperties>
</file>