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721" autoAdjust="0"/>
  </p:normalViewPr>
  <p:slideViewPr>
    <p:cSldViewPr>
      <p:cViewPr varScale="1">
        <p:scale>
          <a:sx n="54" d="100"/>
          <a:sy n="54" d="100"/>
        </p:scale>
        <p:origin x="-18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E78AD-FBCA-4269-85C7-7B4074DFAE0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2A477-E95F-4BAE-AE62-6C6E33946BB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ICRD</a:t>
            </a:r>
            <a:r>
              <a:rPr lang="hy-AM" dirty="0" smtClean="0"/>
              <a:t>ն</a:t>
            </a:r>
            <a:r>
              <a:rPr lang="hy-AM" baseline="0" dirty="0" smtClean="0"/>
              <a:t> նույնիսկ հղում է կատարում ՄԱԿ-ի կանոնադրությանը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2A477-E95F-4BAE-AE62-6C6E33946BBF}" type="slidenum">
              <a:rPr lang="en-GB" smtClean="0"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1996,</a:t>
            </a:r>
            <a:r>
              <a:rPr lang="en-GB" baseline="0" dirty="0" smtClean="0"/>
              <a:t> </a:t>
            </a:r>
            <a:r>
              <a:rPr lang="hy-AM" baseline="0" dirty="0" smtClean="0"/>
              <a:t>ԱՊՀ երկրների ՄԻԿ, </a:t>
            </a:r>
            <a:r>
              <a:rPr lang="en-GB" baseline="0" dirty="0" smtClean="0"/>
              <a:t>20 http://www.unhcr.org/4de4eef19.html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2A477-E95F-4BAE-AE62-6C6E33946BBF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y-AM" dirty="0" smtClean="0"/>
              <a:t>Շարժառիթը երբեմն նույնիսկ անհնար է հիմնավորել:</a:t>
            </a:r>
          </a:p>
          <a:p>
            <a:endParaRPr lang="hy-AM" dirty="0" smtClean="0"/>
          </a:p>
          <a:p>
            <a:r>
              <a:rPr lang="hy-AM" dirty="0" smtClean="0"/>
              <a:t>Վիճակագրության մասով՝ Սարգսյանն ընդդեմ Ադրբեջանի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2A477-E95F-4BAE-AE62-6C6E33946BBF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D.H. and others v. </a:t>
            </a:r>
            <a:r>
              <a:rPr lang="en-GB" dirty="0" err="1" smtClean="0"/>
              <a:t>Czeck</a:t>
            </a:r>
            <a:r>
              <a:rPr lang="en-GB" dirty="0" smtClean="0"/>
              <a:t> Rep</a:t>
            </a:r>
          </a:p>
          <a:p>
            <a:endParaRPr lang="en-GB" dirty="0" smtClean="0"/>
          </a:p>
          <a:p>
            <a:r>
              <a:rPr lang="en-GB" dirty="0" smtClean="0"/>
              <a:t>It</a:t>
            </a:r>
            <a:r>
              <a:rPr lang="en-GB" baseline="0" dirty="0" smtClean="0"/>
              <a:t> depends on the nature of allegations and facts of the case</a:t>
            </a:r>
          </a:p>
          <a:p>
            <a:endParaRPr lang="en-GB" baseline="0" dirty="0" smtClean="0"/>
          </a:p>
          <a:p>
            <a:r>
              <a:rPr lang="en-GB" baseline="0" dirty="0" smtClean="0"/>
              <a:t>But where the events in issue </a:t>
            </a:r>
            <a:r>
              <a:rPr lang="en-GB" baseline="0" dirty="0" err="1" smtClean="0"/>
              <a:t>wholy</a:t>
            </a:r>
            <a:r>
              <a:rPr lang="en-GB" baseline="0" dirty="0" smtClean="0"/>
              <a:t> lie on the exclusive knowledge of the authorities, then it is up to them to comply with the burden of proof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2A477-E95F-4BAE-AE62-6C6E33946BBF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2A477-E95F-4BAE-AE62-6C6E33946BBF}" type="slidenum">
              <a:rPr lang="en-GB" smtClean="0"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y-AM" dirty="0" smtClean="0"/>
              <a:t>Օբյեկտիվ եւ ողջամիտ ըստ ՄԻԵԴ-ի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2A477-E95F-4BAE-AE62-6C6E33946BBF}" type="slidenum">
              <a:rPr lang="en-GB" smtClean="0"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y-AM" dirty="0" smtClean="0"/>
              <a:t>Դատարանի կարգադրած</a:t>
            </a:r>
            <a:r>
              <a:rPr lang="hy-AM" baseline="0" dirty="0" smtClean="0"/>
              <a:t> վարքագիծ Ամերիկյան դատարան</a:t>
            </a:r>
          </a:p>
          <a:p>
            <a:endParaRPr lang="hy-AM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2A477-E95F-4BAE-AE62-6C6E33946BBF}" type="slidenum">
              <a:rPr lang="en-GB" smtClean="0"/>
              <a:t>15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B9D26-B035-4962-8F43-5CE34AE57D39}" type="datetimeFigureOut">
              <a:rPr lang="en-GB" smtClean="0"/>
              <a:t>12/04/14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8E900-1A6E-4037-8DDF-1E4CF11F7DC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hy-AM" sz="3200" b="1" dirty="0" smtClean="0"/>
              <a:t>Սեմինար պարապմունք՝ </a:t>
            </a:r>
            <a:r>
              <a:rPr lang="en-GB" sz="3200" dirty="0" smtClean="0"/>
              <a:t/>
            </a:r>
            <a:br>
              <a:rPr lang="en-GB" sz="3200" dirty="0" smtClean="0"/>
            </a:br>
            <a:r>
              <a:rPr lang="hy-AM" sz="3200" b="1" dirty="0" smtClean="0"/>
              <a:t>Մտքի, խղճի եւ կրոնի հողի վրա խտրականության բացառման մասին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bg1"/>
          </a:solidFill>
          <a:ln>
            <a:noFill/>
          </a:ln>
        </p:spPr>
        <p:txBody>
          <a:bodyPr>
            <a:normAutofit fontScale="92500" lnSpcReduction="20000"/>
          </a:bodyPr>
          <a:lstStyle/>
          <a:p>
            <a:r>
              <a:rPr lang="hy-AM" sz="2800" dirty="0"/>
              <a:t>ՄԻԵԿ 14 եւ թիվ 12 արձանագրության 1-ին հոդված. այս իրավունքների բաղադրադարրերը եւ դրանց փոխներգործությունը ՄԻԵԿ 9 հոդվածի հետ</a:t>
            </a:r>
            <a:endParaRPr lang="en-GB" sz="2800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1. </a:t>
            </a:r>
            <a:r>
              <a:rPr lang="hy-AM" sz="3600" dirty="0" smtClean="0"/>
              <a:t>Խտրականության դեմ միջազգային եւ տարածաշրջանային իրավական ակտերը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y-AM" dirty="0" smtClean="0"/>
              <a:t>Միջազգային</a:t>
            </a:r>
          </a:p>
          <a:p>
            <a:pPr>
              <a:buNone/>
            </a:pPr>
            <a:r>
              <a:rPr lang="en-GB" dirty="0" smtClean="0"/>
              <a:t>1.1.	</a:t>
            </a:r>
            <a:r>
              <a:rPr lang="hy-AM" dirty="0" smtClean="0"/>
              <a:t>Մարդու իրավունքների համընդհանուր դեկլարացիա </a:t>
            </a:r>
            <a:r>
              <a:rPr lang="en-GB" dirty="0" smtClean="0"/>
              <a:t>(</a:t>
            </a:r>
            <a:r>
              <a:rPr lang="hy-AM" dirty="0" smtClean="0"/>
              <a:t>հոդված </a:t>
            </a:r>
            <a:r>
              <a:rPr lang="en-GB" dirty="0" smtClean="0"/>
              <a:t>7)</a:t>
            </a:r>
            <a:r>
              <a:rPr lang="hy-AM" dirty="0" smtClean="0"/>
              <a:t>.</a:t>
            </a:r>
          </a:p>
          <a:p>
            <a:pPr>
              <a:buNone/>
            </a:pPr>
            <a:r>
              <a:rPr lang="en-GB" dirty="0" smtClean="0"/>
              <a:t>1.2.	</a:t>
            </a:r>
            <a:r>
              <a:rPr lang="hy-AM" dirty="0"/>
              <a:t>Ք</a:t>
            </a:r>
            <a:r>
              <a:rPr lang="hy-AM" dirty="0" smtClean="0"/>
              <a:t>աղաքացիական եւ քաղաքական իրավունքների միջազգային դաշնագիր </a:t>
            </a:r>
            <a:r>
              <a:rPr lang="en-GB" dirty="0" smtClean="0"/>
              <a:t>(ICCPR, </a:t>
            </a:r>
            <a:r>
              <a:rPr lang="hy-AM" dirty="0" smtClean="0"/>
              <a:t>հոդված </a:t>
            </a:r>
            <a:r>
              <a:rPr lang="en-GB" dirty="0" smtClean="0"/>
              <a:t>26)</a:t>
            </a:r>
            <a:r>
              <a:rPr lang="hy-AM" dirty="0" smtClean="0"/>
              <a:t>.</a:t>
            </a:r>
          </a:p>
          <a:p>
            <a:pPr>
              <a:buNone/>
            </a:pPr>
            <a:r>
              <a:rPr lang="en-GB" dirty="0" smtClean="0"/>
              <a:t>1.3.	</a:t>
            </a:r>
            <a:r>
              <a:rPr lang="hy-AM" dirty="0" smtClean="0"/>
              <a:t>Տնտեսական, սոցիալական եւ մշակութային իրավունքների միջազգային դաշնագիր </a:t>
            </a:r>
            <a:r>
              <a:rPr lang="en-GB" dirty="0" smtClean="0"/>
              <a:t>(ICESCR</a:t>
            </a:r>
            <a:r>
              <a:rPr lang="hy-AM" dirty="0" smtClean="0"/>
              <a:t>, հոդված </a:t>
            </a:r>
            <a:r>
              <a:rPr lang="en-GB" dirty="0" smtClean="0"/>
              <a:t>2(2)</a:t>
            </a:r>
            <a:r>
              <a:rPr lang="hy-AM" dirty="0" smtClean="0"/>
              <a:t>.</a:t>
            </a:r>
          </a:p>
          <a:p>
            <a:pPr>
              <a:buNone/>
            </a:pPr>
            <a:r>
              <a:rPr lang="en-GB" dirty="0" smtClean="0"/>
              <a:t>1.4.	</a:t>
            </a:r>
            <a:r>
              <a:rPr lang="hy-AM" dirty="0" smtClean="0"/>
              <a:t>Ռասսայական խտրականության բոլոր ձեւերի վերացման մասին միջազգային դաշնագիրը </a:t>
            </a:r>
            <a:r>
              <a:rPr lang="en-GB" dirty="0" smtClean="0"/>
              <a:t>(ICRD)</a:t>
            </a:r>
            <a:r>
              <a:rPr lang="hy-AM" dirty="0" smtClean="0"/>
              <a:t>.</a:t>
            </a:r>
          </a:p>
          <a:p>
            <a:pPr>
              <a:buNone/>
            </a:pPr>
            <a:r>
              <a:rPr lang="en-GB" dirty="0" smtClean="0"/>
              <a:t>1.5.	</a:t>
            </a:r>
            <a:r>
              <a:rPr lang="hy-AM" dirty="0" smtClean="0"/>
              <a:t>Կանանց դեմ խտրականության բոլոր ձեւերի վերացման մասին կոնվենցիա </a:t>
            </a:r>
            <a:r>
              <a:rPr lang="en-GB" dirty="0" smtClean="0"/>
              <a:t>(CEDOW)</a:t>
            </a:r>
            <a:r>
              <a:rPr lang="hy-AM" dirty="0" smtClean="0"/>
              <a:t>.</a:t>
            </a:r>
          </a:p>
          <a:p>
            <a:pPr>
              <a:buNone/>
            </a:pPr>
            <a:r>
              <a:rPr lang="en-GB" dirty="0" smtClean="0"/>
              <a:t>1.6.	</a:t>
            </a:r>
            <a:r>
              <a:rPr lang="hy-AM" dirty="0" smtClean="0"/>
              <a:t>Երեխայի իրավունքների մասին կոնվենցիա </a:t>
            </a:r>
            <a:r>
              <a:rPr lang="en-GB" dirty="0" smtClean="0"/>
              <a:t>(CRC)</a:t>
            </a:r>
            <a:r>
              <a:rPr lang="hy-AM" dirty="0" smtClean="0"/>
              <a:t>.</a:t>
            </a:r>
          </a:p>
          <a:p>
            <a:pPr>
              <a:buNone/>
            </a:pPr>
            <a:r>
              <a:rPr lang="en-GB" dirty="0" smtClean="0"/>
              <a:t>1.7.	</a:t>
            </a:r>
            <a:r>
              <a:rPr lang="hy-AM" dirty="0" smtClean="0"/>
              <a:t>Հաշմանդամների իրավունքների մասին կոնվենցիա </a:t>
            </a:r>
            <a:r>
              <a:rPr lang="en-GB" dirty="0" smtClean="0"/>
              <a:t>(CRPD)</a:t>
            </a:r>
            <a:r>
              <a:rPr lang="hy-AM" dirty="0" smtClean="0"/>
              <a:t>.</a:t>
            </a:r>
          </a:p>
          <a:p>
            <a:pPr>
              <a:buNone/>
            </a:pPr>
            <a:r>
              <a:rPr lang="en-GB" dirty="0" smtClean="0"/>
              <a:t>1.8.	</a:t>
            </a:r>
            <a:r>
              <a:rPr lang="hy-AM" dirty="0" smtClean="0"/>
              <a:t>Կրթության մեջ խտրականության բացառման մասին կոնվենցիան </a:t>
            </a:r>
            <a:r>
              <a:rPr lang="en-GB" dirty="0" smtClean="0"/>
              <a:t>(UNESCO CDE).</a:t>
            </a:r>
          </a:p>
          <a:p>
            <a:pPr>
              <a:buNone/>
            </a:pPr>
            <a:r>
              <a:rPr lang="en-GB" dirty="0" smtClean="0"/>
              <a:t>1.9.	</a:t>
            </a:r>
            <a:r>
              <a:rPr lang="hy-AM" dirty="0" smtClean="0"/>
              <a:t>Խոշտանգումների դեմ կոնվենցիա </a:t>
            </a:r>
            <a:r>
              <a:rPr lang="en-GB" dirty="0" smtClean="0"/>
              <a:t>(CAT).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1. </a:t>
            </a:r>
            <a:r>
              <a:rPr lang="hy-AM" sz="3200" dirty="0" smtClean="0"/>
              <a:t>Խտրականության դեմ միջազգային եւ տարածաշրջանային իրավական ակտերը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301608" cy="5102027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y-AM" dirty="0" smtClean="0"/>
              <a:t>Տարածաշրջանային ակտեր.</a:t>
            </a:r>
          </a:p>
          <a:p>
            <a:pPr>
              <a:buNone/>
            </a:pPr>
            <a:r>
              <a:rPr lang="en-GB" dirty="0" smtClean="0"/>
              <a:t>1.10.	</a:t>
            </a:r>
            <a:r>
              <a:rPr lang="hy-AM" dirty="0" smtClean="0"/>
              <a:t>ՄԻԵԿ </a:t>
            </a:r>
            <a:r>
              <a:rPr lang="en-GB" dirty="0" smtClean="0"/>
              <a:t>(ECHR</a:t>
            </a:r>
            <a:r>
              <a:rPr lang="hy-AM" dirty="0" smtClean="0"/>
              <a:t>, հոդված </a:t>
            </a:r>
            <a:r>
              <a:rPr lang="en-GB" dirty="0" smtClean="0"/>
              <a:t>14 </a:t>
            </a:r>
            <a:r>
              <a:rPr lang="hy-AM" dirty="0" smtClean="0"/>
              <a:t>եւ </a:t>
            </a:r>
            <a:r>
              <a:rPr lang="en-GB" dirty="0" smtClean="0"/>
              <a:t>12</a:t>
            </a:r>
            <a:r>
              <a:rPr lang="hy-AM" dirty="0" smtClean="0"/>
              <a:t> արձանագրության հոդված </a:t>
            </a:r>
            <a:r>
              <a:rPr lang="en-GB" dirty="0" smtClean="0"/>
              <a:t>1)</a:t>
            </a:r>
            <a:r>
              <a:rPr lang="hy-AM" dirty="0" smtClean="0"/>
              <a:t>.</a:t>
            </a:r>
          </a:p>
          <a:p>
            <a:pPr>
              <a:buNone/>
            </a:pPr>
            <a:r>
              <a:rPr lang="en-GB" dirty="0" smtClean="0"/>
              <a:t>	</a:t>
            </a:r>
            <a:endParaRPr lang="hy-AM" dirty="0" smtClean="0"/>
          </a:p>
          <a:p>
            <a:pPr>
              <a:buNone/>
            </a:pPr>
            <a:r>
              <a:rPr lang="hy-AM" dirty="0"/>
              <a:t>	</a:t>
            </a:r>
            <a:r>
              <a:rPr lang="en-GB" dirty="0" smtClean="0"/>
              <a:t>	“</a:t>
            </a:r>
            <a:r>
              <a:rPr lang="hy-AM" dirty="0"/>
              <a:t>Սույն Կոնվենցիայում </a:t>
            </a:r>
            <a:r>
              <a:rPr lang="hy-AM" dirty="0" smtClean="0"/>
              <a:t>շարադրված իրավունքներից </a:t>
            </a:r>
            <a:r>
              <a:rPr lang="hy-AM" dirty="0"/>
              <a:t>և ազատություններից օգտվելը ապահովվում է առանց խտրականության, այն է՝ անկախ սեռից, ռասայից, մաշկի գույնից, լեզվից, կրոնից, քաղաքական կամ այլ համոզմունքից, ազգային կամ սոցիալական ծագումից, ազգային փոքրամասնությանը պատկանելուց, գույքային դրությունից, ծննդից կամ այլ դրությունից:</a:t>
            </a:r>
            <a:r>
              <a:rPr lang="en-GB" dirty="0" smtClean="0"/>
              <a:t>”</a:t>
            </a:r>
            <a:endParaRPr lang="hy-AM" dirty="0" smtClean="0"/>
          </a:p>
          <a:p>
            <a:pPr>
              <a:buNone/>
            </a:pPr>
            <a:endParaRPr lang="hy-AM" dirty="0"/>
          </a:p>
          <a:p>
            <a:pPr>
              <a:buNone/>
            </a:pPr>
            <a:r>
              <a:rPr lang="hy-AM" dirty="0" smtClean="0"/>
              <a:t>		Թիվ </a:t>
            </a:r>
            <a:r>
              <a:rPr lang="en-GB" dirty="0" smtClean="0"/>
              <a:t>12</a:t>
            </a:r>
            <a:r>
              <a:rPr lang="hy-AM" dirty="0" smtClean="0"/>
              <a:t> արձանագրության </a:t>
            </a:r>
            <a:r>
              <a:rPr lang="en-GB" dirty="0" smtClean="0"/>
              <a:t>1</a:t>
            </a:r>
            <a:r>
              <a:rPr lang="hy-AM" dirty="0" smtClean="0"/>
              <a:t>-ին հոդված.</a:t>
            </a:r>
            <a:endParaRPr lang="en-GB" dirty="0" smtClean="0"/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	“</a:t>
            </a:r>
            <a:r>
              <a:rPr lang="hy-AM" dirty="0" smtClean="0"/>
              <a:t>1</a:t>
            </a:r>
            <a:r>
              <a:rPr lang="hy-AM" dirty="0"/>
              <a:t>. Օրենքով սահմանված ցանկացած իրավունքից օգտվելը պետք է ապահովվի առանց սեռի, ռասայի, գույնի, լեզվի, կրոնի, քաղաքական կամ այլ կարծիքի, ազգային կամ սոցիալական ծագման, ազգային փոքրամասնության պատկանելու, սեփականության, ծննդի կամ այլ կարգավիճակի վրա հիմնված խտրականության:</a:t>
            </a:r>
          </a:p>
          <a:p>
            <a:pPr>
              <a:buNone/>
            </a:pPr>
            <a:r>
              <a:rPr lang="en-GB" dirty="0" smtClean="0"/>
              <a:t>		</a:t>
            </a:r>
            <a:r>
              <a:rPr lang="hy-AM" dirty="0" smtClean="0"/>
              <a:t>2</a:t>
            </a:r>
            <a:r>
              <a:rPr lang="hy-AM" dirty="0"/>
              <a:t>. Ոչ մեկի նկատմամբ պետական մարմնի կողմից խտրականություն չպետք է դրսևորվի սույն հոդվածի 1-ին կետում նշված որևէ հիմքով</a:t>
            </a:r>
            <a:r>
              <a:rPr lang="hy-AM" dirty="0" smtClean="0"/>
              <a:t>:</a:t>
            </a:r>
            <a:r>
              <a:rPr lang="en-GB" dirty="0" smtClean="0"/>
              <a:t>”</a:t>
            </a:r>
            <a:endParaRPr lang="hy-AM" dirty="0"/>
          </a:p>
          <a:p>
            <a:pPr>
              <a:buNone/>
            </a:pPr>
            <a:r>
              <a:rPr lang="hy-AM" dirty="0"/>
              <a:t> </a:t>
            </a:r>
            <a:endParaRPr lang="hy-AM" dirty="0" smtClean="0"/>
          </a:p>
          <a:p>
            <a:pPr>
              <a:buNone/>
            </a:pPr>
            <a:r>
              <a:rPr lang="en-GB" dirty="0" smtClean="0"/>
              <a:t>1.11.	</a:t>
            </a:r>
            <a:r>
              <a:rPr lang="hy-AM" dirty="0" smtClean="0"/>
              <a:t>Եւրոպական սոցիալական խարտիա </a:t>
            </a:r>
            <a:r>
              <a:rPr lang="en-GB" dirty="0" smtClean="0"/>
              <a:t>(ESC</a:t>
            </a:r>
            <a:r>
              <a:rPr lang="hy-AM" dirty="0" smtClean="0"/>
              <a:t>, նախաբան</a:t>
            </a:r>
            <a:r>
              <a:rPr lang="en-GB" dirty="0" smtClean="0"/>
              <a:t>)</a:t>
            </a:r>
            <a:r>
              <a:rPr lang="hy-AM" dirty="0" smtClean="0"/>
              <a:t>.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2. </a:t>
            </a:r>
            <a:r>
              <a:rPr lang="hy-AM" sz="3600" dirty="0" smtClean="0"/>
              <a:t>Խտրականության կատեգորիաներ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2.1.	</a:t>
            </a:r>
            <a:r>
              <a:rPr lang="hy-AM" dirty="0" smtClean="0"/>
              <a:t>Ուղղակի խտրականություն.</a:t>
            </a:r>
          </a:p>
          <a:p>
            <a:pPr>
              <a:buNone/>
            </a:pPr>
            <a:r>
              <a:rPr lang="hy-AM" dirty="0" smtClean="0"/>
              <a:t>		</a:t>
            </a:r>
            <a:r>
              <a:rPr lang="hy-AM" sz="2000" dirty="0" smtClean="0"/>
              <a:t>՝ պայմանավորված նրանց որոշակի հա</a:t>
            </a:r>
            <a:r>
              <a:rPr lang="hy-AM" sz="2000" dirty="0" smtClean="0"/>
              <a:t>Երբ նմանատիպ կամ գրեթե նույն իրավիճակում գտնվող անձանց նկատմամբ տեղ է գտնում տարբեր վերաբերմունք</a:t>
            </a:r>
            <a:r>
              <a:rPr lang="hy-AM" sz="2000" dirty="0" smtClean="0"/>
              <a:t>տկանիշներով.</a:t>
            </a:r>
          </a:p>
          <a:p>
            <a:pPr>
              <a:buNone/>
            </a:pPr>
            <a:endParaRPr lang="hy-AM" sz="2000" dirty="0" smtClean="0"/>
          </a:p>
          <a:p>
            <a:pPr>
              <a:buNone/>
            </a:pPr>
            <a:r>
              <a:rPr lang="en-GB" dirty="0" smtClean="0"/>
              <a:t>2.2.	</a:t>
            </a:r>
            <a:r>
              <a:rPr lang="hy-AM" dirty="0" smtClean="0"/>
              <a:t>Անուղղակի խտրականություն.</a:t>
            </a:r>
          </a:p>
          <a:p>
            <a:pPr>
              <a:buNone/>
            </a:pPr>
            <a:r>
              <a:rPr lang="hy-AM" dirty="0" smtClean="0"/>
              <a:t>		</a:t>
            </a:r>
            <a:r>
              <a:rPr lang="hy-AM" sz="2200" dirty="0" smtClean="0"/>
              <a:t>Երբ խտրականությունը լինում է դրսւեորված վերաբերմունքի հետեւանք, որը տեղ է գտել տարբեր իրավիճակներում գտնվող անձանց նկատմամբ:</a:t>
            </a:r>
            <a:endParaRPr lang="en-GB" sz="22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2.1. </a:t>
            </a:r>
            <a:r>
              <a:rPr lang="hy-AM" sz="3600" dirty="0" smtClean="0"/>
              <a:t>Ուղղակի խտրականություն</a:t>
            </a:r>
            <a:r>
              <a:rPr lang="hy-AM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 smtClean="0"/>
              <a:t>Տարբեր վերաբերմունք.</a:t>
            </a:r>
          </a:p>
          <a:p>
            <a:endParaRPr lang="hy-AM" dirty="0" smtClean="0"/>
          </a:p>
          <a:p>
            <a:r>
              <a:rPr lang="hy-AM" dirty="0" smtClean="0"/>
              <a:t>Համեմատական հիմունք </a:t>
            </a:r>
            <a:r>
              <a:rPr lang="en-GB" dirty="0" smtClean="0"/>
              <a:t>(comparator).</a:t>
            </a:r>
          </a:p>
          <a:p>
            <a:endParaRPr lang="hy-AM" dirty="0" smtClean="0"/>
          </a:p>
          <a:p>
            <a:r>
              <a:rPr lang="hy-AM" dirty="0" smtClean="0"/>
              <a:t>Այլ հատկանիշներ.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2.2.	</a:t>
            </a:r>
            <a:r>
              <a:rPr lang="hy-AM" sz="3200" dirty="0" smtClean="0"/>
              <a:t>Անուղղակի խտրականություն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sz="2400" dirty="0" smtClean="0"/>
              <a:t>Չեզոք դրույթ, մոտեցում.</a:t>
            </a:r>
            <a:endParaRPr lang="en-GB" sz="2400" dirty="0" smtClean="0"/>
          </a:p>
          <a:p>
            <a:pPr>
              <a:buNone/>
            </a:pPr>
            <a:endParaRPr lang="hy-AM" sz="2400" dirty="0" smtClean="0"/>
          </a:p>
          <a:p>
            <a:r>
              <a:rPr lang="hy-AM" sz="2400" dirty="0" smtClean="0"/>
              <a:t>Բացասական հետեւանք տուժողների համար.</a:t>
            </a:r>
            <a:endParaRPr lang="en-GB" sz="2400" dirty="0" smtClean="0"/>
          </a:p>
          <a:p>
            <a:pPr>
              <a:buNone/>
            </a:pPr>
            <a:endParaRPr lang="hy-AM" sz="2400" dirty="0" smtClean="0"/>
          </a:p>
          <a:p>
            <a:r>
              <a:rPr lang="hy-AM" sz="2400" dirty="0" smtClean="0"/>
              <a:t>Համեմատական հիմունք </a:t>
            </a:r>
            <a:r>
              <a:rPr lang="en-GB" sz="2400" dirty="0" smtClean="0"/>
              <a:t>(comparator).</a:t>
            </a:r>
            <a:endParaRPr lang="en-GB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3. </a:t>
            </a:r>
            <a:r>
              <a:rPr lang="hy-AM" sz="2800" dirty="0" smtClean="0"/>
              <a:t>Տարբեր վերաբերմունքի արդարացման տարրերը.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hy-AM" sz="2400" dirty="0" smtClean="0"/>
          </a:p>
          <a:p>
            <a:pPr>
              <a:buNone/>
            </a:pPr>
            <a:r>
              <a:rPr lang="en-GB" sz="2400" dirty="0" smtClean="0"/>
              <a:t>3.1.	</a:t>
            </a:r>
            <a:r>
              <a:rPr lang="hy-AM" sz="2400" dirty="0" smtClean="0"/>
              <a:t>Արդյոք տարբեր վերաբերմունքը հետապնդել է օրինաչափ նպատակ.</a:t>
            </a:r>
          </a:p>
          <a:p>
            <a:pPr>
              <a:buNone/>
            </a:pPr>
            <a:endParaRPr lang="en-GB" sz="2400" dirty="0" smtClean="0"/>
          </a:p>
          <a:p>
            <a:pPr>
              <a:buNone/>
            </a:pPr>
            <a:r>
              <a:rPr lang="en-GB" sz="2400" dirty="0" smtClean="0"/>
              <a:t>3.2.	</a:t>
            </a:r>
            <a:r>
              <a:rPr lang="hy-AM" sz="2400" dirty="0" smtClean="0"/>
              <a:t>Արդյոք համաչափ է նշված նպատակին հասնելու համար ձեռնարկված միջոցը.</a:t>
            </a:r>
            <a:endParaRPr lang="en-GB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4. </a:t>
            </a:r>
            <a:r>
              <a:rPr lang="hy-AM" sz="3200" dirty="0" smtClean="0"/>
              <a:t>ՄԻԵԿ խտրականության դեմ դրույթների  կիրառման շրջանակները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sz="2900" dirty="0" smtClean="0"/>
              <a:t>4.1.	14 </a:t>
            </a:r>
            <a:r>
              <a:rPr lang="hy-AM" sz="2900" dirty="0" smtClean="0"/>
              <a:t>հոդված.</a:t>
            </a:r>
          </a:p>
          <a:p>
            <a:pPr>
              <a:buNone/>
            </a:pPr>
            <a:endParaRPr lang="hy-AM" dirty="0" smtClean="0"/>
          </a:p>
          <a:p>
            <a:pPr>
              <a:buNone/>
            </a:pPr>
            <a:r>
              <a:rPr lang="hy-AM" sz="2400" b="1" i="1" dirty="0"/>
              <a:t>	</a:t>
            </a:r>
            <a:r>
              <a:rPr lang="hy-AM" sz="2400" b="1" i="1" dirty="0" smtClean="0"/>
              <a:t>	</a:t>
            </a:r>
            <a:r>
              <a:rPr lang="hy-AM" sz="2400" b="1" i="1" dirty="0" smtClean="0"/>
              <a:t>Սույն Կոնվենցիայում շարադրված </a:t>
            </a:r>
            <a:r>
              <a:rPr lang="hy-AM" sz="2400" dirty="0" smtClean="0"/>
              <a:t>իրավունքներից և ազատություններից օգտվելը ապահովվում է առանց խտրականության, այն է՝ անկախ սեռից, ռասայից, մաշկի գույնից, լեզվից, կրոնից, քաղաքական կամ այլ համոզմունքից, ազգային կամ սոցիալական ծագումից, ազգային փոքրամասնությանը պատկանելուց, գույքային դրությունից, ծննդից կամ այլ դրությունից:</a:t>
            </a:r>
          </a:p>
          <a:p>
            <a:pPr>
              <a:buNone/>
            </a:pPr>
            <a:endParaRPr lang="hy-AM" sz="2400" dirty="0"/>
          </a:p>
          <a:p>
            <a:pPr>
              <a:buNone/>
            </a:pPr>
            <a:r>
              <a:rPr lang="en-GB" sz="2900" dirty="0" smtClean="0"/>
              <a:t>4.2.	12</a:t>
            </a:r>
            <a:r>
              <a:rPr lang="hy-AM" sz="2900" dirty="0" smtClean="0"/>
              <a:t> արձանագրության </a:t>
            </a:r>
            <a:r>
              <a:rPr lang="en-GB" sz="2900" dirty="0" smtClean="0"/>
              <a:t>1</a:t>
            </a:r>
            <a:r>
              <a:rPr lang="hy-AM" sz="2900" dirty="0" smtClean="0"/>
              <a:t>-ին հոդված.</a:t>
            </a:r>
          </a:p>
          <a:p>
            <a:pPr>
              <a:buNone/>
            </a:pPr>
            <a:endParaRPr lang="hy-AM" sz="2400" dirty="0" smtClean="0"/>
          </a:p>
          <a:p>
            <a:pPr>
              <a:buNone/>
            </a:pPr>
            <a:r>
              <a:rPr lang="hy-AM" sz="2400" dirty="0" smtClean="0"/>
              <a:t>		1. </a:t>
            </a:r>
            <a:r>
              <a:rPr lang="hy-AM" sz="2400" b="1" i="1" dirty="0" smtClean="0"/>
              <a:t>Օրենքով սահմանված </a:t>
            </a:r>
            <a:r>
              <a:rPr lang="hy-AM" sz="2400" dirty="0" smtClean="0"/>
              <a:t>ցանկացած իրավունքից օգտվելը պետք է ապահովվի առանց սեռի, ռասայի, գույնի, լեզվի, կրոնի, քաղաքական կամ այլ կարծիքի, ազգային կամ սոցիալական ծագման, ազգային փոքրամասնության պատկանելու, սեփականության, ծննդի կամ այլ կարգավիճակի վրա հիմնված խտրականության:</a:t>
            </a:r>
            <a:endParaRPr lang="en-GB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5. </a:t>
            </a:r>
            <a:r>
              <a:rPr lang="hy-AM" sz="3200" dirty="0" smtClean="0"/>
              <a:t>Խտրականության վերաբերյալ գործերով ընթացակարգը.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sz="2400" dirty="0" smtClean="0"/>
              <a:t>5.1.	</a:t>
            </a:r>
            <a:r>
              <a:rPr lang="hy-AM" sz="2400" dirty="0" smtClean="0"/>
              <a:t>Խտրականության գործերով պահանջի/հայցի/դիմումի բազային կառուցվածք.</a:t>
            </a:r>
          </a:p>
          <a:p>
            <a:pPr>
              <a:buNone/>
            </a:pPr>
            <a:endParaRPr lang="hy-AM" sz="2400" dirty="0" smtClean="0"/>
          </a:p>
          <a:p>
            <a:pPr>
              <a:buNone/>
            </a:pPr>
            <a:r>
              <a:rPr lang="en-GB" sz="2400" dirty="0" smtClean="0"/>
              <a:t>5.2.	</a:t>
            </a:r>
            <a:r>
              <a:rPr lang="hy-AM" sz="2400" dirty="0" smtClean="0"/>
              <a:t>Ապացուցման բեռը.</a:t>
            </a:r>
          </a:p>
          <a:p>
            <a:pPr>
              <a:buNone/>
            </a:pPr>
            <a:endParaRPr lang="hy-AM" sz="2400" dirty="0" smtClean="0"/>
          </a:p>
          <a:p>
            <a:pPr>
              <a:buNone/>
            </a:pPr>
            <a:r>
              <a:rPr lang="en-GB" sz="2400" dirty="0" smtClean="0"/>
              <a:t>5.3.	</a:t>
            </a:r>
            <a:r>
              <a:rPr lang="hy-AM" sz="2400" dirty="0" smtClean="0"/>
              <a:t>Ապացուցման ստանդարտներ.</a:t>
            </a:r>
          </a:p>
          <a:p>
            <a:pPr>
              <a:buNone/>
            </a:pPr>
            <a:endParaRPr lang="hy-AM" sz="2400" dirty="0" smtClean="0"/>
          </a:p>
          <a:p>
            <a:pPr>
              <a:buNone/>
            </a:pPr>
            <a:r>
              <a:rPr lang="en-GB" sz="2400" dirty="0" smtClean="0"/>
              <a:t>5.4.</a:t>
            </a:r>
            <a:r>
              <a:rPr lang="hy-AM" sz="2400" dirty="0"/>
              <a:t>	</a:t>
            </a:r>
            <a:r>
              <a:rPr lang="hy-AM" sz="2400" dirty="0" smtClean="0"/>
              <a:t>Խտրականության առերեւույթ </a:t>
            </a:r>
            <a:r>
              <a:rPr lang="en-GB" sz="2400" dirty="0" smtClean="0"/>
              <a:t> (</a:t>
            </a:r>
            <a:r>
              <a:rPr lang="en-GB" sz="2400" i="1" dirty="0" smtClean="0"/>
              <a:t>prima facie</a:t>
            </a:r>
            <a:r>
              <a:rPr lang="en-GB" sz="2400" dirty="0" smtClean="0"/>
              <a:t>) </a:t>
            </a:r>
            <a:r>
              <a:rPr lang="hy-AM" sz="2400" dirty="0" smtClean="0"/>
              <a:t>առկայությ</a:t>
            </a:r>
            <a:r>
              <a:rPr lang="hy-AM" sz="2400" dirty="0" smtClean="0"/>
              <a:t>ան փաստում.</a:t>
            </a:r>
          </a:p>
          <a:p>
            <a:pPr>
              <a:buNone/>
            </a:pPr>
            <a:endParaRPr lang="hy-AM" sz="2400" dirty="0" smtClean="0"/>
          </a:p>
          <a:p>
            <a:pPr>
              <a:buNone/>
            </a:pPr>
            <a:r>
              <a:rPr lang="en-GB" sz="2400" dirty="0" smtClean="0"/>
              <a:t>5.5.	</a:t>
            </a:r>
            <a:r>
              <a:rPr lang="hy-AM" sz="2400" dirty="0" smtClean="0"/>
              <a:t>Տարբեր վերաբերմունքի արդարացում.</a:t>
            </a:r>
          </a:p>
          <a:p>
            <a:pPr>
              <a:buNone/>
            </a:pPr>
            <a:endParaRPr lang="hy-AM" sz="2400" dirty="0" smtClean="0"/>
          </a:p>
          <a:p>
            <a:pPr>
              <a:buNone/>
            </a:pPr>
            <a:r>
              <a:rPr lang="en-GB" sz="2400" dirty="0" smtClean="0"/>
              <a:t>5.6.</a:t>
            </a:r>
            <a:r>
              <a:rPr lang="hy-AM" sz="2400" dirty="0" smtClean="0"/>
              <a:t>	</a:t>
            </a:r>
            <a:r>
              <a:rPr lang="hy-AM" sz="2400" dirty="0" smtClean="0"/>
              <a:t>Արդյունավետ պաշտպանության միջոցներ եւ փոխհատուցում.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5.1.	</a:t>
            </a:r>
            <a:r>
              <a:rPr lang="hy-AM" sz="2800" dirty="0" smtClean="0"/>
              <a:t>Խտրականության գործերով պահանջի/հայցի/դիմումի բազային կառուցվածք.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sz="2400" dirty="0" smtClean="0"/>
              <a:t>Առերեւույթ խտրականության </a:t>
            </a:r>
            <a:r>
              <a:rPr lang="en-GB" sz="2400" dirty="0" smtClean="0"/>
              <a:t>(</a:t>
            </a:r>
            <a:r>
              <a:rPr lang="en-GB" sz="2400" i="1" dirty="0" smtClean="0"/>
              <a:t>prima facie</a:t>
            </a:r>
            <a:r>
              <a:rPr lang="en-GB" sz="2400" dirty="0" smtClean="0"/>
              <a:t>) </a:t>
            </a:r>
            <a:r>
              <a:rPr lang="hy-AM" sz="2400" dirty="0" smtClean="0"/>
              <a:t>առկայության նկարագրություն</a:t>
            </a:r>
            <a:r>
              <a:rPr lang="en-GB" sz="2400" dirty="0" smtClean="0"/>
              <a:t>.</a:t>
            </a:r>
            <a:endParaRPr lang="hy-AM" sz="2400" dirty="0" smtClean="0"/>
          </a:p>
          <a:p>
            <a:pPr>
              <a:buNone/>
            </a:pPr>
            <a:endParaRPr lang="en-GB" sz="2400" dirty="0" smtClean="0"/>
          </a:p>
          <a:p>
            <a:r>
              <a:rPr lang="hy-AM" sz="2400" dirty="0" smtClean="0"/>
              <a:t>Համեմատական հիմունքի օգտագործում.</a:t>
            </a:r>
          </a:p>
          <a:p>
            <a:pPr>
              <a:buNone/>
            </a:pPr>
            <a:endParaRPr lang="hy-AM" sz="2400" dirty="0" smtClean="0"/>
          </a:p>
          <a:p>
            <a:r>
              <a:rPr lang="hy-AM" sz="2400" dirty="0" smtClean="0"/>
              <a:t>Շարժառիթի նկարագրություն եւ հիմնավորում </a:t>
            </a:r>
            <a:r>
              <a:rPr lang="en-GB" sz="2400" dirty="0" smtClean="0"/>
              <a:t>(</a:t>
            </a:r>
            <a:r>
              <a:rPr lang="hy-AM" sz="2400" dirty="0" smtClean="0"/>
              <a:t>հնարավորության դեպքում</a:t>
            </a:r>
            <a:r>
              <a:rPr lang="en-GB" sz="2400" dirty="0" smtClean="0"/>
              <a:t>)</a:t>
            </a:r>
            <a:r>
              <a:rPr lang="hy-AM" sz="2400" dirty="0" smtClean="0"/>
              <a:t>.</a:t>
            </a:r>
            <a:endParaRPr lang="en-GB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5.2.	</a:t>
            </a:r>
            <a:r>
              <a:rPr lang="hy-AM" sz="3600" dirty="0" smtClean="0"/>
              <a:t>Ապացուցման բեռը.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/>
              <a:t>	</a:t>
            </a:r>
            <a:r>
              <a:rPr lang="hy-AM" sz="2600" dirty="0" smtClean="0"/>
              <a:t>	Եթե դիմողը կարողանում է ներկայացնել բավարար ապացույցներ, որից կարելի է բխեցնել խտրականության առկայության կանխավարկած, ապա ապացուցման բեռն ամբողջովին ընկնում է պատասխանող պետության վրա՝ հիմնավորել, որ չի եղել տարբեր մոտեցում/վերաբերմունք կամ այն եղել է արդարացված. </a:t>
            </a:r>
            <a:endParaRPr lang="en-GB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5.3.	</a:t>
            </a:r>
            <a:r>
              <a:rPr lang="hy-AM" dirty="0" smtClean="0"/>
              <a:t>Ապացուցման ստանդարտներ.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hy-AM" dirty="0" smtClean="0"/>
              <a:t>Այն միշտ գտնվում է հավանականությունների բալանսի եւ ողջամիտ կասկածի շեմի միջեւ.</a:t>
            </a:r>
          </a:p>
          <a:p>
            <a:pPr lvl="1">
              <a:buNone/>
            </a:pPr>
            <a:endParaRPr lang="hy-AM" dirty="0" smtClean="0"/>
          </a:p>
          <a:p>
            <a:pPr lvl="1"/>
            <a:r>
              <a:rPr lang="hy-AM" dirty="0" smtClean="0"/>
              <a:t>Այն ցածր է քրեական դատավարության ապացուցման շեմից, սակայն ավելի բարձր, քան քաղաքացիական դատավարությունում պահանջվող ստանդարտը. 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5.4.	</a:t>
            </a:r>
            <a:r>
              <a:rPr lang="hy-AM" sz="3200" dirty="0" smtClean="0"/>
              <a:t>Խտրականության առերեւույթ </a:t>
            </a:r>
            <a:r>
              <a:rPr lang="en-GB" sz="3200" dirty="0" smtClean="0"/>
              <a:t> (</a:t>
            </a:r>
            <a:r>
              <a:rPr lang="en-GB" sz="3200" i="1" dirty="0" smtClean="0"/>
              <a:t>prima facie</a:t>
            </a:r>
            <a:r>
              <a:rPr lang="en-GB" sz="3200" dirty="0" smtClean="0"/>
              <a:t>) </a:t>
            </a:r>
            <a:r>
              <a:rPr lang="hy-AM" sz="3200" dirty="0" smtClean="0"/>
              <a:t>առկայության փաստում.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hy-AM" sz="2800" dirty="0" smtClean="0"/>
          </a:p>
          <a:p>
            <a:r>
              <a:rPr lang="hy-AM" sz="2800" dirty="0" smtClean="0"/>
              <a:t>Միշտ խնդրահարույց է, քիչ բացառություններից զատ.</a:t>
            </a:r>
          </a:p>
          <a:p>
            <a:pPr>
              <a:buNone/>
            </a:pPr>
            <a:endParaRPr lang="hy-AM" sz="2800" dirty="0" smtClean="0"/>
          </a:p>
          <a:p>
            <a:r>
              <a:rPr lang="hy-AM" sz="2800" dirty="0" smtClean="0"/>
              <a:t>Վիճակագրություն.</a:t>
            </a:r>
          </a:p>
          <a:p>
            <a:pPr>
              <a:buNone/>
            </a:pPr>
            <a:endParaRPr lang="hy-AM" sz="2800" dirty="0" smtClean="0"/>
          </a:p>
          <a:p>
            <a:r>
              <a:rPr lang="hy-AM" sz="2800" dirty="0" smtClean="0"/>
              <a:t>ՄԻԵԴ-ը ճկուն մոտեցում ունի խնդրի վերաբերյալ. ցանկացած փաստական տվյալ, ընդհուպ մինչեւ դրա բացակայությունը կարող է նկարագրական լինել իրավիճակի վերաբերյալ.</a:t>
            </a:r>
            <a:endParaRPr lang="en-GB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5.5.	</a:t>
            </a:r>
            <a:r>
              <a:rPr lang="hy-AM" sz="3200" dirty="0" smtClean="0"/>
              <a:t> Տարբեր վերաբերմունքի արդարացում.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sz="2800" dirty="0" smtClean="0"/>
              <a:t>Օբյեկտիվ արդարացումը եւ համաչափության սկզբունքը.</a:t>
            </a:r>
          </a:p>
          <a:p>
            <a:endParaRPr lang="hy-AM" sz="2800" dirty="0" smtClean="0"/>
          </a:p>
          <a:p>
            <a:r>
              <a:rPr lang="hy-AM" sz="2800" dirty="0" smtClean="0"/>
              <a:t>Խոցելի խմբեր.</a:t>
            </a:r>
          </a:p>
          <a:p>
            <a:pPr>
              <a:buNone/>
            </a:pPr>
            <a:endParaRPr lang="hy-AM" sz="2800" dirty="0" smtClean="0"/>
          </a:p>
          <a:p>
            <a:r>
              <a:rPr lang="hy-AM" sz="2800" dirty="0" smtClean="0"/>
              <a:t>Համընդհանուր ճանաչում ունեցող արդարացումներ.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5.6.	</a:t>
            </a:r>
            <a:r>
              <a:rPr lang="hy-AM" sz="3200" dirty="0" smtClean="0"/>
              <a:t>Արդյունավետ պաշտպանության միջոցներ եւ փոխհատուցում.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636912"/>
            <a:ext cx="8229600" cy="4525963"/>
          </a:xfrm>
        </p:spPr>
        <p:txBody>
          <a:bodyPr>
            <a:normAutofit/>
          </a:bodyPr>
          <a:lstStyle/>
          <a:p>
            <a:r>
              <a:rPr lang="hy-AM" sz="2400" dirty="0" smtClean="0"/>
              <a:t>Քրեական պատիժ.</a:t>
            </a:r>
          </a:p>
          <a:p>
            <a:endParaRPr lang="hy-AM" sz="2400" dirty="0" smtClean="0"/>
          </a:p>
          <a:p>
            <a:r>
              <a:rPr lang="hy-AM" sz="2400" dirty="0" smtClean="0"/>
              <a:t>Ֆինանսական փոխհատուցում.</a:t>
            </a:r>
            <a:endParaRPr lang="en-GB" sz="2400" dirty="0" smtClean="0"/>
          </a:p>
          <a:p>
            <a:pPr>
              <a:buNone/>
            </a:pPr>
            <a:endParaRPr lang="hy-AM" sz="2400" dirty="0" smtClean="0"/>
          </a:p>
          <a:p>
            <a:r>
              <a:rPr lang="hy-AM" sz="2400" dirty="0" smtClean="0"/>
              <a:t>Իրավիճակի վերականգնում մինչեւ խախտումը </a:t>
            </a:r>
            <a:r>
              <a:rPr lang="en-GB" sz="2400" dirty="0" smtClean="0"/>
              <a:t>(</a:t>
            </a:r>
            <a:r>
              <a:rPr lang="en-GB" sz="2400" i="1" dirty="0" err="1" smtClean="0"/>
              <a:t>restitutio</a:t>
            </a:r>
            <a:r>
              <a:rPr lang="en-GB" sz="2400" i="1" dirty="0" smtClean="0"/>
              <a:t> in </a:t>
            </a:r>
            <a:r>
              <a:rPr lang="en-GB" sz="2400" i="1" dirty="0" err="1" smtClean="0"/>
              <a:t>integrum</a:t>
            </a:r>
            <a:r>
              <a:rPr lang="en-GB" sz="2400" dirty="0" smtClean="0"/>
              <a:t>).</a:t>
            </a:r>
            <a:endParaRPr lang="hy-AM" sz="2400" dirty="0" smtClean="0"/>
          </a:p>
          <a:p>
            <a:endParaRPr lang="en-GB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337</Words>
  <Application>Microsoft Office PowerPoint</Application>
  <PresentationFormat>On-screen Show (4:3)</PresentationFormat>
  <Paragraphs>118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Սեմինար պարապմունք՝  Մտքի, խղճի եւ կրոնի հողի վրա խտրականության բացառման մասին</vt:lpstr>
      <vt:lpstr>1. Խտրականության դեմ միջազգային եւ տարածաշրջանային իրավական ակտերը</vt:lpstr>
      <vt:lpstr>1. Խտրականության դեմ միջազգային եւ տարածաշրջանային իրավական ակտերը</vt:lpstr>
      <vt:lpstr>2. Խտրականության կատեգորիաներ</vt:lpstr>
      <vt:lpstr>2.1. Ուղղակի խտրականություն.</vt:lpstr>
      <vt:lpstr>2.2. Անուղղակի խտրականություն</vt:lpstr>
      <vt:lpstr>3. Տարբեր վերաբերմունքի արդարացման տարրերը.</vt:lpstr>
      <vt:lpstr>4. ՄԻԵԿ խտրականության դեմ դրույթների  կիրառման շրջանակները</vt:lpstr>
      <vt:lpstr>5. Խտրականության վերաբերյալ գործերով ընթացակարգը.</vt:lpstr>
      <vt:lpstr>5.1. Խտրականության գործերով պահանջի/հայցի/դիմումի բազային կառուցվածք.</vt:lpstr>
      <vt:lpstr>5.2. Ապացուցման բեռը.</vt:lpstr>
      <vt:lpstr>5.3. Ապացուցման ստանդարտներ.</vt:lpstr>
      <vt:lpstr>5.4. Խտրականության առերեւույթ  (prima facie) առկայության փաստում.</vt:lpstr>
      <vt:lpstr>5.5.  Տարբեր վերաբերմունքի արդարացում.</vt:lpstr>
      <vt:lpstr>5.6. Արդյունավետ պաշտպանության միջոցներ եւ փոխհատուցում.</vt:lpstr>
    </vt:vector>
  </TitlesOfParts>
  <Company>Middlesex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Vahe1</dc:creator>
  <cp:lastModifiedBy>Vahe1</cp:lastModifiedBy>
  <cp:revision>17</cp:revision>
  <dcterms:created xsi:type="dcterms:W3CDTF">2014-04-12T02:03:01Z</dcterms:created>
  <dcterms:modified xsi:type="dcterms:W3CDTF">2014-04-12T04:25:02Z</dcterms:modified>
</cp:coreProperties>
</file>