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32" r:id="rId1"/>
  </p:sldMasterIdLst>
  <p:sldIdLst>
    <p:sldId id="256" r:id="rId2"/>
    <p:sldId id="293" r:id="rId3"/>
    <p:sldId id="322" r:id="rId4"/>
    <p:sldId id="323" r:id="rId5"/>
    <p:sldId id="324" r:id="rId6"/>
    <p:sldId id="318" r:id="rId7"/>
    <p:sldId id="325" r:id="rId8"/>
    <p:sldId id="320" r:id="rId9"/>
    <p:sldId id="315" r:id="rId10"/>
    <p:sldId id="326" r:id="rId11"/>
    <p:sldId id="314" r:id="rId12"/>
    <p:sldId id="327" r:id="rId13"/>
    <p:sldId id="32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302"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75025-4E32-41B4-9D90-BF2387E42F7C}"/>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14C772D7-6E18-4E7D-9750-16CFACE8C0B2}"/>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F8F103DD-495F-436D-BE87-FF8B54CFF3A2}"/>
              </a:ext>
            </a:extLst>
          </p:cNvPr>
          <p:cNvSpPr>
            <a:spLocks noGrp="1"/>
          </p:cNvSpPr>
          <p:nvPr>
            <p:ph type="dt" sz="half" idx="10"/>
          </p:nvPr>
        </p:nvSpPr>
        <p:spPr/>
        <p:txBody>
          <a:bodyPr/>
          <a:lstStyle/>
          <a:p>
            <a:fld id="{91124146-C5FE-4236-8337-BB7E23158FDD}" type="datetimeFigureOut">
              <a:rPr lang="en-US" smtClean="0"/>
              <a:t>3/23/2018</a:t>
            </a:fld>
            <a:endParaRPr lang="en-US" dirty="0"/>
          </a:p>
        </p:txBody>
      </p:sp>
      <p:sp>
        <p:nvSpPr>
          <p:cNvPr id="5" name="Footer Placeholder 4">
            <a:extLst>
              <a:ext uri="{FF2B5EF4-FFF2-40B4-BE49-F238E27FC236}">
                <a16:creationId xmlns:a16="http://schemas.microsoft.com/office/drawing/2014/main" id="{DD363B3D-4E1E-4AE5-A271-7B309A6CE5B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10DB6B9-CBCD-4C70-A2F5-4CB0D06D3CE2}"/>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28200373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4F01F-B1D8-4282-9E51-3BCD5AF7959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7E085A-D2D8-4DFB-8105-E96BB2D3913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FB8F5E-277D-40E8-ABB3-5C7FC1238D54}"/>
              </a:ext>
            </a:extLst>
          </p:cNvPr>
          <p:cNvSpPr>
            <a:spLocks noGrp="1"/>
          </p:cNvSpPr>
          <p:nvPr>
            <p:ph type="dt" sz="half" idx="10"/>
          </p:nvPr>
        </p:nvSpPr>
        <p:spPr/>
        <p:txBody>
          <a:bodyPr/>
          <a:lstStyle/>
          <a:p>
            <a:fld id="{91124146-C5FE-4236-8337-BB7E23158FDD}" type="datetimeFigureOut">
              <a:rPr lang="en-US" smtClean="0"/>
              <a:t>3/23/2018</a:t>
            </a:fld>
            <a:endParaRPr lang="en-US" dirty="0"/>
          </a:p>
        </p:txBody>
      </p:sp>
      <p:sp>
        <p:nvSpPr>
          <p:cNvPr id="5" name="Footer Placeholder 4">
            <a:extLst>
              <a:ext uri="{FF2B5EF4-FFF2-40B4-BE49-F238E27FC236}">
                <a16:creationId xmlns:a16="http://schemas.microsoft.com/office/drawing/2014/main" id="{1CD18FAB-7F74-4BFB-B052-F97C376D052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FF5E610-79DF-4310-BB67-F8407255B050}"/>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856130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13414-DB3D-44DD-9471-DF401B1311AD}"/>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91960A3F-C53A-4F07-9AD5-1B41FD505120}"/>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36691E5-BA52-4007-A8C6-90D262EFFED6}"/>
              </a:ext>
            </a:extLst>
          </p:cNvPr>
          <p:cNvSpPr>
            <a:spLocks noGrp="1"/>
          </p:cNvSpPr>
          <p:nvPr>
            <p:ph type="dt" sz="half" idx="10"/>
          </p:nvPr>
        </p:nvSpPr>
        <p:spPr/>
        <p:txBody>
          <a:bodyPr/>
          <a:lstStyle/>
          <a:p>
            <a:fld id="{91124146-C5FE-4236-8337-BB7E23158FDD}" type="datetimeFigureOut">
              <a:rPr lang="en-US" smtClean="0"/>
              <a:t>3/23/2018</a:t>
            </a:fld>
            <a:endParaRPr lang="en-US" dirty="0"/>
          </a:p>
        </p:txBody>
      </p:sp>
      <p:sp>
        <p:nvSpPr>
          <p:cNvPr id="5" name="Footer Placeholder 4">
            <a:extLst>
              <a:ext uri="{FF2B5EF4-FFF2-40B4-BE49-F238E27FC236}">
                <a16:creationId xmlns:a16="http://schemas.microsoft.com/office/drawing/2014/main" id="{9B00D71B-D2CA-4264-8FA5-4DE75BC5C06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1920D51-50A5-4019-8A40-14C890341C36}"/>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2175005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A9E57-FA6F-4380-9323-7BCE2CD0BDB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6A1F20-F136-4AA4-8896-6F2BC3917C89}"/>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48448F1-4280-4DBF-B5C8-664E71CC5030}"/>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285EFBC-5322-4729-A385-BD9303132979}"/>
              </a:ext>
            </a:extLst>
          </p:cNvPr>
          <p:cNvSpPr>
            <a:spLocks noGrp="1"/>
          </p:cNvSpPr>
          <p:nvPr>
            <p:ph type="dt" sz="half" idx="10"/>
          </p:nvPr>
        </p:nvSpPr>
        <p:spPr/>
        <p:txBody>
          <a:bodyPr/>
          <a:lstStyle/>
          <a:p>
            <a:fld id="{91124146-C5FE-4236-8337-BB7E23158FDD}" type="datetimeFigureOut">
              <a:rPr lang="en-US" smtClean="0"/>
              <a:t>3/23/2018</a:t>
            </a:fld>
            <a:endParaRPr lang="en-US" dirty="0"/>
          </a:p>
        </p:txBody>
      </p:sp>
      <p:sp>
        <p:nvSpPr>
          <p:cNvPr id="6" name="Footer Placeholder 5">
            <a:extLst>
              <a:ext uri="{FF2B5EF4-FFF2-40B4-BE49-F238E27FC236}">
                <a16:creationId xmlns:a16="http://schemas.microsoft.com/office/drawing/2014/main" id="{4FF3531B-BB80-4D4A-8FA9-2B2451ED671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8C5A181-2ABD-418C-AD03-5899264F0111}"/>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61373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8613B-1F72-4FB3-B56F-26680D2D38E7}"/>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00670D-7445-4E72-8419-D3ADC293B041}"/>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100216DF-941B-4331-9A94-A37C80CCF5D9}"/>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DD98925-D246-48CB-AD63-7A173452E72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3544F5B6-FE86-440D-91C4-0B36DDC8AF04}"/>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544217D-9539-4E8D-AF18-50725FAECA70}"/>
              </a:ext>
            </a:extLst>
          </p:cNvPr>
          <p:cNvSpPr>
            <a:spLocks noGrp="1"/>
          </p:cNvSpPr>
          <p:nvPr>
            <p:ph type="dt" sz="half" idx="10"/>
          </p:nvPr>
        </p:nvSpPr>
        <p:spPr/>
        <p:txBody>
          <a:bodyPr/>
          <a:lstStyle/>
          <a:p>
            <a:fld id="{91124146-C5FE-4236-8337-BB7E23158FDD}" type="datetimeFigureOut">
              <a:rPr lang="en-US" smtClean="0"/>
              <a:t>3/23/2018</a:t>
            </a:fld>
            <a:endParaRPr lang="en-US" dirty="0"/>
          </a:p>
        </p:txBody>
      </p:sp>
      <p:sp>
        <p:nvSpPr>
          <p:cNvPr id="8" name="Footer Placeholder 7">
            <a:extLst>
              <a:ext uri="{FF2B5EF4-FFF2-40B4-BE49-F238E27FC236}">
                <a16:creationId xmlns:a16="http://schemas.microsoft.com/office/drawing/2014/main" id="{475D9955-2531-42E1-B9D5-BFE05E2BF2B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B27766A-9DD7-4D63-9D79-E4301F8DEEFD}"/>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577012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C7762-4D7E-4931-A64E-3417093F428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DB70CDE-90A3-4EEB-8D15-D621B29C8EB8}"/>
              </a:ext>
            </a:extLst>
          </p:cNvPr>
          <p:cNvSpPr>
            <a:spLocks noGrp="1"/>
          </p:cNvSpPr>
          <p:nvPr>
            <p:ph type="dt" sz="half" idx="10"/>
          </p:nvPr>
        </p:nvSpPr>
        <p:spPr/>
        <p:txBody>
          <a:bodyPr/>
          <a:lstStyle/>
          <a:p>
            <a:fld id="{91124146-C5FE-4236-8337-BB7E23158FDD}" type="datetimeFigureOut">
              <a:rPr lang="en-US" smtClean="0"/>
              <a:t>3/23/2018</a:t>
            </a:fld>
            <a:endParaRPr lang="en-US" dirty="0"/>
          </a:p>
        </p:txBody>
      </p:sp>
      <p:sp>
        <p:nvSpPr>
          <p:cNvPr id="4" name="Footer Placeholder 3">
            <a:extLst>
              <a:ext uri="{FF2B5EF4-FFF2-40B4-BE49-F238E27FC236}">
                <a16:creationId xmlns:a16="http://schemas.microsoft.com/office/drawing/2014/main" id="{0B6CB6DA-0BB4-464A-8090-8CD852179BD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B1CFE8D-FC6D-4027-83B9-0E80663AEEDE}"/>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3526473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63A408-9D6F-446B-A92A-A41ACFB34A79}"/>
              </a:ext>
            </a:extLst>
          </p:cNvPr>
          <p:cNvSpPr>
            <a:spLocks noGrp="1"/>
          </p:cNvSpPr>
          <p:nvPr>
            <p:ph type="dt" sz="half" idx="10"/>
          </p:nvPr>
        </p:nvSpPr>
        <p:spPr/>
        <p:txBody>
          <a:bodyPr/>
          <a:lstStyle/>
          <a:p>
            <a:fld id="{91124146-C5FE-4236-8337-BB7E23158FDD}" type="datetimeFigureOut">
              <a:rPr lang="en-US" smtClean="0"/>
              <a:t>3/23/2018</a:t>
            </a:fld>
            <a:endParaRPr lang="en-US" dirty="0"/>
          </a:p>
        </p:txBody>
      </p:sp>
      <p:sp>
        <p:nvSpPr>
          <p:cNvPr id="3" name="Footer Placeholder 2">
            <a:extLst>
              <a:ext uri="{FF2B5EF4-FFF2-40B4-BE49-F238E27FC236}">
                <a16:creationId xmlns:a16="http://schemas.microsoft.com/office/drawing/2014/main" id="{3E54D9FC-803F-4E28-9B45-4F4E87E2078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CC85999-F74E-4CE0-A445-89FB169F516F}"/>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2498416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AF45F-F03A-45B4-9C95-3EEC64977815}"/>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E1ACA76-3A2F-4860-A218-C03C8067D8E6}"/>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BEBA4C6-8F2C-4A32-8AE1-FCED46C22211}"/>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3CA58CCC-4ADC-46B6-9436-47E47131860D}"/>
              </a:ext>
            </a:extLst>
          </p:cNvPr>
          <p:cNvSpPr>
            <a:spLocks noGrp="1"/>
          </p:cNvSpPr>
          <p:nvPr>
            <p:ph type="dt" sz="half" idx="10"/>
          </p:nvPr>
        </p:nvSpPr>
        <p:spPr/>
        <p:txBody>
          <a:bodyPr/>
          <a:lstStyle/>
          <a:p>
            <a:fld id="{91124146-C5FE-4236-8337-BB7E23158FDD}" type="datetimeFigureOut">
              <a:rPr lang="en-US" smtClean="0"/>
              <a:t>3/23/2018</a:t>
            </a:fld>
            <a:endParaRPr lang="en-US" dirty="0"/>
          </a:p>
        </p:txBody>
      </p:sp>
      <p:sp>
        <p:nvSpPr>
          <p:cNvPr id="6" name="Footer Placeholder 5">
            <a:extLst>
              <a:ext uri="{FF2B5EF4-FFF2-40B4-BE49-F238E27FC236}">
                <a16:creationId xmlns:a16="http://schemas.microsoft.com/office/drawing/2014/main" id="{5A60039B-CE2D-4421-8B69-E8AE7CAD492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693C525-4575-4924-B6F3-25763186F514}"/>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38740563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C03B1-C7BE-4F45-8848-FA3C57C648A0}"/>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6EC61428-F88F-42B5-82C0-3F398271CC24}"/>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AF5547AE-B145-4A37-AFD2-05824537FB8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BE978176-97E3-4DA6-9925-C3992B745C7B}"/>
              </a:ext>
            </a:extLst>
          </p:cNvPr>
          <p:cNvSpPr>
            <a:spLocks noGrp="1"/>
          </p:cNvSpPr>
          <p:nvPr>
            <p:ph type="dt" sz="half" idx="10"/>
          </p:nvPr>
        </p:nvSpPr>
        <p:spPr/>
        <p:txBody>
          <a:bodyPr/>
          <a:lstStyle/>
          <a:p>
            <a:fld id="{91124146-C5FE-4236-8337-BB7E23158FDD}" type="datetimeFigureOut">
              <a:rPr lang="en-US" smtClean="0"/>
              <a:t>3/23/2018</a:t>
            </a:fld>
            <a:endParaRPr lang="en-US" dirty="0"/>
          </a:p>
        </p:txBody>
      </p:sp>
      <p:sp>
        <p:nvSpPr>
          <p:cNvPr id="6" name="Footer Placeholder 5">
            <a:extLst>
              <a:ext uri="{FF2B5EF4-FFF2-40B4-BE49-F238E27FC236}">
                <a16:creationId xmlns:a16="http://schemas.microsoft.com/office/drawing/2014/main" id="{AFA1A3E3-DB39-4577-A74B-E5FC6E5EE4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B795D55-01B8-4F66-B94E-0EF6ACFFB174}"/>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1274710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81877-6739-4B5B-AA09-E67E1AE2344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2131B6-C63D-4378-BD80-4B58B648F98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B5DCA1-3F26-4652-99B2-677194AE0954}"/>
              </a:ext>
            </a:extLst>
          </p:cNvPr>
          <p:cNvSpPr>
            <a:spLocks noGrp="1"/>
          </p:cNvSpPr>
          <p:nvPr>
            <p:ph type="dt" sz="half" idx="10"/>
          </p:nvPr>
        </p:nvSpPr>
        <p:spPr/>
        <p:txBody>
          <a:bodyPr/>
          <a:lstStyle/>
          <a:p>
            <a:fld id="{91124146-C5FE-4236-8337-BB7E23158FDD}" type="datetimeFigureOut">
              <a:rPr lang="en-US" smtClean="0"/>
              <a:t>3/23/2018</a:t>
            </a:fld>
            <a:endParaRPr lang="en-US" dirty="0"/>
          </a:p>
        </p:txBody>
      </p:sp>
      <p:sp>
        <p:nvSpPr>
          <p:cNvPr id="5" name="Footer Placeholder 4">
            <a:extLst>
              <a:ext uri="{FF2B5EF4-FFF2-40B4-BE49-F238E27FC236}">
                <a16:creationId xmlns:a16="http://schemas.microsoft.com/office/drawing/2014/main" id="{500E6167-1F7D-4037-A83C-C8D89D4ECCF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6250AB-2DED-4D89-9FB0-50BF6F022B54}"/>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1052136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33B3F26-B3B1-45D1-9358-1CA066396A05}"/>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20E0E62-B853-4AD3-BC72-4AB1EA81A441}"/>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CDCE8C-785E-4134-B244-D35492999815}"/>
              </a:ext>
            </a:extLst>
          </p:cNvPr>
          <p:cNvSpPr>
            <a:spLocks noGrp="1"/>
          </p:cNvSpPr>
          <p:nvPr>
            <p:ph type="dt" sz="half" idx="10"/>
          </p:nvPr>
        </p:nvSpPr>
        <p:spPr/>
        <p:txBody>
          <a:bodyPr/>
          <a:lstStyle/>
          <a:p>
            <a:fld id="{91124146-C5FE-4236-8337-BB7E23158FDD}" type="datetimeFigureOut">
              <a:rPr lang="en-US" smtClean="0"/>
              <a:t>3/23/2018</a:t>
            </a:fld>
            <a:endParaRPr lang="en-US" dirty="0"/>
          </a:p>
        </p:txBody>
      </p:sp>
      <p:sp>
        <p:nvSpPr>
          <p:cNvPr id="5" name="Footer Placeholder 4">
            <a:extLst>
              <a:ext uri="{FF2B5EF4-FFF2-40B4-BE49-F238E27FC236}">
                <a16:creationId xmlns:a16="http://schemas.microsoft.com/office/drawing/2014/main" id="{BA01F091-A868-47D4-9A2E-9E1FF0442B5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26DFE59-36AD-4FF2-8E39-6DCE6BED8A17}"/>
              </a:ext>
            </a:extLst>
          </p:cNvPr>
          <p:cNvSpPr>
            <a:spLocks noGrp="1"/>
          </p:cNvSpPr>
          <p:nvPr>
            <p:ph type="sldNum" sz="quarter" idx="12"/>
          </p:nvPr>
        </p:nvSpPr>
        <p:spPr/>
        <p:txBody>
          <a:bodyPr/>
          <a:lstStyle/>
          <a:p>
            <a:fld id="{9A44A4D1-E72D-4329-BC2B-D3C4945F831E}" type="slidenum">
              <a:rPr lang="en-US" smtClean="0"/>
              <a:t>‹#›</a:t>
            </a:fld>
            <a:endParaRPr lang="en-US" dirty="0"/>
          </a:p>
        </p:txBody>
      </p:sp>
    </p:spTree>
    <p:extLst>
      <p:ext uri="{BB962C8B-B14F-4D97-AF65-F5344CB8AC3E}">
        <p14:creationId xmlns:p14="http://schemas.microsoft.com/office/powerpoint/2010/main" val="2865970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295C4E-ABF4-4591-9412-DA7113070C2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0DBD552-7C75-424F-83D5-78CDF8BE08E0}"/>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1B16FC-5698-43CA-8403-9BEA9F739A04}"/>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91124146-C5FE-4236-8337-BB7E23158FDD}" type="datetimeFigureOut">
              <a:rPr lang="en-US" smtClean="0"/>
              <a:t>3/23/2018</a:t>
            </a:fld>
            <a:endParaRPr lang="en-US" dirty="0"/>
          </a:p>
        </p:txBody>
      </p:sp>
      <p:sp>
        <p:nvSpPr>
          <p:cNvPr id="5" name="Footer Placeholder 4">
            <a:extLst>
              <a:ext uri="{FF2B5EF4-FFF2-40B4-BE49-F238E27FC236}">
                <a16:creationId xmlns:a16="http://schemas.microsoft.com/office/drawing/2014/main" id="{D5B2562D-AD7D-49C7-9FCF-893C7CBFA582}"/>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F754621-5CC2-44AD-9B06-3E2E60086EEE}"/>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A44A4D1-E72D-4329-BC2B-D3C4945F831E}" type="slidenum">
              <a:rPr lang="en-US" smtClean="0"/>
              <a:t>‹#›</a:t>
            </a:fld>
            <a:endParaRPr lang="en-US" dirty="0"/>
          </a:p>
        </p:txBody>
      </p:sp>
    </p:spTree>
    <p:extLst>
      <p:ext uri="{BB962C8B-B14F-4D97-AF65-F5344CB8AC3E}">
        <p14:creationId xmlns:p14="http://schemas.microsoft.com/office/powerpoint/2010/main" val="3029718085"/>
      </p:ext>
    </p:extLst>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584" y="1916832"/>
            <a:ext cx="7772400" cy="1673180"/>
          </a:xfrm>
        </p:spPr>
        <p:txBody>
          <a:bodyPr>
            <a:noAutofit/>
          </a:bodyPr>
          <a:lstStyle/>
          <a:p>
            <a:r>
              <a:rPr lang="en-US" sz="3600" dirty="0" smtClean="0">
                <a:latin typeface="Sylfaen" pitchFamily="18" charset="0"/>
              </a:rPr>
              <a:t>Cybersecurity laws</a:t>
            </a:r>
            <a:br>
              <a:rPr lang="en-US" sz="3600" dirty="0" smtClean="0">
                <a:latin typeface="Sylfaen" pitchFamily="18" charset="0"/>
              </a:rPr>
            </a:br>
            <a:r>
              <a:rPr lang="en-US" sz="3600" dirty="0">
                <a:latin typeface="Sylfaen" pitchFamily="18" charset="0"/>
              </a:rPr>
              <a:t/>
            </a:r>
            <a:br>
              <a:rPr lang="en-US" sz="3600" dirty="0">
                <a:latin typeface="Sylfaen" pitchFamily="18" charset="0"/>
              </a:rPr>
            </a:br>
            <a:r>
              <a:rPr lang="en-US" sz="3600" dirty="0" smtClean="0">
                <a:latin typeface="Sylfaen" pitchFamily="18" charset="0"/>
              </a:rPr>
              <a:t>Eastern partnership countries</a:t>
            </a:r>
            <a:endParaRPr lang="en-US" sz="3600" dirty="0">
              <a:latin typeface="Sylfaen" pitchFamily="18" charset="0"/>
            </a:endParaRPr>
          </a:p>
        </p:txBody>
      </p:sp>
      <p:sp>
        <p:nvSpPr>
          <p:cNvPr id="4" name="Subtitle 3"/>
          <p:cNvSpPr>
            <a:spLocks noGrp="1"/>
          </p:cNvSpPr>
          <p:nvPr>
            <p:ph type="subTitle" idx="1"/>
          </p:nvPr>
        </p:nvSpPr>
        <p:spPr>
          <a:xfrm>
            <a:off x="1359232" y="5949280"/>
            <a:ext cx="6400800" cy="625624"/>
          </a:xfrm>
        </p:spPr>
        <p:txBody>
          <a:bodyPr>
            <a:normAutofit/>
          </a:bodyPr>
          <a:lstStyle/>
          <a:p>
            <a:r>
              <a:rPr lang="en-US" sz="1600" dirty="0"/>
              <a:t>By Ara Ghazaryan</a:t>
            </a:r>
            <a:endParaRPr lang="en-US" sz="1600" dirty="0">
              <a:solidFill>
                <a:schemeClr val="tx1"/>
              </a:solidFill>
            </a:endParaRPr>
          </a:p>
        </p:txBody>
      </p:sp>
    </p:spTree>
    <p:extLst>
      <p:ext uri="{BB962C8B-B14F-4D97-AF65-F5344CB8AC3E}">
        <p14:creationId xmlns:p14="http://schemas.microsoft.com/office/powerpoint/2010/main" val="9992059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8193" y="-16042"/>
            <a:ext cx="7772400" cy="720080"/>
          </a:xfrm>
        </p:spPr>
        <p:txBody>
          <a:bodyPr>
            <a:normAutofit/>
          </a:bodyPr>
          <a:lstStyle/>
          <a:p>
            <a:pPr algn="ctr"/>
            <a:r>
              <a:rPr lang="en-US" sz="2800" b="1" dirty="0" smtClean="0">
                <a:solidFill>
                  <a:prstClr val="black"/>
                </a:solidFill>
                <a:latin typeface="Sylfaen" pitchFamily="18" charset="0"/>
              </a:rPr>
              <a:t>Cybersecurity laws and practice</a:t>
            </a:r>
            <a:endParaRPr lang="en-US" sz="2400" dirty="0"/>
          </a:p>
        </p:txBody>
      </p:sp>
      <p:sp>
        <p:nvSpPr>
          <p:cNvPr id="3" name="Content Placeholder 2"/>
          <p:cNvSpPr>
            <a:spLocks noGrp="1"/>
          </p:cNvSpPr>
          <p:nvPr>
            <p:ph idx="1"/>
          </p:nvPr>
        </p:nvSpPr>
        <p:spPr>
          <a:xfrm>
            <a:off x="467544" y="836712"/>
            <a:ext cx="8208912" cy="5832648"/>
          </a:xfrm>
        </p:spPr>
        <p:txBody>
          <a:bodyPr>
            <a:normAutofit fontScale="92500" lnSpcReduction="10000"/>
          </a:bodyPr>
          <a:lstStyle/>
          <a:p>
            <a:pPr marL="342900" lvl="2" indent="-342900">
              <a:lnSpc>
                <a:spcPct val="100000"/>
              </a:lnSpc>
              <a:spcBef>
                <a:spcPts val="0"/>
              </a:spcBef>
              <a:buFont typeface="Wingdings" panose="05000000000000000000" pitchFamily="2" charset="2"/>
              <a:buChar char="§"/>
            </a:pPr>
            <a:r>
              <a:rPr lang="en-US" sz="2600" dirty="0" smtClean="0"/>
              <a:t>Armenia</a:t>
            </a:r>
          </a:p>
          <a:p>
            <a:pPr marL="342900" lvl="2" indent="-342900">
              <a:lnSpc>
                <a:spcPct val="100000"/>
              </a:lnSpc>
              <a:spcBef>
                <a:spcPts val="0"/>
              </a:spcBef>
              <a:buFont typeface="Wingdings" panose="05000000000000000000" pitchFamily="2" charset="2"/>
              <a:buChar char="§"/>
            </a:pPr>
            <a:r>
              <a:rPr lang="en-US" sz="2600" dirty="0" smtClean="0"/>
              <a:t>Azerbaijan</a:t>
            </a:r>
          </a:p>
          <a:p>
            <a:pPr marL="342900" lvl="2" indent="-342900">
              <a:lnSpc>
                <a:spcPct val="100000"/>
              </a:lnSpc>
              <a:spcBef>
                <a:spcPts val="0"/>
              </a:spcBef>
              <a:buFont typeface="Wingdings" panose="05000000000000000000" pitchFamily="2" charset="2"/>
              <a:buChar char="§"/>
            </a:pPr>
            <a:r>
              <a:rPr lang="en-US" sz="2600" dirty="0" smtClean="0"/>
              <a:t>Georgia</a:t>
            </a:r>
          </a:p>
          <a:p>
            <a:pPr marL="342900" lvl="2" indent="-342900">
              <a:lnSpc>
                <a:spcPct val="100000"/>
              </a:lnSpc>
              <a:spcBef>
                <a:spcPts val="0"/>
              </a:spcBef>
              <a:buFont typeface="Wingdings" panose="05000000000000000000" pitchFamily="2" charset="2"/>
              <a:buChar char="§"/>
            </a:pPr>
            <a:r>
              <a:rPr lang="en-US" sz="2600" dirty="0" smtClean="0"/>
              <a:t>Moldova</a:t>
            </a:r>
          </a:p>
          <a:p>
            <a:pPr marL="342900" lvl="2" indent="-342900">
              <a:lnSpc>
                <a:spcPct val="100000"/>
              </a:lnSpc>
              <a:spcBef>
                <a:spcPts val="0"/>
              </a:spcBef>
              <a:buFont typeface="Wingdings" panose="05000000000000000000" pitchFamily="2" charset="2"/>
              <a:buChar char="§"/>
            </a:pPr>
            <a:r>
              <a:rPr lang="en-US" sz="2600" dirty="0" smtClean="0"/>
              <a:t>Ukraine</a:t>
            </a:r>
          </a:p>
          <a:p>
            <a:pPr marL="342900" lvl="2" indent="-342900">
              <a:lnSpc>
                <a:spcPct val="100000"/>
              </a:lnSpc>
              <a:spcBef>
                <a:spcPts val="0"/>
              </a:spcBef>
              <a:buFont typeface="Wingdings" panose="05000000000000000000" pitchFamily="2" charset="2"/>
              <a:buChar char="§"/>
            </a:pPr>
            <a:r>
              <a:rPr lang="en-US" sz="2600" dirty="0" smtClean="0"/>
              <a:t>Russia</a:t>
            </a:r>
            <a:endParaRPr lang="en-US" sz="2600" dirty="0"/>
          </a:p>
          <a:p>
            <a:pPr marL="460375" lvl="2" indent="0">
              <a:lnSpc>
                <a:spcPct val="100000"/>
              </a:lnSpc>
              <a:spcBef>
                <a:spcPts val="0"/>
              </a:spcBef>
              <a:buNone/>
            </a:pPr>
            <a:endParaRPr lang="en-US" sz="2400" dirty="0"/>
          </a:p>
          <a:p>
            <a:pPr marL="117475" lvl="1" indent="0" algn="ctr">
              <a:lnSpc>
                <a:spcPct val="100000"/>
              </a:lnSpc>
              <a:spcBef>
                <a:spcPts val="0"/>
              </a:spcBef>
              <a:buNone/>
            </a:pPr>
            <a:r>
              <a:rPr lang="en-US" sz="2400" dirty="0">
                <a:solidFill>
                  <a:prstClr val="black"/>
                </a:solidFill>
              </a:rPr>
              <a:t>Content </a:t>
            </a:r>
            <a:r>
              <a:rPr lang="en-US" sz="2400" b="1" dirty="0">
                <a:solidFill>
                  <a:prstClr val="black"/>
                </a:solidFill>
              </a:rPr>
              <a:t>Blocking</a:t>
            </a:r>
            <a:r>
              <a:rPr lang="en-US" sz="2400" dirty="0">
                <a:solidFill>
                  <a:prstClr val="black"/>
                </a:solidFill>
              </a:rPr>
              <a:t> </a:t>
            </a:r>
            <a:r>
              <a:rPr lang="en-US" sz="2400" dirty="0" smtClean="0">
                <a:solidFill>
                  <a:prstClr val="black"/>
                </a:solidFill>
              </a:rPr>
              <a:t>       </a:t>
            </a:r>
            <a:endParaRPr lang="en-US" sz="2400" dirty="0">
              <a:solidFill>
                <a:prstClr val="black"/>
              </a:solidFill>
            </a:endParaRPr>
          </a:p>
          <a:p>
            <a:pPr marL="117475" lvl="1" indent="0" algn="ctr">
              <a:lnSpc>
                <a:spcPct val="100000"/>
              </a:lnSpc>
              <a:spcBef>
                <a:spcPts val="0"/>
              </a:spcBef>
              <a:buNone/>
            </a:pPr>
            <a:endParaRPr lang="en-US" sz="2400" dirty="0">
              <a:solidFill>
                <a:prstClr val="black"/>
              </a:solidFill>
            </a:endParaRPr>
          </a:p>
          <a:p>
            <a:pPr marL="117475" lvl="1" indent="0" algn="ctr">
              <a:lnSpc>
                <a:spcPct val="100000"/>
              </a:lnSpc>
              <a:spcBef>
                <a:spcPts val="0"/>
              </a:spcBef>
              <a:buNone/>
            </a:pPr>
            <a:r>
              <a:rPr lang="en-US" sz="2400" dirty="0">
                <a:solidFill>
                  <a:prstClr val="black"/>
                </a:solidFill>
              </a:rPr>
              <a:t>Content </a:t>
            </a:r>
            <a:r>
              <a:rPr lang="en-US" sz="2400" b="1" dirty="0">
                <a:solidFill>
                  <a:prstClr val="black"/>
                </a:solidFill>
              </a:rPr>
              <a:t>Filtering</a:t>
            </a:r>
            <a:r>
              <a:rPr lang="en-US" sz="2400" dirty="0">
                <a:solidFill>
                  <a:prstClr val="black"/>
                </a:solidFill>
              </a:rPr>
              <a:t> </a:t>
            </a:r>
          </a:p>
          <a:p>
            <a:pPr marL="117475" lvl="1" indent="0" algn="ctr">
              <a:lnSpc>
                <a:spcPct val="100000"/>
              </a:lnSpc>
              <a:spcBef>
                <a:spcPts val="0"/>
              </a:spcBef>
              <a:buNone/>
            </a:pPr>
            <a:endParaRPr lang="en-US" sz="2400" dirty="0">
              <a:solidFill>
                <a:prstClr val="black"/>
              </a:solidFill>
            </a:endParaRPr>
          </a:p>
          <a:p>
            <a:pPr marL="117475" lvl="1" indent="0" algn="ctr">
              <a:lnSpc>
                <a:spcPct val="100000"/>
              </a:lnSpc>
              <a:spcBef>
                <a:spcPts val="0"/>
              </a:spcBef>
              <a:buNone/>
            </a:pPr>
            <a:r>
              <a:rPr lang="en-US" sz="2400" dirty="0">
                <a:solidFill>
                  <a:prstClr val="black"/>
                </a:solidFill>
              </a:rPr>
              <a:t>Content </a:t>
            </a:r>
            <a:r>
              <a:rPr lang="en-US" sz="2400" b="1" dirty="0" smtClean="0">
                <a:solidFill>
                  <a:prstClr val="black"/>
                </a:solidFill>
              </a:rPr>
              <a:t>Removal</a:t>
            </a:r>
          </a:p>
          <a:p>
            <a:pPr marL="117475" lvl="1" indent="0" algn="ctr">
              <a:lnSpc>
                <a:spcPct val="100000"/>
              </a:lnSpc>
              <a:spcBef>
                <a:spcPts val="0"/>
              </a:spcBef>
              <a:buNone/>
            </a:pPr>
            <a:endParaRPr lang="en-US" sz="2400" b="1" dirty="0">
              <a:solidFill>
                <a:prstClr val="black"/>
              </a:solidFill>
            </a:endParaRPr>
          </a:p>
          <a:p>
            <a:pPr marL="117475" lvl="1" indent="0" algn="ctr">
              <a:lnSpc>
                <a:spcPct val="100000"/>
              </a:lnSpc>
              <a:spcBef>
                <a:spcPts val="0"/>
              </a:spcBef>
              <a:buNone/>
            </a:pPr>
            <a:r>
              <a:rPr lang="en-US" sz="2400" dirty="0" smtClean="0">
                <a:solidFill>
                  <a:schemeClr val="accent5">
                    <a:lumMod val="75000"/>
                  </a:schemeClr>
                </a:solidFill>
              </a:rPr>
              <a:t>Web </a:t>
            </a:r>
            <a:r>
              <a:rPr lang="en-US" sz="2400" b="1" dirty="0" smtClean="0">
                <a:solidFill>
                  <a:schemeClr val="accent5">
                    <a:lumMod val="75000"/>
                  </a:schemeClr>
                </a:solidFill>
              </a:rPr>
              <a:t>surfing/patrolling</a:t>
            </a:r>
            <a:endParaRPr lang="en-US" sz="2400" b="1" dirty="0">
              <a:solidFill>
                <a:schemeClr val="accent5">
                  <a:lumMod val="75000"/>
                </a:schemeClr>
              </a:solidFill>
            </a:endParaRPr>
          </a:p>
          <a:p>
            <a:pPr marL="803275" lvl="2" indent="-342900">
              <a:lnSpc>
                <a:spcPct val="100000"/>
              </a:lnSpc>
              <a:spcBef>
                <a:spcPts val="0"/>
              </a:spcBef>
            </a:pPr>
            <a:endParaRPr lang="en-US" sz="2400" dirty="0"/>
          </a:p>
          <a:p>
            <a:pPr marL="460375" lvl="2" indent="0">
              <a:lnSpc>
                <a:spcPct val="100000"/>
              </a:lnSpc>
              <a:spcBef>
                <a:spcPts val="0"/>
              </a:spcBef>
              <a:buNone/>
            </a:pPr>
            <a:endParaRPr lang="en-US" sz="2400" dirty="0"/>
          </a:p>
          <a:p>
            <a:pPr marL="460375" lvl="2" indent="0" algn="ctr">
              <a:lnSpc>
                <a:spcPct val="100000"/>
              </a:lnSpc>
              <a:spcBef>
                <a:spcPts val="0"/>
              </a:spcBef>
              <a:buNone/>
            </a:pPr>
            <a:r>
              <a:rPr lang="en-US" sz="2400" dirty="0" smtClean="0"/>
              <a:t>The role of police </a:t>
            </a:r>
          </a:p>
          <a:p>
            <a:pPr marL="460375" lvl="2" indent="0" algn="ctr">
              <a:lnSpc>
                <a:spcPct val="100000"/>
              </a:lnSpc>
              <a:spcBef>
                <a:spcPts val="0"/>
              </a:spcBef>
              <a:buNone/>
            </a:pPr>
            <a:r>
              <a:rPr lang="en-US" sz="2400" dirty="0" smtClean="0"/>
              <a:t>The role of national security bodies</a:t>
            </a:r>
            <a:endParaRPr lang="en-US" sz="2400" dirty="0"/>
          </a:p>
          <a:p>
            <a:pPr marL="633412" lvl="3" indent="0">
              <a:lnSpc>
                <a:spcPct val="100000"/>
              </a:lnSpc>
              <a:spcBef>
                <a:spcPts val="0"/>
              </a:spcBef>
              <a:buNone/>
            </a:pPr>
            <a:endParaRPr lang="en-US" sz="2000" dirty="0">
              <a:solidFill>
                <a:srgbClr val="000000"/>
              </a:solidFill>
              <a:latin typeface="Times New Roman" panose="02020603050405020304" pitchFamily="18" charset="0"/>
            </a:endParaRPr>
          </a:p>
          <a:p>
            <a:pPr marL="796925" lvl="3" indent="-163513">
              <a:lnSpc>
                <a:spcPct val="100000"/>
              </a:lnSpc>
              <a:spcBef>
                <a:spcPts val="0"/>
              </a:spcBef>
            </a:pPr>
            <a:endParaRPr lang="en-US" sz="20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4328071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11814"/>
            <a:ext cx="7772400" cy="720080"/>
          </a:xfrm>
        </p:spPr>
        <p:txBody>
          <a:bodyPr>
            <a:normAutofit/>
          </a:bodyPr>
          <a:lstStyle/>
          <a:p>
            <a:pPr algn="ctr"/>
            <a:r>
              <a:rPr lang="en-US" sz="2800" b="1" dirty="0" smtClean="0"/>
              <a:t>Armenia</a:t>
            </a:r>
            <a:endParaRPr lang="en-US" sz="2800" b="1" dirty="0"/>
          </a:p>
        </p:txBody>
      </p:sp>
      <p:sp>
        <p:nvSpPr>
          <p:cNvPr id="3" name="Content Placeholder 2"/>
          <p:cNvSpPr>
            <a:spLocks noGrp="1"/>
          </p:cNvSpPr>
          <p:nvPr>
            <p:ph idx="1"/>
          </p:nvPr>
        </p:nvSpPr>
        <p:spPr>
          <a:xfrm>
            <a:off x="323528" y="1052736"/>
            <a:ext cx="8568952" cy="5544616"/>
          </a:xfrm>
        </p:spPr>
        <p:txBody>
          <a:bodyPr>
            <a:normAutofit/>
          </a:bodyPr>
          <a:lstStyle/>
          <a:p>
            <a:pPr marL="117475" lvl="1" indent="0">
              <a:lnSpc>
                <a:spcPct val="100000"/>
              </a:lnSpc>
              <a:spcBef>
                <a:spcPts val="0"/>
              </a:spcBef>
              <a:buNone/>
            </a:pPr>
            <a:r>
              <a:rPr lang="en-US" sz="2400" dirty="0" smtClean="0">
                <a:latin typeface="Calibri" panose="020F0502020204030204" pitchFamily="34" charset="0"/>
                <a:ea typeface="Calibri" panose="020F0502020204030204" pitchFamily="34" charset="0"/>
                <a:cs typeface="Times New Roman" panose="02020603050405020304" pitchFamily="18" charset="0"/>
              </a:rPr>
              <a:t>No reported filtration mechanisms/infrastructure</a:t>
            </a:r>
          </a:p>
          <a:p>
            <a:pPr marL="117475" lvl="1" indent="0">
              <a:lnSpc>
                <a:spcPct val="100000"/>
              </a:lnSpc>
              <a:spcBef>
                <a:spcPts val="0"/>
              </a:spcBef>
              <a:buNone/>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117475" lvl="1" indent="0">
              <a:lnSpc>
                <a:spcPct val="100000"/>
              </a:lnSpc>
              <a:spcBef>
                <a:spcPts val="0"/>
              </a:spcBef>
              <a:buNone/>
            </a:pPr>
            <a:r>
              <a:rPr lang="en-US" sz="2400" dirty="0" smtClean="0">
                <a:latin typeface="Calibri" panose="020F0502020204030204" pitchFamily="34" charset="0"/>
                <a:ea typeface="Calibri" panose="020F0502020204030204" pitchFamily="34" charset="0"/>
                <a:cs typeface="Times New Roman" panose="02020603050405020304" pitchFamily="18" charset="0"/>
              </a:rPr>
              <a:t>Blocking or taking down – criminal investigation-evidence</a:t>
            </a:r>
          </a:p>
          <a:p>
            <a:pPr marL="117475" lvl="1" indent="0">
              <a:lnSpc>
                <a:spcPct val="100000"/>
              </a:lnSpc>
              <a:spcBef>
                <a:spcPts val="0"/>
              </a:spcBef>
              <a:buNone/>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117475" lvl="1" indent="0">
              <a:lnSpc>
                <a:spcPct val="100000"/>
              </a:lnSpc>
              <a:spcBef>
                <a:spcPts val="0"/>
              </a:spcBef>
              <a:buNone/>
            </a:pPr>
            <a:r>
              <a:rPr lang="en-US" sz="2400" dirty="0" smtClean="0">
                <a:latin typeface="Calibri" panose="020F0502020204030204" pitchFamily="34" charset="0"/>
                <a:ea typeface="Calibri" panose="020F0502020204030204" pitchFamily="34" charset="0"/>
                <a:cs typeface="Times New Roman" panose="02020603050405020304" pitchFamily="18" charset="0"/>
              </a:rPr>
              <a:t>NSS does both criminal prosecution and intelligence</a:t>
            </a:r>
          </a:p>
          <a:p>
            <a:pPr marL="117475" lvl="1" indent="0">
              <a:lnSpc>
                <a:spcPct val="100000"/>
              </a:lnSpc>
              <a:spcBef>
                <a:spcPts val="0"/>
              </a:spcBef>
              <a:buNone/>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117475" lvl="1" indent="0">
              <a:lnSpc>
                <a:spcPct val="100000"/>
              </a:lnSpc>
              <a:spcBef>
                <a:spcPts val="0"/>
              </a:spcBef>
              <a:buNone/>
            </a:pPr>
            <a:r>
              <a:rPr lang="en-US" sz="2400" dirty="0" smtClean="0">
                <a:latin typeface="Calibri" panose="020F0502020204030204" pitchFamily="34" charset="0"/>
                <a:ea typeface="Calibri" panose="020F0502020204030204" pitchFamily="34" charset="0"/>
                <a:cs typeface="Times New Roman" panose="02020603050405020304" pitchFamily="18" charset="0"/>
              </a:rPr>
              <a:t>Mixed tapping infrastructure between NSS and law enforcement</a:t>
            </a:r>
          </a:p>
          <a:p>
            <a:pPr marL="117475" lvl="1" indent="0">
              <a:lnSpc>
                <a:spcPct val="100000"/>
              </a:lnSpc>
              <a:spcBef>
                <a:spcPts val="0"/>
              </a:spcBef>
              <a:buNone/>
            </a:pPr>
            <a:endParaRPr lang="en-US" sz="2400" dirty="0" smtClean="0">
              <a:latin typeface="Calibri" panose="020F0502020204030204" pitchFamily="34" charset="0"/>
              <a:ea typeface="Calibri" panose="020F0502020204030204" pitchFamily="34" charset="0"/>
              <a:cs typeface="Times New Roman" panose="02020603050405020304" pitchFamily="18" charset="0"/>
            </a:endParaRPr>
          </a:p>
          <a:p>
            <a:pPr marL="117475" lvl="1" indent="0">
              <a:lnSpc>
                <a:spcPct val="100000"/>
              </a:lnSpc>
              <a:spcBef>
                <a:spcPts val="0"/>
              </a:spcBef>
              <a:buNone/>
            </a:pPr>
            <a:r>
              <a:rPr lang="en-US" sz="2400" dirty="0" smtClean="0">
                <a:latin typeface="Calibri" panose="020F0502020204030204" pitchFamily="34" charset="0"/>
                <a:ea typeface="Calibri" panose="020F0502020204030204" pitchFamily="34" charset="0"/>
                <a:cs typeface="Times New Roman" panose="02020603050405020304" pitchFamily="18" charset="0"/>
              </a:rPr>
              <a:t>Law enforcement uses NSS infrastructure for surveillance</a:t>
            </a:r>
          </a:p>
          <a:p>
            <a:pPr marL="117475" lvl="1" indent="0">
              <a:lnSpc>
                <a:spcPct val="100000"/>
              </a:lnSpc>
              <a:spcBef>
                <a:spcPts val="0"/>
              </a:spcBef>
              <a:buNone/>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117475" lvl="1" indent="0">
              <a:lnSpc>
                <a:spcPct val="100000"/>
              </a:lnSpc>
              <a:spcBef>
                <a:spcPts val="0"/>
              </a:spcBef>
              <a:buNone/>
            </a:pPr>
            <a:r>
              <a:rPr lang="en-US" sz="2400" dirty="0" smtClean="0">
                <a:latin typeface="Calibri" panose="020F0502020204030204" pitchFamily="34" charset="0"/>
                <a:ea typeface="Calibri" panose="020F0502020204030204" pitchFamily="34" charset="0"/>
                <a:cs typeface="Times New Roman" panose="02020603050405020304" pitchFamily="18" charset="0"/>
              </a:rPr>
              <a:t>NSS may instruct operator/ISP to remove/block content</a:t>
            </a: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728273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886700" cy="399578"/>
          </a:xfrm>
        </p:spPr>
        <p:txBody>
          <a:bodyPr>
            <a:noAutofit/>
          </a:bodyPr>
          <a:lstStyle/>
          <a:p>
            <a:pPr algn="ctr"/>
            <a:r>
              <a:rPr lang="en-US" sz="3400" b="1" dirty="0" smtClean="0"/>
              <a:t>Armenia</a:t>
            </a:r>
            <a:endParaRPr lang="en-US" sz="3400" b="1" dirty="0"/>
          </a:p>
        </p:txBody>
      </p:sp>
      <p:sp>
        <p:nvSpPr>
          <p:cNvPr id="3" name="Content Placeholder 2"/>
          <p:cNvSpPr>
            <a:spLocks noGrp="1"/>
          </p:cNvSpPr>
          <p:nvPr>
            <p:ph sz="half" idx="1"/>
          </p:nvPr>
        </p:nvSpPr>
        <p:spPr>
          <a:xfrm>
            <a:off x="381485" y="1199456"/>
            <a:ext cx="3886200" cy="5397895"/>
          </a:xfrm>
          <a:ln>
            <a:solidFill>
              <a:schemeClr val="bg1">
                <a:lumMod val="85000"/>
              </a:schemeClr>
            </a:solidFill>
          </a:ln>
        </p:spPr>
        <p:txBody>
          <a:bodyPr/>
          <a:lstStyle/>
          <a:p>
            <a:pPr marL="0" indent="0" algn="ctr">
              <a:spcBef>
                <a:spcPts val="0"/>
              </a:spcBef>
              <a:buNone/>
            </a:pPr>
            <a:endParaRPr lang="en-US" dirty="0" smtClean="0"/>
          </a:p>
          <a:p>
            <a:pPr marL="0" indent="0" algn="ctr">
              <a:spcBef>
                <a:spcPts val="0"/>
              </a:spcBef>
              <a:buNone/>
            </a:pPr>
            <a:endParaRPr lang="en-US" dirty="0"/>
          </a:p>
          <a:p>
            <a:pPr marL="0" indent="0" algn="ctr">
              <a:spcBef>
                <a:spcPts val="0"/>
              </a:spcBef>
              <a:buNone/>
            </a:pPr>
            <a:endParaRPr lang="en-US" dirty="0" smtClean="0"/>
          </a:p>
          <a:p>
            <a:pPr marL="0" indent="0" algn="ctr">
              <a:spcBef>
                <a:spcPts val="0"/>
              </a:spcBef>
              <a:buNone/>
            </a:pPr>
            <a:endParaRPr lang="en-US" dirty="0"/>
          </a:p>
          <a:p>
            <a:pPr marL="0" indent="0" algn="r">
              <a:spcBef>
                <a:spcPts val="0"/>
              </a:spcBef>
              <a:buNone/>
            </a:pPr>
            <a:r>
              <a:rPr lang="en-US" dirty="0" smtClean="0"/>
              <a:t>                                                   </a:t>
            </a:r>
            <a:endParaRPr lang="en-US" dirty="0"/>
          </a:p>
        </p:txBody>
      </p:sp>
      <p:sp>
        <p:nvSpPr>
          <p:cNvPr id="4" name="Content Placeholder 3"/>
          <p:cNvSpPr>
            <a:spLocks noGrp="1"/>
          </p:cNvSpPr>
          <p:nvPr>
            <p:ph sz="half" idx="2"/>
          </p:nvPr>
        </p:nvSpPr>
        <p:spPr>
          <a:xfrm>
            <a:off x="4572000" y="1199455"/>
            <a:ext cx="4126656" cy="5397895"/>
          </a:xfrm>
          <a:solidFill>
            <a:schemeClr val="bg1">
              <a:lumMod val="85000"/>
            </a:schemeClr>
          </a:solidFill>
        </p:spPr>
        <p:txBody>
          <a:bodyPr/>
          <a:lstStyle/>
          <a:p>
            <a:pPr marL="0" indent="0" algn="ctr">
              <a:spcBef>
                <a:spcPts val="0"/>
              </a:spcBef>
              <a:buNone/>
            </a:pPr>
            <a:endParaRPr lang="en-US" dirty="0" smtClean="0"/>
          </a:p>
          <a:p>
            <a:pPr marL="0" indent="0" algn="ctr">
              <a:spcBef>
                <a:spcPts val="0"/>
              </a:spcBef>
              <a:buNone/>
            </a:pPr>
            <a:endParaRPr lang="en-US" dirty="0"/>
          </a:p>
          <a:p>
            <a:pPr marL="0" indent="0">
              <a:buNone/>
            </a:pPr>
            <a:endParaRPr lang="en-US" dirty="0"/>
          </a:p>
        </p:txBody>
      </p:sp>
      <p:sp>
        <p:nvSpPr>
          <p:cNvPr id="5" name="Rectangle 4"/>
          <p:cNvSpPr/>
          <p:nvPr/>
        </p:nvSpPr>
        <p:spPr>
          <a:xfrm>
            <a:off x="1172457" y="1199456"/>
            <a:ext cx="2175407" cy="5443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smtClean="0"/>
              <a:t>Law enforcement</a:t>
            </a:r>
            <a:endParaRPr lang="en-US" sz="2200" dirty="0"/>
          </a:p>
        </p:txBody>
      </p:sp>
      <p:sp>
        <p:nvSpPr>
          <p:cNvPr id="6" name="Rectangle 5"/>
          <p:cNvSpPr/>
          <p:nvPr/>
        </p:nvSpPr>
        <p:spPr>
          <a:xfrm>
            <a:off x="5438036" y="1199456"/>
            <a:ext cx="2590348"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smtClean="0"/>
              <a:t>Secret services (NSS) </a:t>
            </a:r>
            <a:endParaRPr lang="en-US" sz="2200" dirty="0"/>
          </a:p>
        </p:txBody>
      </p:sp>
      <p:sp>
        <p:nvSpPr>
          <p:cNvPr id="17" name="Rectangle 16"/>
          <p:cNvSpPr/>
          <p:nvPr/>
        </p:nvSpPr>
        <p:spPr>
          <a:xfrm>
            <a:off x="1077698" y="5483733"/>
            <a:ext cx="1182462"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smtClean="0"/>
              <a:t>Removal</a:t>
            </a:r>
            <a:endParaRPr lang="en-US" sz="2200" dirty="0"/>
          </a:p>
        </p:txBody>
      </p:sp>
      <p:sp>
        <p:nvSpPr>
          <p:cNvPr id="19" name="Rectangle 18"/>
          <p:cNvSpPr/>
          <p:nvPr/>
        </p:nvSpPr>
        <p:spPr>
          <a:xfrm>
            <a:off x="2652276" y="5771765"/>
            <a:ext cx="1615409"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smtClean="0"/>
              <a:t>Tapping</a:t>
            </a:r>
            <a:endParaRPr lang="en-US" sz="2200" dirty="0"/>
          </a:p>
        </p:txBody>
      </p:sp>
      <p:sp>
        <p:nvSpPr>
          <p:cNvPr id="25" name="Rectangle 24"/>
          <p:cNvSpPr/>
          <p:nvPr/>
        </p:nvSpPr>
        <p:spPr>
          <a:xfrm>
            <a:off x="6900530" y="5483733"/>
            <a:ext cx="1625083"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smtClean="0"/>
              <a:t>Web surfing</a:t>
            </a:r>
            <a:endParaRPr lang="en-US" sz="2200" dirty="0"/>
          </a:p>
        </p:txBody>
      </p:sp>
      <p:sp>
        <p:nvSpPr>
          <p:cNvPr id="34" name="Title 1"/>
          <p:cNvSpPr txBox="1">
            <a:spLocks/>
          </p:cNvSpPr>
          <p:nvPr/>
        </p:nvSpPr>
        <p:spPr>
          <a:xfrm>
            <a:off x="703714" y="544309"/>
            <a:ext cx="7886700" cy="399578"/>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r>
              <a:rPr lang="en-US" sz="3000" b="1" dirty="0" smtClean="0"/>
              <a:t>Two </a:t>
            </a:r>
            <a:r>
              <a:rPr lang="en-US" sz="3000" b="1" dirty="0" err="1" smtClean="0"/>
              <a:t>pilllars</a:t>
            </a:r>
            <a:endParaRPr lang="en-US" sz="3000" b="1" dirty="0"/>
          </a:p>
        </p:txBody>
      </p:sp>
      <p:sp>
        <p:nvSpPr>
          <p:cNvPr id="35" name="Rectangle 34"/>
          <p:cNvSpPr/>
          <p:nvPr/>
        </p:nvSpPr>
        <p:spPr>
          <a:xfrm>
            <a:off x="381485" y="4533928"/>
            <a:ext cx="1182462"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smtClean="0"/>
              <a:t>Blocking</a:t>
            </a:r>
            <a:endParaRPr lang="en-US" sz="2200" dirty="0"/>
          </a:p>
        </p:txBody>
      </p:sp>
      <p:sp>
        <p:nvSpPr>
          <p:cNvPr id="36" name="Rectangle 35"/>
          <p:cNvSpPr/>
          <p:nvPr/>
        </p:nvSpPr>
        <p:spPr>
          <a:xfrm>
            <a:off x="4924240" y="5680913"/>
            <a:ext cx="1303944"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smtClean="0"/>
              <a:t>Patrolling</a:t>
            </a:r>
            <a:endParaRPr lang="en-US" sz="2200" dirty="0"/>
          </a:p>
        </p:txBody>
      </p:sp>
      <p:sp>
        <p:nvSpPr>
          <p:cNvPr id="37" name="Rectangle 36"/>
          <p:cNvSpPr/>
          <p:nvPr/>
        </p:nvSpPr>
        <p:spPr>
          <a:xfrm>
            <a:off x="7042149" y="4310340"/>
            <a:ext cx="1361326"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err="1" smtClean="0"/>
              <a:t>Filteration</a:t>
            </a:r>
            <a:endParaRPr lang="en-US" sz="2200" dirty="0"/>
          </a:p>
        </p:txBody>
      </p:sp>
      <p:cxnSp>
        <p:nvCxnSpPr>
          <p:cNvPr id="39" name="Straight Arrow Connector 38"/>
          <p:cNvCxnSpPr>
            <a:stCxn id="5" idx="2"/>
          </p:cNvCxnSpPr>
          <p:nvPr/>
        </p:nvCxnSpPr>
        <p:spPr>
          <a:xfrm flipH="1">
            <a:off x="1077698" y="1743765"/>
            <a:ext cx="1182463" cy="2621339"/>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5" idx="2"/>
          </p:cNvCxnSpPr>
          <p:nvPr/>
        </p:nvCxnSpPr>
        <p:spPr>
          <a:xfrm flipH="1">
            <a:off x="1730851" y="1743765"/>
            <a:ext cx="529310" cy="3739968"/>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stCxn id="5" idx="2"/>
          </p:cNvCxnSpPr>
          <p:nvPr/>
        </p:nvCxnSpPr>
        <p:spPr>
          <a:xfrm>
            <a:off x="2260161" y="1743765"/>
            <a:ext cx="1174991" cy="4001258"/>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5573975" y="1775520"/>
            <a:ext cx="1006449" cy="3914290"/>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6580424" y="1771072"/>
            <a:ext cx="985628" cy="3712660"/>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6580424" y="1779968"/>
            <a:ext cx="1224136" cy="2486503"/>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0713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886700" cy="399578"/>
          </a:xfrm>
        </p:spPr>
        <p:txBody>
          <a:bodyPr>
            <a:normAutofit fontScale="90000"/>
          </a:bodyPr>
          <a:lstStyle/>
          <a:p>
            <a:pPr algn="ctr"/>
            <a:r>
              <a:rPr lang="en-US" dirty="0" smtClean="0"/>
              <a:t>Armenia</a:t>
            </a:r>
            <a:endParaRPr lang="en-US" dirty="0"/>
          </a:p>
        </p:txBody>
      </p:sp>
      <p:sp>
        <p:nvSpPr>
          <p:cNvPr id="3" name="Content Placeholder 2"/>
          <p:cNvSpPr>
            <a:spLocks noGrp="1"/>
          </p:cNvSpPr>
          <p:nvPr>
            <p:ph sz="half" idx="1"/>
          </p:nvPr>
        </p:nvSpPr>
        <p:spPr>
          <a:xfrm>
            <a:off x="381485" y="620688"/>
            <a:ext cx="3886200" cy="5976663"/>
          </a:xfrm>
        </p:spPr>
        <p:txBody>
          <a:bodyPr/>
          <a:lstStyle/>
          <a:p>
            <a:pPr algn="ctr"/>
            <a:r>
              <a:rPr lang="en-US" dirty="0" smtClean="0"/>
              <a:t>Ad</a:t>
            </a:r>
          </a:p>
          <a:p>
            <a:pPr algn="ctr"/>
            <a:endParaRPr lang="en-US" dirty="0" smtClean="0"/>
          </a:p>
          <a:p>
            <a:pPr marL="0" indent="0" algn="ctr">
              <a:spcBef>
                <a:spcPts val="0"/>
              </a:spcBef>
              <a:buNone/>
            </a:pPr>
            <a:r>
              <a:rPr lang="en-US" dirty="0" smtClean="0"/>
              <a:t>Criminal prosecution</a:t>
            </a:r>
          </a:p>
          <a:p>
            <a:pPr marL="0" indent="0" algn="ctr">
              <a:spcBef>
                <a:spcPts val="0"/>
              </a:spcBef>
              <a:buNone/>
            </a:pPr>
            <a:r>
              <a:rPr lang="en-US" dirty="0" smtClean="0"/>
              <a:t>Criminal law</a:t>
            </a:r>
          </a:p>
          <a:p>
            <a:pPr marL="0" indent="0" algn="ctr">
              <a:spcBef>
                <a:spcPts val="0"/>
              </a:spcBef>
              <a:buNone/>
            </a:pPr>
            <a:r>
              <a:rPr lang="en-US" dirty="0" smtClean="0"/>
              <a:t>E-evidence</a:t>
            </a:r>
          </a:p>
          <a:p>
            <a:pPr marL="0" indent="0" algn="ctr">
              <a:spcBef>
                <a:spcPts val="0"/>
              </a:spcBef>
              <a:buNone/>
            </a:pPr>
            <a:endParaRPr lang="en-US" dirty="0"/>
          </a:p>
          <a:p>
            <a:pPr marL="0" indent="0" algn="ctr">
              <a:spcBef>
                <a:spcPts val="0"/>
              </a:spcBef>
              <a:buNone/>
            </a:pPr>
            <a:endParaRPr lang="en-US" dirty="0" smtClean="0"/>
          </a:p>
          <a:p>
            <a:pPr marL="0" indent="0" algn="ctr">
              <a:spcBef>
                <a:spcPts val="0"/>
              </a:spcBef>
              <a:buNone/>
            </a:pPr>
            <a:endParaRPr lang="en-US" dirty="0"/>
          </a:p>
          <a:p>
            <a:pPr marL="0" indent="0" algn="ctr">
              <a:spcBef>
                <a:spcPts val="0"/>
              </a:spcBef>
              <a:buNone/>
            </a:pPr>
            <a:endParaRPr lang="en-US" dirty="0" smtClean="0"/>
          </a:p>
          <a:p>
            <a:pPr marL="0" indent="0" algn="ctr">
              <a:spcBef>
                <a:spcPts val="0"/>
              </a:spcBef>
              <a:buNone/>
            </a:pPr>
            <a:endParaRPr lang="en-US" dirty="0"/>
          </a:p>
          <a:p>
            <a:pPr marL="0" indent="0" algn="r">
              <a:spcBef>
                <a:spcPts val="0"/>
              </a:spcBef>
              <a:buNone/>
            </a:pPr>
            <a:r>
              <a:rPr lang="en-US" dirty="0" smtClean="0"/>
              <a:t>                                                   </a:t>
            </a:r>
            <a:endParaRPr lang="en-US" dirty="0"/>
          </a:p>
        </p:txBody>
      </p:sp>
      <p:sp>
        <p:nvSpPr>
          <p:cNvPr id="4" name="Content Placeholder 3"/>
          <p:cNvSpPr>
            <a:spLocks noGrp="1"/>
          </p:cNvSpPr>
          <p:nvPr>
            <p:ph sz="half" idx="2"/>
          </p:nvPr>
        </p:nvSpPr>
        <p:spPr>
          <a:xfrm>
            <a:off x="4734759" y="620687"/>
            <a:ext cx="3963897" cy="5976664"/>
          </a:xfrm>
          <a:solidFill>
            <a:schemeClr val="bg1">
              <a:lumMod val="85000"/>
            </a:schemeClr>
          </a:solidFill>
        </p:spPr>
        <p:txBody>
          <a:bodyPr/>
          <a:lstStyle/>
          <a:p>
            <a:pPr marL="0" indent="0" algn="ctr">
              <a:spcBef>
                <a:spcPts val="0"/>
              </a:spcBef>
              <a:buNone/>
            </a:pPr>
            <a:endParaRPr lang="en-US" dirty="0" smtClean="0"/>
          </a:p>
          <a:p>
            <a:pPr marL="0" indent="0" algn="ctr">
              <a:spcBef>
                <a:spcPts val="0"/>
              </a:spcBef>
              <a:buNone/>
            </a:pPr>
            <a:endParaRPr lang="en-US" dirty="0"/>
          </a:p>
          <a:p>
            <a:pPr marL="0" indent="0" algn="ctr">
              <a:spcBef>
                <a:spcPts val="0"/>
              </a:spcBef>
              <a:buNone/>
            </a:pPr>
            <a:r>
              <a:rPr lang="en-US" dirty="0" smtClean="0"/>
              <a:t>Criminal </a:t>
            </a:r>
            <a:r>
              <a:rPr lang="en-US" dirty="0"/>
              <a:t>prosecution</a:t>
            </a:r>
          </a:p>
          <a:p>
            <a:pPr marL="0" indent="0" algn="ctr">
              <a:spcBef>
                <a:spcPts val="0"/>
              </a:spcBef>
              <a:buNone/>
            </a:pPr>
            <a:r>
              <a:rPr lang="en-US" dirty="0"/>
              <a:t>Criminal law</a:t>
            </a:r>
          </a:p>
          <a:p>
            <a:pPr marL="0" indent="0" algn="ctr">
              <a:spcBef>
                <a:spcPts val="0"/>
              </a:spcBef>
              <a:buNone/>
            </a:pPr>
            <a:r>
              <a:rPr lang="en-US" dirty="0"/>
              <a:t>E-evidence</a:t>
            </a:r>
          </a:p>
          <a:p>
            <a:pPr marL="0" indent="0">
              <a:buNone/>
            </a:pPr>
            <a:endParaRPr lang="en-US" dirty="0"/>
          </a:p>
        </p:txBody>
      </p:sp>
      <p:sp>
        <p:nvSpPr>
          <p:cNvPr id="5" name="Rectangle 4"/>
          <p:cNvSpPr/>
          <p:nvPr/>
        </p:nvSpPr>
        <p:spPr>
          <a:xfrm>
            <a:off x="1172457" y="623392"/>
            <a:ext cx="2304256"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smtClean="0"/>
              <a:t>Law enforcement</a:t>
            </a:r>
            <a:endParaRPr lang="en-US" sz="2200" dirty="0"/>
          </a:p>
        </p:txBody>
      </p:sp>
      <p:sp>
        <p:nvSpPr>
          <p:cNvPr id="6" name="Rectangle 5"/>
          <p:cNvSpPr/>
          <p:nvPr/>
        </p:nvSpPr>
        <p:spPr>
          <a:xfrm>
            <a:off x="5454143" y="623392"/>
            <a:ext cx="2304256"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smtClean="0"/>
              <a:t>NSS</a:t>
            </a:r>
            <a:endParaRPr lang="en-US" sz="2200" dirty="0"/>
          </a:p>
        </p:txBody>
      </p:sp>
      <p:cxnSp>
        <p:nvCxnSpPr>
          <p:cNvPr id="7" name="Straight Arrow Connector 6"/>
          <p:cNvCxnSpPr/>
          <p:nvPr/>
        </p:nvCxnSpPr>
        <p:spPr>
          <a:xfrm>
            <a:off x="2324585" y="2270852"/>
            <a:ext cx="2319403" cy="1338167"/>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4822457" y="2062200"/>
            <a:ext cx="2160137" cy="1546819"/>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3670329" y="3649827"/>
            <a:ext cx="2304256" cy="720080"/>
          </a:xfrm>
          <a:prstGeom prst="rect">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smtClean="0"/>
              <a:t>Intermediary</a:t>
            </a:r>
          </a:p>
          <a:p>
            <a:pPr algn="ctr"/>
            <a:r>
              <a:rPr lang="en-US" sz="2200" dirty="0" smtClean="0"/>
              <a:t>Operator/ISP</a:t>
            </a:r>
            <a:endParaRPr lang="en-US" sz="2200" dirty="0"/>
          </a:p>
        </p:txBody>
      </p:sp>
      <p:cxnSp>
        <p:nvCxnSpPr>
          <p:cNvPr id="15" name="Straight Arrow Connector 14"/>
          <p:cNvCxnSpPr/>
          <p:nvPr/>
        </p:nvCxnSpPr>
        <p:spPr>
          <a:xfrm flipH="1">
            <a:off x="1922872" y="4410715"/>
            <a:ext cx="2811887" cy="1226433"/>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1331640" y="5773860"/>
            <a:ext cx="1182462"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smtClean="0"/>
              <a:t>Blocking</a:t>
            </a:r>
            <a:endParaRPr lang="en-US" sz="2200" dirty="0"/>
          </a:p>
        </p:txBody>
      </p:sp>
      <p:sp>
        <p:nvSpPr>
          <p:cNvPr id="19" name="Rectangle 18"/>
          <p:cNvSpPr/>
          <p:nvPr/>
        </p:nvSpPr>
        <p:spPr>
          <a:xfrm>
            <a:off x="4082284" y="5896486"/>
            <a:ext cx="1182462"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smtClean="0"/>
              <a:t>Removal</a:t>
            </a:r>
            <a:endParaRPr lang="en-US" sz="2200" dirty="0"/>
          </a:p>
        </p:txBody>
      </p:sp>
      <p:cxnSp>
        <p:nvCxnSpPr>
          <p:cNvPr id="20" name="Straight Arrow Connector 19"/>
          <p:cNvCxnSpPr/>
          <p:nvPr/>
        </p:nvCxnSpPr>
        <p:spPr>
          <a:xfrm flipH="1">
            <a:off x="4734760" y="4410715"/>
            <a:ext cx="31762" cy="1392245"/>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6900531" y="5483733"/>
            <a:ext cx="1182462"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smtClean="0"/>
              <a:t>Tapping</a:t>
            </a:r>
            <a:endParaRPr lang="en-US" sz="2200" dirty="0"/>
          </a:p>
        </p:txBody>
      </p:sp>
      <p:cxnSp>
        <p:nvCxnSpPr>
          <p:cNvPr id="26" name="Straight Arrow Connector 25"/>
          <p:cNvCxnSpPr/>
          <p:nvPr/>
        </p:nvCxnSpPr>
        <p:spPr>
          <a:xfrm>
            <a:off x="4822457" y="4410715"/>
            <a:ext cx="2845887" cy="1052579"/>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2581449" y="2673317"/>
            <a:ext cx="1808751" cy="381247"/>
          </a:xfrm>
          <a:prstGeom prst="rect">
            <a:avLst/>
          </a:prstGeom>
          <a:solidFill>
            <a:schemeClr val="bg1">
              <a:lumMod val="6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Judicial Review</a:t>
            </a:r>
            <a:endParaRPr lang="en-US" sz="2000" dirty="0"/>
          </a:p>
        </p:txBody>
      </p:sp>
      <p:sp>
        <p:nvSpPr>
          <p:cNvPr id="30" name="Rectangle 29"/>
          <p:cNvSpPr/>
          <p:nvPr/>
        </p:nvSpPr>
        <p:spPr>
          <a:xfrm>
            <a:off x="4941573" y="2658852"/>
            <a:ext cx="1808751" cy="381247"/>
          </a:xfrm>
          <a:prstGeom prst="rect">
            <a:avLst/>
          </a:prstGeom>
          <a:solidFill>
            <a:schemeClr val="bg1">
              <a:lumMod val="6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t>Judicial Review</a:t>
            </a:r>
            <a:endParaRPr lang="en-US" sz="2000" dirty="0"/>
          </a:p>
        </p:txBody>
      </p:sp>
    </p:spTree>
    <p:extLst>
      <p:ext uri="{BB962C8B-B14F-4D97-AF65-F5344CB8AC3E}">
        <p14:creationId xmlns:p14="http://schemas.microsoft.com/office/powerpoint/2010/main" val="2480461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751878"/>
            <a:ext cx="8856983" cy="5989490"/>
          </a:xfrm>
          <a:solidFill>
            <a:schemeClr val="bg1">
              <a:lumMod val="85000"/>
            </a:schemeClr>
          </a:solidFill>
        </p:spPr>
        <p:txBody>
          <a:bodyPr>
            <a:normAutofit/>
          </a:bodyPr>
          <a:lstStyle/>
          <a:p>
            <a:pPr marL="117475" lvl="1" indent="0" algn="ctr">
              <a:lnSpc>
                <a:spcPct val="100000"/>
              </a:lnSpc>
              <a:spcBef>
                <a:spcPts val="0"/>
              </a:spcBef>
              <a:buNone/>
            </a:pPr>
            <a:r>
              <a:rPr lang="en-US" sz="2200" b="1" dirty="0" smtClean="0">
                <a:latin typeface="Calibri" panose="020F0502020204030204" pitchFamily="34" charset="0"/>
                <a:ea typeface="Calibri" panose="020F0502020204030204" pitchFamily="34" charset="0"/>
                <a:cs typeface="Times New Roman" panose="02020603050405020304" pitchFamily="18" charset="0"/>
              </a:rPr>
              <a:t>Intelligence</a:t>
            </a:r>
          </a:p>
          <a:p>
            <a:pPr marL="117475" lvl="1" indent="0">
              <a:lnSpc>
                <a:spcPct val="100000"/>
              </a:lnSpc>
              <a:spcBef>
                <a:spcPts val="0"/>
              </a:spcBef>
              <a:buNone/>
            </a:pPr>
            <a:r>
              <a:rPr lang="en-US" sz="2400" dirty="0" smtClean="0">
                <a:latin typeface="Calibri" panose="020F0502020204030204" pitchFamily="34" charset="0"/>
                <a:ea typeface="Calibri" panose="020F0502020204030204" pitchFamily="34" charset="0"/>
                <a:cs typeface="Times New Roman" panose="02020603050405020304" pitchFamily="18" charset="0"/>
              </a:rPr>
              <a:t>						</a:t>
            </a:r>
          </a:p>
          <a:p>
            <a:pPr marL="117475" lvl="1" indent="0" algn="ctr">
              <a:lnSpc>
                <a:spcPct val="100000"/>
              </a:lnSpc>
              <a:spcBef>
                <a:spcPts val="0"/>
              </a:spcBef>
              <a:buNone/>
            </a:pPr>
            <a:endParaRPr lang="en-US" sz="2000" dirty="0" smtClean="0">
              <a:solidFill>
                <a:schemeClr val="bg1">
                  <a:lumMod val="65000"/>
                </a:schemeClr>
              </a:solidFill>
              <a:latin typeface="Calibri" panose="020F0502020204030204" pitchFamily="34" charset="0"/>
              <a:ea typeface="Calibri" panose="020F0502020204030204" pitchFamily="34" charset="0"/>
              <a:cs typeface="Times New Roman" panose="02020603050405020304" pitchFamily="18" charset="0"/>
            </a:endParaRPr>
          </a:p>
          <a:p>
            <a:pPr marL="117475" lvl="1" indent="0" algn="ctr">
              <a:lnSpc>
                <a:spcPct val="100000"/>
              </a:lnSpc>
              <a:spcBef>
                <a:spcPts val="0"/>
              </a:spcBef>
              <a:buNone/>
            </a:pPr>
            <a:r>
              <a:rPr lang="en-US" sz="2000" dirty="0" smtClean="0">
                <a:solidFill>
                  <a:schemeClr val="bg1">
                    <a:lumMod val="65000"/>
                  </a:schemeClr>
                </a:solidFill>
                <a:latin typeface="Calibri" panose="020F0502020204030204" pitchFamily="34" charset="0"/>
                <a:ea typeface="Calibri" panose="020F0502020204030204" pitchFamily="34" charset="0"/>
                <a:cs typeface="Times New Roman" panose="02020603050405020304" pitchFamily="18" charset="0"/>
              </a:rPr>
              <a:t>Administrative law</a:t>
            </a:r>
          </a:p>
          <a:p>
            <a:pPr marL="117475" lvl="1" indent="0" algn="ctr">
              <a:lnSpc>
                <a:spcPct val="100000"/>
              </a:lnSpc>
              <a:spcBef>
                <a:spcPts val="0"/>
              </a:spcBef>
              <a:buNone/>
            </a:pPr>
            <a:r>
              <a:rPr lang="en-US" sz="2000" dirty="0" smtClean="0">
                <a:solidFill>
                  <a:schemeClr val="bg1">
                    <a:lumMod val="65000"/>
                  </a:schemeClr>
                </a:solidFill>
                <a:latin typeface="Calibri" panose="020F0502020204030204" pitchFamily="34" charset="0"/>
                <a:ea typeface="Calibri" panose="020F0502020204030204" pitchFamily="34" charset="0"/>
                <a:cs typeface="Times New Roman" panose="02020603050405020304" pitchFamily="18" charset="0"/>
              </a:rPr>
              <a:t>Law on Operative and Search measures</a:t>
            </a:r>
            <a:endParaRPr lang="en-US" sz="2000" dirty="0">
              <a:solidFill>
                <a:schemeClr val="bg1">
                  <a:lumMod val="65000"/>
                </a:schemeClr>
              </a:solidFill>
              <a:latin typeface="Calibri" panose="020F0502020204030204" pitchFamily="34" charset="0"/>
              <a:ea typeface="Calibri" panose="020F0502020204030204" pitchFamily="34" charset="0"/>
              <a:cs typeface="Times New Roman" panose="02020603050405020304" pitchFamily="18" charset="0"/>
            </a:endParaRPr>
          </a:p>
          <a:p>
            <a:pPr marL="117475" lvl="1" indent="0" algn="ctr">
              <a:lnSpc>
                <a:spcPct val="100000"/>
              </a:lnSpc>
              <a:spcBef>
                <a:spcPts val="0"/>
              </a:spcBef>
              <a:buNone/>
            </a:pPr>
            <a:endParaRPr lang="en-US" sz="2400" dirty="0" smtClean="0">
              <a:latin typeface="Calibri" panose="020F0502020204030204" pitchFamily="34" charset="0"/>
              <a:ea typeface="Calibri" panose="020F0502020204030204" pitchFamily="34" charset="0"/>
              <a:cs typeface="Times New Roman" panose="02020603050405020304" pitchFamily="18" charset="0"/>
            </a:endParaRPr>
          </a:p>
          <a:p>
            <a:pPr marL="117475" lvl="1" indent="0" algn="ctr">
              <a:lnSpc>
                <a:spcPct val="100000"/>
              </a:lnSpc>
              <a:spcBef>
                <a:spcPts val="0"/>
              </a:spcBef>
              <a:buNone/>
            </a:pPr>
            <a:r>
              <a:rPr lang="en-US" sz="2400" dirty="0" smtClean="0">
                <a:latin typeface="Calibri" panose="020F0502020204030204" pitchFamily="34" charset="0"/>
                <a:ea typeface="Calibri" panose="020F0502020204030204" pitchFamily="34" charset="0"/>
                <a:cs typeface="Times New Roman" panose="02020603050405020304" pitchFamily="18" charset="0"/>
              </a:rPr>
              <a:t>Intermediary</a:t>
            </a:r>
          </a:p>
          <a:p>
            <a:pPr marL="117475" lvl="1" indent="0" algn="ctr">
              <a:lnSpc>
                <a:spcPct val="100000"/>
              </a:lnSpc>
              <a:spcBef>
                <a:spcPts val="0"/>
              </a:spcBef>
              <a:buNone/>
            </a:pPr>
            <a:r>
              <a:rPr lang="en-US" sz="2400" dirty="0" smtClean="0">
                <a:latin typeface="Calibri" panose="020F0502020204030204" pitchFamily="34" charset="0"/>
                <a:ea typeface="Calibri" panose="020F0502020204030204" pitchFamily="34" charset="0"/>
                <a:cs typeface="Times New Roman" panose="02020603050405020304" pitchFamily="18" charset="0"/>
              </a:rPr>
              <a:t>Operator/ISP</a:t>
            </a:r>
          </a:p>
          <a:p>
            <a:pPr marL="117475" lvl="1" indent="0" algn="ctr">
              <a:lnSpc>
                <a:spcPct val="100000"/>
              </a:lnSpc>
              <a:spcBef>
                <a:spcPts val="0"/>
              </a:spcBef>
              <a:buNone/>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117475" lvl="1" indent="0" algn="ctr">
              <a:lnSpc>
                <a:spcPct val="100000"/>
              </a:lnSpc>
              <a:spcBef>
                <a:spcPts val="0"/>
              </a:spcBef>
              <a:buNone/>
            </a:pPr>
            <a:endParaRPr lang="en-US" sz="2400" dirty="0" smtClean="0">
              <a:latin typeface="Calibri" panose="020F0502020204030204" pitchFamily="34" charset="0"/>
              <a:ea typeface="Calibri" panose="020F0502020204030204" pitchFamily="34" charset="0"/>
              <a:cs typeface="Times New Roman" panose="02020603050405020304" pitchFamily="18" charset="0"/>
            </a:endParaRPr>
          </a:p>
          <a:p>
            <a:pPr marL="117475" lvl="1" indent="0" algn="ctr">
              <a:lnSpc>
                <a:spcPct val="100000"/>
              </a:lnSpc>
              <a:spcBef>
                <a:spcPts val="0"/>
              </a:spcBef>
              <a:buNone/>
            </a:pPr>
            <a:endParaRPr lang="en-US" sz="2400" dirty="0" smtClean="0">
              <a:latin typeface="Calibri" panose="020F0502020204030204" pitchFamily="34" charset="0"/>
              <a:ea typeface="Calibri" panose="020F0502020204030204" pitchFamily="34" charset="0"/>
              <a:cs typeface="Times New Roman" panose="02020603050405020304" pitchFamily="18" charset="0"/>
            </a:endParaRPr>
          </a:p>
          <a:p>
            <a:pPr marL="117475" lvl="1" indent="0" algn="ctr">
              <a:lnSpc>
                <a:spcPct val="100000"/>
              </a:lnSpc>
              <a:spcBef>
                <a:spcPts val="0"/>
              </a:spcBef>
              <a:buNone/>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117475" lvl="1" indent="0" algn="just">
              <a:lnSpc>
                <a:spcPct val="100000"/>
              </a:lnSpc>
              <a:spcBef>
                <a:spcPts val="0"/>
              </a:spcBef>
              <a:buNone/>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117475" lvl="1" indent="0">
              <a:lnSpc>
                <a:spcPct val="100000"/>
              </a:lnSpc>
              <a:spcBef>
                <a:spcPts val="0"/>
              </a:spcBef>
              <a:buNone/>
            </a:pPr>
            <a:endParaRPr lang="en-US" sz="2800"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p:cNvSpPr/>
          <p:nvPr/>
        </p:nvSpPr>
        <p:spPr>
          <a:xfrm>
            <a:off x="3519287" y="181658"/>
            <a:ext cx="2194012"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Calibri" panose="020F0502020204030204" pitchFamily="34" charset="0"/>
                <a:ea typeface="Calibri" panose="020F0502020204030204" pitchFamily="34" charset="0"/>
                <a:cs typeface="Times New Roman" panose="02020603050405020304" pitchFamily="18" charset="0"/>
              </a:rPr>
              <a:t>NSS </a:t>
            </a:r>
            <a:endParaRPr lang="en-US" sz="2400" dirty="0"/>
          </a:p>
        </p:txBody>
      </p:sp>
      <p:sp>
        <p:nvSpPr>
          <p:cNvPr id="6" name="Rectangle 5"/>
          <p:cNvSpPr/>
          <p:nvPr/>
        </p:nvSpPr>
        <p:spPr>
          <a:xfrm>
            <a:off x="347549" y="4852780"/>
            <a:ext cx="1440160"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Calibri" panose="020F0502020204030204" pitchFamily="34" charset="0"/>
                <a:ea typeface="Calibri" panose="020F0502020204030204" pitchFamily="34" charset="0"/>
                <a:cs typeface="Times New Roman" panose="02020603050405020304" pitchFamily="18" charset="0"/>
              </a:rPr>
              <a:t>Blocking </a:t>
            </a:r>
            <a:endParaRPr lang="en-US" sz="2400" dirty="0"/>
          </a:p>
        </p:txBody>
      </p:sp>
      <p:sp>
        <p:nvSpPr>
          <p:cNvPr id="7" name="Rectangle 6"/>
          <p:cNvSpPr/>
          <p:nvPr/>
        </p:nvSpPr>
        <p:spPr>
          <a:xfrm>
            <a:off x="1907478" y="5553236"/>
            <a:ext cx="1440160"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Calibri" panose="020F0502020204030204" pitchFamily="34" charset="0"/>
                <a:ea typeface="Calibri" panose="020F0502020204030204" pitchFamily="34" charset="0"/>
                <a:cs typeface="Times New Roman" panose="02020603050405020304" pitchFamily="18" charset="0"/>
              </a:rPr>
              <a:t>Removal </a:t>
            </a:r>
            <a:endParaRPr lang="en-US" sz="2400" dirty="0"/>
          </a:p>
        </p:txBody>
      </p:sp>
      <p:sp>
        <p:nvSpPr>
          <p:cNvPr id="8" name="Rectangle 7"/>
          <p:cNvSpPr/>
          <p:nvPr/>
        </p:nvSpPr>
        <p:spPr>
          <a:xfrm>
            <a:off x="3802328" y="6057292"/>
            <a:ext cx="1611351"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smtClean="0">
                <a:latin typeface="Calibri" panose="020F0502020204030204" pitchFamily="34" charset="0"/>
                <a:ea typeface="Calibri" panose="020F0502020204030204" pitchFamily="34" charset="0"/>
                <a:cs typeface="Times New Roman" panose="02020603050405020304" pitchFamily="18" charset="0"/>
              </a:rPr>
              <a:t>Filteration</a:t>
            </a:r>
            <a:endParaRPr lang="en-US" sz="2400" dirty="0"/>
          </a:p>
        </p:txBody>
      </p:sp>
      <p:sp>
        <p:nvSpPr>
          <p:cNvPr id="9" name="Rectangle 8"/>
          <p:cNvSpPr/>
          <p:nvPr/>
        </p:nvSpPr>
        <p:spPr>
          <a:xfrm>
            <a:off x="6025605" y="6049512"/>
            <a:ext cx="1220838"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Calibri" panose="020F0502020204030204" pitchFamily="34" charset="0"/>
                <a:ea typeface="Calibri" panose="020F0502020204030204" pitchFamily="34" charset="0"/>
                <a:cs typeface="Times New Roman" panose="02020603050405020304" pitchFamily="18" charset="0"/>
              </a:rPr>
              <a:t>Tapping</a:t>
            </a:r>
            <a:endParaRPr lang="en-US" sz="2400" dirty="0"/>
          </a:p>
        </p:txBody>
      </p:sp>
      <p:sp>
        <p:nvSpPr>
          <p:cNvPr id="10" name="Rectangle 9"/>
          <p:cNvSpPr/>
          <p:nvPr/>
        </p:nvSpPr>
        <p:spPr>
          <a:xfrm>
            <a:off x="7363326" y="5454739"/>
            <a:ext cx="1380317"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latin typeface="Calibri" panose="020F0502020204030204" pitchFamily="34" charset="0"/>
                <a:ea typeface="Calibri" panose="020F0502020204030204" pitchFamily="34" charset="0"/>
                <a:cs typeface="Times New Roman" panose="02020603050405020304" pitchFamily="18" charset="0"/>
              </a:rPr>
              <a:t>Patrolling</a:t>
            </a:r>
            <a:endParaRPr lang="en-US" sz="2400" dirty="0"/>
          </a:p>
        </p:txBody>
      </p:sp>
      <p:cxnSp>
        <p:nvCxnSpPr>
          <p:cNvPr id="12" name="Straight Arrow Connector 11"/>
          <p:cNvCxnSpPr/>
          <p:nvPr/>
        </p:nvCxnSpPr>
        <p:spPr>
          <a:xfrm flipH="1">
            <a:off x="4526941" y="1185667"/>
            <a:ext cx="8127" cy="1667269"/>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1067630" y="3474865"/>
            <a:ext cx="3459311" cy="13263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2479514" y="3474865"/>
            <a:ext cx="2079547" cy="20464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a:off x="4567179" y="3474865"/>
            <a:ext cx="8119" cy="24862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4583416" y="3474865"/>
            <a:ext cx="2072561" cy="25308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4599884" y="3474865"/>
            <a:ext cx="2646559" cy="22319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7335623" y="4638698"/>
            <a:ext cx="1580878"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latin typeface="Calibri" panose="020F0502020204030204" pitchFamily="34" charset="0"/>
                <a:ea typeface="Calibri" panose="020F0502020204030204" pitchFamily="34" charset="0"/>
                <a:cs typeface="Times New Roman" panose="02020603050405020304" pitchFamily="18" charset="0"/>
              </a:rPr>
              <a:t>Web surfing</a:t>
            </a:r>
            <a:endParaRPr lang="en-US" sz="2000" b="1" dirty="0"/>
          </a:p>
        </p:txBody>
      </p:sp>
      <p:cxnSp>
        <p:nvCxnSpPr>
          <p:cNvPr id="22" name="Straight Arrow Connector 21"/>
          <p:cNvCxnSpPr/>
          <p:nvPr/>
        </p:nvCxnSpPr>
        <p:spPr>
          <a:xfrm>
            <a:off x="4616121" y="3474865"/>
            <a:ext cx="2638440" cy="14416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27535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886700" cy="399578"/>
          </a:xfrm>
        </p:spPr>
        <p:txBody>
          <a:bodyPr>
            <a:normAutofit fontScale="90000"/>
          </a:bodyPr>
          <a:lstStyle/>
          <a:p>
            <a:pPr algn="ctr"/>
            <a:r>
              <a:rPr lang="en-US" dirty="0" smtClean="0"/>
              <a:t>Russia</a:t>
            </a:r>
            <a:endParaRPr lang="en-US" dirty="0"/>
          </a:p>
        </p:txBody>
      </p:sp>
      <p:sp>
        <p:nvSpPr>
          <p:cNvPr id="3" name="Content Placeholder 2"/>
          <p:cNvSpPr>
            <a:spLocks noGrp="1"/>
          </p:cNvSpPr>
          <p:nvPr>
            <p:ph sz="half" idx="1"/>
          </p:nvPr>
        </p:nvSpPr>
        <p:spPr>
          <a:xfrm>
            <a:off x="381485" y="620688"/>
            <a:ext cx="3886200" cy="5976663"/>
          </a:xfrm>
        </p:spPr>
        <p:txBody>
          <a:bodyPr/>
          <a:lstStyle/>
          <a:p>
            <a:pPr algn="ctr"/>
            <a:r>
              <a:rPr lang="en-US" dirty="0" smtClean="0"/>
              <a:t>Ad</a:t>
            </a:r>
          </a:p>
          <a:p>
            <a:pPr algn="ctr"/>
            <a:endParaRPr lang="en-US" dirty="0" smtClean="0"/>
          </a:p>
          <a:p>
            <a:pPr marL="0" indent="0" algn="ctr">
              <a:spcBef>
                <a:spcPts val="0"/>
              </a:spcBef>
              <a:buNone/>
            </a:pPr>
            <a:r>
              <a:rPr lang="en-US" dirty="0" smtClean="0"/>
              <a:t>Criminal prosecution</a:t>
            </a:r>
          </a:p>
          <a:p>
            <a:pPr marL="0" indent="0" algn="ctr">
              <a:spcBef>
                <a:spcPts val="0"/>
              </a:spcBef>
              <a:buNone/>
            </a:pPr>
            <a:r>
              <a:rPr lang="en-US" dirty="0" smtClean="0"/>
              <a:t>Criminal law</a:t>
            </a:r>
          </a:p>
          <a:p>
            <a:pPr marL="0" indent="0" algn="ctr">
              <a:spcBef>
                <a:spcPts val="0"/>
              </a:spcBef>
              <a:buNone/>
            </a:pPr>
            <a:r>
              <a:rPr lang="en-US" dirty="0" smtClean="0"/>
              <a:t>E-evidence</a:t>
            </a:r>
          </a:p>
          <a:p>
            <a:pPr marL="0" indent="0" algn="ctr">
              <a:spcBef>
                <a:spcPts val="0"/>
              </a:spcBef>
              <a:buNone/>
            </a:pPr>
            <a:endParaRPr lang="en-US" dirty="0"/>
          </a:p>
          <a:p>
            <a:pPr marL="0" indent="0" algn="ctr">
              <a:spcBef>
                <a:spcPts val="0"/>
              </a:spcBef>
              <a:buNone/>
            </a:pPr>
            <a:endParaRPr lang="en-US" dirty="0" smtClean="0"/>
          </a:p>
          <a:p>
            <a:pPr marL="0" indent="0" algn="ctr">
              <a:spcBef>
                <a:spcPts val="0"/>
              </a:spcBef>
              <a:buNone/>
            </a:pPr>
            <a:endParaRPr lang="en-US" dirty="0"/>
          </a:p>
          <a:p>
            <a:pPr marL="0" indent="0" algn="ctr">
              <a:spcBef>
                <a:spcPts val="0"/>
              </a:spcBef>
              <a:buNone/>
            </a:pPr>
            <a:endParaRPr lang="en-US" dirty="0" smtClean="0"/>
          </a:p>
          <a:p>
            <a:pPr marL="0" indent="0" algn="ctr">
              <a:spcBef>
                <a:spcPts val="0"/>
              </a:spcBef>
              <a:buNone/>
            </a:pPr>
            <a:endParaRPr lang="en-US" dirty="0"/>
          </a:p>
          <a:p>
            <a:pPr marL="0" indent="0" algn="r">
              <a:spcBef>
                <a:spcPts val="0"/>
              </a:spcBef>
              <a:buNone/>
            </a:pPr>
            <a:r>
              <a:rPr lang="en-US" dirty="0" smtClean="0"/>
              <a:t>                                                   </a:t>
            </a:r>
            <a:endParaRPr lang="en-US" dirty="0"/>
          </a:p>
        </p:txBody>
      </p:sp>
      <p:sp>
        <p:nvSpPr>
          <p:cNvPr id="4" name="Content Placeholder 3"/>
          <p:cNvSpPr>
            <a:spLocks noGrp="1"/>
          </p:cNvSpPr>
          <p:nvPr>
            <p:ph sz="half" idx="2"/>
          </p:nvPr>
        </p:nvSpPr>
        <p:spPr>
          <a:xfrm>
            <a:off x="4647064" y="620687"/>
            <a:ext cx="4051592" cy="5976664"/>
          </a:xfrm>
          <a:solidFill>
            <a:schemeClr val="bg1">
              <a:lumMod val="85000"/>
            </a:schemeClr>
          </a:solidFill>
        </p:spPr>
        <p:txBody>
          <a:bodyPr/>
          <a:lstStyle/>
          <a:p>
            <a:pPr marL="0" indent="0" algn="ctr">
              <a:spcBef>
                <a:spcPts val="0"/>
              </a:spcBef>
              <a:buNone/>
            </a:pPr>
            <a:endParaRPr lang="en-US" dirty="0" smtClean="0"/>
          </a:p>
          <a:p>
            <a:pPr marL="0" indent="0" algn="ctr">
              <a:spcBef>
                <a:spcPts val="0"/>
              </a:spcBef>
              <a:buNone/>
            </a:pPr>
            <a:endParaRPr lang="en-US" dirty="0"/>
          </a:p>
          <a:p>
            <a:pPr marL="0" indent="0" algn="ctr">
              <a:spcBef>
                <a:spcPts val="0"/>
              </a:spcBef>
              <a:buNone/>
            </a:pPr>
            <a:r>
              <a:rPr lang="en-US" dirty="0" smtClean="0"/>
              <a:t>Criminal </a:t>
            </a:r>
            <a:r>
              <a:rPr lang="en-US" dirty="0"/>
              <a:t>prosecution</a:t>
            </a:r>
          </a:p>
          <a:p>
            <a:pPr marL="0" indent="0" algn="ctr">
              <a:spcBef>
                <a:spcPts val="0"/>
              </a:spcBef>
              <a:buNone/>
            </a:pPr>
            <a:r>
              <a:rPr lang="en-US" dirty="0"/>
              <a:t>Criminal law</a:t>
            </a:r>
          </a:p>
          <a:p>
            <a:pPr marL="0" indent="0" algn="ctr">
              <a:spcBef>
                <a:spcPts val="0"/>
              </a:spcBef>
              <a:buNone/>
            </a:pPr>
            <a:r>
              <a:rPr lang="en-US" dirty="0"/>
              <a:t>E-evidence</a:t>
            </a:r>
          </a:p>
          <a:p>
            <a:pPr marL="0" indent="0">
              <a:buNone/>
            </a:pPr>
            <a:endParaRPr lang="en-US" dirty="0"/>
          </a:p>
        </p:txBody>
      </p:sp>
      <p:sp>
        <p:nvSpPr>
          <p:cNvPr id="5" name="Rectangle 4"/>
          <p:cNvSpPr/>
          <p:nvPr/>
        </p:nvSpPr>
        <p:spPr>
          <a:xfrm>
            <a:off x="1172457" y="623392"/>
            <a:ext cx="2304256"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smtClean="0">
                <a:ln>
                  <a:noFill/>
                </a:ln>
                <a:solidFill>
                  <a:prstClr val="white"/>
                </a:solidFill>
                <a:effectLst/>
                <a:uLnTx/>
                <a:uFillTx/>
                <a:latin typeface="Calibri" panose="020F0502020204030204"/>
                <a:ea typeface="+mn-ea"/>
                <a:cs typeface="+mn-cs"/>
              </a:rPr>
              <a:t>Law enforcement</a:t>
            </a:r>
            <a:endPar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p:cNvSpPr/>
          <p:nvPr/>
        </p:nvSpPr>
        <p:spPr>
          <a:xfrm>
            <a:off x="5454143" y="623392"/>
            <a:ext cx="2304256"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smtClean="0">
                <a:ln>
                  <a:noFill/>
                </a:ln>
                <a:solidFill>
                  <a:prstClr val="white"/>
                </a:solidFill>
                <a:effectLst/>
                <a:uLnTx/>
                <a:uFillTx/>
                <a:latin typeface="Calibri" panose="020F0502020204030204"/>
                <a:ea typeface="+mn-ea"/>
                <a:cs typeface="+mn-cs"/>
              </a:rPr>
              <a:t>FSB</a:t>
            </a:r>
            <a:endPar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7" name="Straight Arrow Connector 6"/>
          <p:cNvCxnSpPr/>
          <p:nvPr/>
        </p:nvCxnSpPr>
        <p:spPr>
          <a:xfrm>
            <a:off x="2324585" y="2270852"/>
            <a:ext cx="2175407" cy="1338167"/>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H="1">
            <a:off x="4788024" y="2204864"/>
            <a:ext cx="2016224" cy="1404155"/>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3491880" y="3690635"/>
            <a:ext cx="2304256" cy="720080"/>
          </a:xfrm>
          <a:prstGeom prst="rect">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smtClean="0">
                <a:ln>
                  <a:noFill/>
                </a:ln>
                <a:solidFill>
                  <a:prstClr val="white"/>
                </a:solidFill>
                <a:effectLst/>
                <a:uLnTx/>
                <a:uFillTx/>
                <a:latin typeface="Calibri" panose="020F0502020204030204"/>
                <a:ea typeface="+mn-ea"/>
                <a:cs typeface="+mn-cs"/>
              </a:rPr>
              <a:t>Intermediary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smtClean="0">
                <a:ln>
                  <a:noFill/>
                </a:ln>
                <a:solidFill>
                  <a:prstClr val="white"/>
                </a:solidFill>
                <a:effectLst/>
                <a:uLnTx/>
                <a:uFillTx/>
                <a:latin typeface="Calibri" panose="020F0502020204030204"/>
                <a:ea typeface="+mn-ea"/>
                <a:cs typeface="+mn-cs"/>
              </a:rPr>
              <a:t>Operator/ISP</a:t>
            </a:r>
            <a:endPar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15" name="Straight Arrow Connector 14"/>
          <p:cNvCxnSpPr>
            <a:stCxn id="9" idx="2"/>
          </p:cNvCxnSpPr>
          <p:nvPr/>
        </p:nvCxnSpPr>
        <p:spPr>
          <a:xfrm flipH="1">
            <a:off x="1922872" y="4410715"/>
            <a:ext cx="2721136" cy="1226433"/>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1331640" y="5773860"/>
            <a:ext cx="1182462"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smtClean="0">
                <a:ln>
                  <a:noFill/>
                </a:ln>
                <a:solidFill>
                  <a:prstClr val="white"/>
                </a:solidFill>
                <a:effectLst/>
                <a:uLnTx/>
                <a:uFillTx/>
                <a:latin typeface="Calibri" panose="020F0502020204030204"/>
                <a:ea typeface="+mn-ea"/>
                <a:cs typeface="+mn-cs"/>
              </a:rPr>
              <a:t>Blocking</a:t>
            </a:r>
            <a:endPar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p:cNvSpPr/>
          <p:nvPr/>
        </p:nvSpPr>
        <p:spPr>
          <a:xfrm>
            <a:off x="4196793" y="5884576"/>
            <a:ext cx="1182462"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smtClean="0">
                <a:ln>
                  <a:noFill/>
                </a:ln>
                <a:solidFill>
                  <a:prstClr val="white"/>
                </a:solidFill>
                <a:effectLst/>
                <a:uLnTx/>
                <a:uFillTx/>
                <a:latin typeface="Calibri" panose="020F0502020204030204"/>
                <a:ea typeface="+mn-ea"/>
                <a:cs typeface="+mn-cs"/>
              </a:rPr>
              <a:t>Removal</a:t>
            </a:r>
            <a:endPar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20" name="Straight Arrow Connector 19"/>
          <p:cNvCxnSpPr/>
          <p:nvPr/>
        </p:nvCxnSpPr>
        <p:spPr>
          <a:xfrm>
            <a:off x="4734760" y="4492331"/>
            <a:ext cx="0" cy="1310629"/>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6900531" y="5483733"/>
            <a:ext cx="1182462" cy="5760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smtClean="0">
                <a:ln>
                  <a:noFill/>
                </a:ln>
                <a:solidFill>
                  <a:prstClr val="white"/>
                </a:solidFill>
                <a:effectLst/>
                <a:uLnTx/>
                <a:uFillTx/>
                <a:latin typeface="Calibri" panose="020F0502020204030204"/>
                <a:ea typeface="+mn-ea"/>
                <a:cs typeface="+mn-cs"/>
              </a:rPr>
              <a:t>Tapping</a:t>
            </a:r>
            <a:endParaRPr kumimoji="0" lang="en-US" sz="22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26" name="Straight Arrow Connector 25"/>
          <p:cNvCxnSpPr/>
          <p:nvPr/>
        </p:nvCxnSpPr>
        <p:spPr>
          <a:xfrm>
            <a:off x="4822457" y="4410715"/>
            <a:ext cx="2845887" cy="1052579"/>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2581449" y="2673317"/>
            <a:ext cx="1808751" cy="381247"/>
          </a:xfrm>
          <a:prstGeom prst="rect">
            <a:avLst/>
          </a:prstGeom>
          <a:solidFill>
            <a:schemeClr val="bg1">
              <a:lumMod val="6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prstClr val="white"/>
                </a:solidFill>
                <a:effectLst/>
                <a:uLnTx/>
                <a:uFillTx/>
                <a:latin typeface="Calibri" panose="020F0502020204030204"/>
                <a:ea typeface="+mn-ea"/>
                <a:cs typeface="+mn-cs"/>
              </a:rPr>
              <a:t>Judicial Review</a:t>
            </a: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Rectangle 29"/>
          <p:cNvSpPr/>
          <p:nvPr/>
        </p:nvSpPr>
        <p:spPr>
          <a:xfrm>
            <a:off x="4941573" y="2658852"/>
            <a:ext cx="1808751" cy="381247"/>
          </a:xfrm>
          <a:prstGeom prst="rect">
            <a:avLst/>
          </a:prstGeom>
          <a:solidFill>
            <a:schemeClr val="bg1">
              <a:lumMod val="6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prstClr val="white"/>
                </a:solidFill>
                <a:effectLst/>
                <a:uLnTx/>
                <a:uFillTx/>
                <a:latin typeface="Calibri" panose="020F0502020204030204"/>
                <a:ea typeface="+mn-ea"/>
                <a:cs typeface="+mn-cs"/>
              </a:rPr>
              <a:t>Judicial Review</a:t>
            </a: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65134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7549" y="620688"/>
            <a:ext cx="8568952" cy="6048672"/>
          </a:xfrm>
          <a:solidFill>
            <a:schemeClr val="bg1">
              <a:lumMod val="85000"/>
            </a:schemeClr>
          </a:solidFill>
        </p:spPr>
        <p:txBody>
          <a:bodyPr>
            <a:normAutofit/>
          </a:bodyPr>
          <a:lstStyle/>
          <a:p>
            <a:pPr marL="117475" lvl="1" indent="0" algn="ctr">
              <a:lnSpc>
                <a:spcPct val="100000"/>
              </a:lnSpc>
              <a:spcBef>
                <a:spcPts val="0"/>
              </a:spcBef>
              <a:buNone/>
            </a:pPr>
            <a:r>
              <a:rPr lang="en-US" sz="2200" b="1" dirty="0" smtClean="0">
                <a:latin typeface="Calibri" panose="020F0502020204030204" pitchFamily="34" charset="0"/>
                <a:ea typeface="Calibri" panose="020F0502020204030204" pitchFamily="34" charset="0"/>
                <a:cs typeface="Times New Roman" panose="02020603050405020304" pitchFamily="18" charset="0"/>
              </a:rPr>
              <a:t>Intelligence</a:t>
            </a:r>
          </a:p>
          <a:p>
            <a:pPr marL="117475" lvl="1" indent="0">
              <a:lnSpc>
                <a:spcPct val="100000"/>
              </a:lnSpc>
              <a:spcBef>
                <a:spcPts val="0"/>
              </a:spcBef>
              <a:buNone/>
            </a:pPr>
            <a:r>
              <a:rPr lang="en-US" sz="2400" dirty="0" smtClean="0">
                <a:latin typeface="Calibri" panose="020F0502020204030204" pitchFamily="34" charset="0"/>
                <a:ea typeface="Calibri" panose="020F0502020204030204" pitchFamily="34" charset="0"/>
                <a:cs typeface="Times New Roman" panose="02020603050405020304" pitchFamily="18" charset="0"/>
              </a:rPr>
              <a:t>						</a:t>
            </a:r>
          </a:p>
          <a:p>
            <a:pPr marL="117475" lvl="1" indent="0" algn="ctr">
              <a:lnSpc>
                <a:spcPct val="100000"/>
              </a:lnSpc>
              <a:spcBef>
                <a:spcPts val="0"/>
              </a:spcBef>
              <a:buNone/>
            </a:pPr>
            <a:endParaRPr lang="en-US" sz="2000" dirty="0" smtClean="0">
              <a:solidFill>
                <a:schemeClr val="bg1">
                  <a:lumMod val="65000"/>
                </a:schemeClr>
              </a:solidFill>
              <a:latin typeface="Calibri" panose="020F0502020204030204" pitchFamily="34" charset="0"/>
              <a:ea typeface="Calibri" panose="020F0502020204030204" pitchFamily="34" charset="0"/>
              <a:cs typeface="Times New Roman" panose="02020603050405020304" pitchFamily="18" charset="0"/>
            </a:endParaRPr>
          </a:p>
          <a:p>
            <a:pPr marL="117475" lvl="1" indent="0" algn="ctr">
              <a:lnSpc>
                <a:spcPct val="100000"/>
              </a:lnSpc>
              <a:spcBef>
                <a:spcPts val="0"/>
              </a:spcBef>
              <a:buNone/>
            </a:pPr>
            <a:r>
              <a:rPr lang="en-US" sz="2400" b="1" dirty="0" smtClean="0">
                <a:latin typeface="Calibri" panose="020F0502020204030204" pitchFamily="34" charset="0"/>
                <a:ea typeface="Calibri" panose="020F0502020204030204" pitchFamily="34" charset="0"/>
                <a:cs typeface="Times New Roman" panose="02020603050405020304" pitchFamily="18" charset="0"/>
              </a:rPr>
              <a:t>SORM </a:t>
            </a:r>
            <a:r>
              <a:rPr lang="en-US" sz="2400" b="1" dirty="0" smtClean="0">
                <a:latin typeface="Calibri" panose="020F0502020204030204" pitchFamily="34" charset="0"/>
                <a:ea typeface="Calibri" panose="020F0502020204030204" pitchFamily="34" charset="0"/>
                <a:cs typeface="Times New Roman" panose="02020603050405020304" pitchFamily="18" charset="0"/>
              </a:rPr>
              <a:t>system (LI)</a:t>
            </a:r>
            <a:endParaRPr lang="en-US" sz="2400" b="1" dirty="0">
              <a:latin typeface="Calibri" panose="020F0502020204030204" pitchFamily="34" charset="0"/>
              <a:ea typeface="Calibri" panose="020F0502020204030204" pitchFamily="34" charset="0"/>
              <a:cs typeface="Times New Roman" panose="02020603050405020304" pitchFamily="18" charset="0"/>
            </a:endParaRPr>
          </a:p>
          <a:p>
            <a:pPr marL="117475" lvl="1" indent="0" algn="ctr">
              <a:lnSpc>
                <a:spcPct val="100000"/>
              </a:lnSpc>
              <a:spcBef>
                <a:spcPts val="0"/>
              </a:spcBef>
              <a:buNone/>
            </a:pPr>
            <a:endParaRPr lang="en-US" sz="2400" dirty="0" smtClean="0">
              <a:latin typeface="Calibri" panose="020F0502020204030204" pitchFamily="34" charset="0"/>
              <a:ea typeface="Calibri" panose="020F0502020204030204" pitchFamily="34" charset="0"/>
              <a:cs typeface="Times New Roman" panose="02020603050405020304" pitchFamily="18" charset="0"/>
            </a:endParaRPr>
          </a:p>
          <a:p>
            <a:pPr marL="117475" lvl="1" indent="0" algn="ctr">
              <a:lnSpc>
                <a:spcPct val="100000"/>
              </a:lnSpc>
              <a:spcBef>
                <a:spcPts val="0"/>
              </a:spcBef>
              <a:buNone/>
            </a:pPr>
            <a:endParaRPr lang="en-US" sz="2400" dirty="0" smtClean="0">
              <a:latin typeface="Calibri" panose="020F0502020204030204" pitchFamily="34" charset="0"/>
              <a:ea typeface="Calibri" panose="020F0502020204030204" pitchFamily="34" charset="0"/>
              <a:cs typeface="Times New Roman" panose="02020603050405020304" pitchFamily="18" charset="0"/>
            </a:endParaRPr>
          </a:p>
          <a:p>
            <a:pPr marL="117475" lvl="1" indent="0" algn="ctr">
              <a:lnSpc>
                <a:spcPct val="100000"/>
              </a:lnSpc>
              <a:spcBef>
                <a:spcPts val="0"/>
              </a:spcBef>
              <a:buNone/>
            </a:pPr>
            <a:r>
              <a:rPr lang="en-US" sz="2400" dirty="0" smtClean="0">
                <a:latin typeface="Calibri" panose="020F0502020204030204" pitchFamily="34" charset="0"/>
                <a:ea typeface="Calibri" panose="020F0502020204030204" pitchFamily="34" charset="0"/>
                <a:cs typeface="Times New Roman" panose="02020603050405020304" pitchFamily="18" charset="0"/>
              </a:rPr>
              <a:t>Intermediary</a:t>
            </a:r>
          </a:p>
          <a:p>
            <a:pPr marL="117475" lvl="1" indent="0" algn="ctr">
              <a:lnSpc>
                <a:spcPct val="100000"/>
              </a:lnSpc>
              <a:spcBef>
                <a:spcPts val="0"/>
              </a:spcBef>
              <a:buNone/>
            </a:pPr>
            <a:r>
              <a:rPr lang="en-US" sz="2400" dirty="0" smtClean="0">
                <a:latin typeface="Calibri" panose="020F0502020204030204" pitchFamily="34" charset="0"/>
                <a:ea typeface="Calibri" panose="020F0502020204030204" pitchFamily="34" charset="0"/>
                <a:cs typeface="Times New Roman" panose="02020603050405020304" pitchFamily="18" charset="0"/>
              </a:rPr>
              <a:t>Operator/ISP</a:t>
            </a:r>
          </a:p>
          <a:p>
            <a:pPr marL="117475" lvl="1" indent="0" algn="ctr">
              <a:lnSpc>
                <a:spcPct val="100000"/>
              </a:lnSpc>
              <a:spcBef>
                <a:spcPts val="0"/>
              </a:spcBef>
              <a:buNone/>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117475" lvl="1" indent="0" algn="ctr">
              <a:lnSpc>
                <a:spcPct val="100000"/>
              </a:lnSpc>
              <a:spcBef>
                <a:spcPts val="0"/>
              </a:spcBef>
              <a:buNone/>
            </a:pPr>
            <a:endParaRPr lang="en-US" sz="2400" dirty="0" smtClean="0">
              <a:latin typeface="Calibri" panose="020F0502020204030204" pitchFamily="34" charset="0"/>
              <a:ea typeface="Calibri" panose="020F0502020204030204" pitchFamily="34" charset="0"/>
              <a:cs typeface="Times New Roman" panose="02020603050405020304" pitchFamily="18" charset="0"/>
            </a:endParaRPr>
          </a:p>
          <a:p>
            <a:pPr marL="117475" lvl="1" indent="0" algn="ctr">
              <a:lnSpc>
                <a:spcPct val="100000"/>
              </a:lnSpc>
              <a:spcBef>
                <a:spcPts val="0"/>
              </a:spcBef>
              <a:buNone/>
            </a:pPr>
            <a:endParaRPr lang="en-US" sz="2400" dirty="0" smtClean="0">
              <a:latin typeface="Calibri" panose="020F0502020204030204" pitchFamily="34" charset="0"/>
              <a:ea typeface="Calibri" panose="020F0502020204030204" pitchFamily="34" charset="0"/>
              <a:cs typeface="Times New Roman" panose="02020603050405020304" pitchFamily="18" charset="0"/>
            </a:endParaRPr>
          </a:p>
          <a:p>
            <a:pPr marL="117475" lvl="1" indent="0" algn="ctr">
              <a:lnSpc>
                <a:spcPct val="100000"/>
              </a:lnSpc>
              <a:spcBef>
                <a:spcPts val="0"/>
              </a:spcBef>
              <a:buNone/>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117475" lvl="1" indent="0" algn="just">
              <a:lnSpc>
                <a:spcPct val="100000"/>
              </a:lnSpc>
              <a:spcBef>
                <a:spcPts val="0"/>
              </a:spcBef>
              <a:buNone/>
            </a:pPr>
            <a:endParaRPr lang="en-US" sz="2400" dirty="0">
              <a:latin typeface="Calibri" panose="020F0502020204030204" pitchFamily="34" charset="0"/>
              <a:ea typeface="Calibri" panose="020F0502020204030204" pitchFamily="34" charset="0"/>
              <a:cs typeface="Times New Roman" panose="02020603050405020304" pitchFamily="18" charset="0"/>
            </a:endParaRPr>
          </a:p>
          <a:p>
            <a:pPr marL="117475" lvl="1" indent="0">
              <a:lnSpc>
                <a:spcPct val="100000"/>
              </a:lnSpc>
              <a:spcBef>
                <a:spcPts val="0"/>
              </a:spcBef>
              <a:buNone/>
            </a:pPr>
            <a:endParaRPr lang="en-US" sz="2800"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p:cNvSpPr/>
          <p:nvPr/>
        </p:nvSpPr>
        <p:spPr>
          <a:xfrm>
            <a:off x="3535019" y="51039"/>
            <a:ext cx="2194012"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FSB </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p:cNvSpPr/>
          <p:nvPr/>
        </p:nvSpPr>
        <p:spPr>
          <a:xfrm>
            <a:off x="347549" y="4852780"/>
            <a:ext cx="1440160"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Blocking </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p:cNvSpPr/>
          <p:nvPr/>
        </p:nvSpPr>
        <p:spPr>
          <a:xfrm>
            <a:off x="1907478" y="5553236"/>
            <a:ext cx="1440160"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Removal </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Rectangle 7"/>
          <p:cNvSpPr/>
          <p:nvPr/>
        </p:nvSpPr>
        <p:spPr>
          <a:xfrm>
            <a:off x="3802328" y="6057292"/>
            <a:ext cx="1611351"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smtClean="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Filteration</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p:cNvSpPr/>
          <p:nvPr/>
        </p:nvSpPr>
        <p:spPr>
          <a:xfrm>
            <a:off x="6025605" y="6049512"/>
            <a:ext cx="1220838"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Tapping</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p:cNvSpPr/>
          <p:nvPr/>
        </p:nvSpPr>
        <p:spPr>
          <a:xfrm>
            <a:off x="7363326" y="5454739"/>
            <a:ext cx="1380317"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Patrolling</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12" name="Straight Arrow Connector 11"/>
          <p:cNvCxnSpPr/>
          <p:nvPr/>
        </p:nvCxnSpPr>
        <p:spPr>
          <a:xfrm flipH="1">
            <a:off x="4595820" y="1225102"/>
            <a:ext cx="8127" cy="1667269"/>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1067631" y="3583368"/>
            <a:ext cx="3418486" cy="12178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2479516" y="3632198"/>
            <a:ext cx="2006601" cy="18890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4551235" y="3632198"/>
            <a:ext cx="15945" cy="23288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4648242" y="3632198"/>
            <a:ext cx="2007735" cy="23735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4759523" y="3632198"/>
            <a:ext cx="2486920" cy="20745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7335623" y="4638698"/>
            <a:ext cx="1580878" cy="5040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Web surfing</a:t>
            </a:r>
            <a:endPar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22" name="Straight Arrow Connector 21"/>
          <p:cNvCxnSpPr/>
          <p:nvPr/>
        </p:nvCxnSpPr>
        <p:spPr>
          <a:xfrm>
            <a:off x="4759523" y="3588414"/>
            <a:ext cx="2495038" cy="13280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00560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96" y="0"/>
            <a:ext cx="7772400" cy="720080"/>
          </a:xfrm>
        </p:spPr>
        <p:txBody>
          <a:bodyPr>
            <a:normAutofit/>
          </a:bodyPr>
          <a:lstStyle/>
          <a:p>
            <a:pPr algn="ctr"/>
            <a:r>
              <a:rPr lang="en-US" sz="2800" b="1" dirty="0" smtClean="0">
                <a:solidFill>
                  <a:prstClr val="black"/>
                </a:solidFill>
                <a:latin typeface="Sylfaen" pitchFamily="18" charset="0"/>
              </a:rPr>
              <a:t>SORM system</a:t>
            </a:r>
            <a:endParaRPr lang="en-US" sz="2400" dirty="0"/>
          </a:p>
        </p:txBody>
      </p:sp>
      <p:sp>
        <p:nvSpPr>
          <p:cNvPr id="3" name="Content Placeholder 2"/>
          <p:cNvSpPr>
            <a:spLocks noGrp="1"/>
          </p:cNvSpPr>
          <p:nvPr>
            <p:ph idx="1"/>
          </p:nvPr>
        </p:nvSpPr>
        <p:spPr>
          <a:xfrm>
            <a:off x="251520" y="836712"/>
            <a:ext cx="8496944" cy="5904656"/>
          </a:xfrm>
        </p:spPr>
        <p:txBody>
          <a:bodyPr>
            <a:normAutofit fontScale="85000" lnSpcReduction="10000"/>
          </a:bodyPr>
          <a:lstStyle/>
          <a:p>
            <a:pPr marL="339725" lvl="2" indent="0" algn="just">
              <a:lnSpc>
                <a:spcPct val="150000"/>
              </a:lnSpc>
              <a:spcBef>
                <a:spcPts val="0"/>
              </a:spcBef>
              <a:buNone/>
            </a:pPr>
            <a:r>
              <a:rPr lang="en-US" sz="2200" dirty="0" smtClean="0">
                <a:solidFill>
                  <a:prstClr val="black"/>
                </a:solidFill>
                <a:latin typeface="Sylfaen" pitchFamily="18" charset="0"/>
              </a:rPr>
              <a:t>SORM - lawful interception (LI) system</a:t>
            </a:r>
          </a:p>
          <a:p>
            <a:pPr marL="339725" lvl="2" indent="0" algn="just">
              <a:lnSpc>
                <a:spcPct val="150000"/>
              </a:lnSpc>
              <a:spcBef>
                <a:spcPts val="0"/>
              </a:spcBef>
              <a:buNone/>
            </a:pPr>
            <a:endParaRPr lang="en-US" sz="2200" dirty="0">
              <a:solidFill>
                <a:prstClr val="black"/>
              </a:solidFill>
              <a:latin typeface="Sylfaen" pitchFamily="18" charset="0"/>
            </a:endParaRPr>
          </a:p>
          <a:p>
            <a:pPr marL="339725" lvl="2" indent="0" algn="just">
              <a:lnSpc>
                <a:spcPct val="150000"/>
              </a:lnSpc>
              <a:spcBef>
                <a:spcPts val="0"/>
              </a:spcBef>
              <a:buNone/>
            </a:pPr>
            <a:r>
              <a:rPr lang="en-US" sz="1800" dirty="0" smtClean="0">
                <a:solidFill>
                  <a:srgbClr val="222222"/>
                </a:solidFill>
                <a:latin typeface="Verdana" panose="020B0604030504040204" pitchFamily="34" charset="0"/>
              </a:rPr>
              <a:t>Allows </a:t>
            </a:r>
            <a:r>
              <a:rPr lang="en-US" sz="1800" dirty="0">
                <a:solidFill>
                  <a:srgbClr val="222222"/>
                </a:solidFill>
                <a:latin typeface="Verdana" panose="020B0604030504040204" pitchFamily="34" charset="0"/>
              </a:rPr>
              <a:t>the </a:t>
            </a:r>
            <a:r>
              <a:rPr lang="en-US" sz="1800" b="1" dirty="0">
                <a:solidFill>
                  <a:srgbClr val="222222"/>
                </a:solidFill>
                <a:latin typeface="Verdana" panose="020B0604030504040204" pitchFamily="34" charset="0"/>
              </a:rPr>
              <a:t>Federal Security Service</a:t>
            </a:r>
            <a:r>
              <a:rPr lang="en-US" sz="1800" dirty="0">
                <a:solidFill>
                  <a:srgbClr val="222222"/>
                </a:solidFill>
                <a:latin typeface="Verdana" panose="020B0604030504040204" pitchFamily="34" charset="0"/>
              </a:rPr>
              <a:t> (FSB) to eavesdrop on communications via a direct line from ISPs to the FSB </a:t>
            </a:r>
            <a:r>
              <a:rPr lang="en-US" sz="1800" dirty="0" smtClean="0">
                <a:solidFill>
                  <a:srgbClr val="222222"/>
                </a:solidFill>
                <a:latin typeface="Verdana" panose="020B0604030504040204" pitchFamily="34" charset="0"/>
              </a:rPr>
              <a:t>office</a:t>
            </a:r>
            <a:r>
              <a:rPr lang="en-US" sz="1800" dirty="0" smtClean="0">
                <a:solidFill>
                  <a:srgbClr val="222222"/>
                </a:solidFill>
                <a:latin typeface="Verdana" panose="020B0604030504040204" pitchFamily="34" charset="0"/>
              </a:rPr>
              <a:t>s (direct </a:t>
            </a:r>
            <a:r>
              <a:rPr lang="en-US" sz="1800" dirty="0" err="1" smtClean="0">
                <a:solidFill>
                  <a:srgbClr val="222222"/>
                </a:solidFill>
                <a:latin typeface="Verdana" panose="020B0604030504040204" pitchFamily="34" charset="0"/>
              </a:rPr>
              <a:t>acces</a:t>
            </a:r>
            <a:r>
              <a:rPr lang="en-US" sz="1800" dirty="0" smtClean="0">
                <a:solidFill>
                  <a:srgbClr val="222222"/>
                </a:solidFill>
                <a:latin typeface="Verdana" panose="020B0604030504040204" pitchFamily="34" charset="0"/>
              </a:rPr>
              <a:t>)</a:t>
            </a:r>
            <a:endParaRPr lang="en-US" sz="1800" dirty="0" smtClean="0">
              <a:solidFill>
                <a:srgbClr val="222222"/>
              </a:solidFill>
              <a:latin typeface="Verdana" panose="020B0604030504040204" pitchFamily="34" charset="0"/>
            </a:endParaRPr>
          </a:p>
          <a:p>
            <a:pPr marL="339725" lvl="2" indent="0" algn="just">
              <a:lnSpc>
                <a:spcPct val="150000"/>
              </a:lnSpc>
              <a:spcBef>
                <a:spcPts val="0"/>
              </a:spcBef>
              <a:buNone/>
            </a:pPr>
            <a:endParaRPr lang="en-US" sz="1800" dirty="0">
              <a:solidFill>
                <a:srgbClr val="222222"/>
              </a:solidFill>
              <a:latin typeface="Verdana" panose="020B0604030504040204" pitchFamily="34" charset="0"/>
            </a:endParaRPr>
          </a:p>
          <a:p>
            <a:pPr marL="339725" lvl="2" indent="0" algn="just">
              <a:lnSpc>
                <a:spcPct val="150000"/>
              </a:lnSpc>
              <a:spcBef>
                <a:spcPts val="0"/>
              </a:spcBef>
              <a:buNone/>
            </a:pPr>
            <a:r>
              <a:rPr lang="en-US" sz="1800" dirty="0">
                <a:solidFill>
                  <a:srgbClr val="222222"/>
                </a:solidFill>
                <a:latin typeface="Verdana" panose="020B0604030504040204" pitchFamily="34" charset="0"/>
              </a:rPr>
              <a:t>Instead of having to request </a:t>
            </a:r>
            <a:r>
              <a:rPr lang="en-US" sz="1800" dirty="0" smtClean="0">
                <a:solidFill>
                  <a:srgbClr val="222222"/>
                </a:solidFill>
                <a:latin typeface="Verdana" panose="020B0604030504040204" pitchFamily="34" charset="0"/>
              </a:rPr>
              <a:t>information from operators/ISPs, </a:t>
            </a:r>
            <a:r>
              <a:rPr lang="en-US" sz="1800" dirty="0">
                <a:solidFill>
                  <a:srgbClr val="222222"/>
                </a:solidFill>
                <a:latin typeface="Verdana" panose="020B0604030504040204" pitchFamily="34" charset="0"/>
              </a:rPr>
              <a:t>SORM can </a:t>
            </a:r>
            <a:r>
              <a:rPr lang="en-US" sz="1800" b="1" dirty="0">
                <a:solidFill>
                  <a:srgbClr val="222222"/>
                </a:solidFill>
                <a:latin typeface="Verdana" panose="020B0604030504040204" pitchFamily="34" charset="0"/>
              </a:rPr>
              <a:t>just take it </a:t>
            </a:r>
            <a:r>
              <a:rPr lang="en-US" sz="1800" dirty="0">
                <a:solidFill>
                  <a:srgbClr val="222222"/>
                </a:solidFill>
                <a:latin typeface="Verdana" panose="020B0604030504040204" pitchFamily="34" charset="0"/>
              </a:rPr>
              <a:t>if they have a warrant</a:t>
            </a:r>
            <a:r>
              <a:rPr lang="en-US" sz="1800" dirty="0" smtClean="0">
                <a:solidFill>
                  <a:srgbClr val="222222"/>
                </a:solidFill>
                <a:latin typeface="Verdana" panose="020B0604030504040204" pitchFamily="34" charset="0"/>
              </a:rPr>
              <a:t>.</a:t>
            </a:r>
          </a:p>
          <a:p>
            <a:pPr marL="339725" lvl="2" indent="0" algn="just">
              <a:lnSpc>
                <a:spcPct val="150000"/>
              </a:lnSpc>
              <a:spcBef>
                <a:spcPts val="0"/>
              </a:spcBef>
              <a:buNone/>
            </a:pPr>
            <a:endParaRPr lang="en-US" sz="1800" dirty="0">
              <a:solidFill>
                <a:srgbClr val="222222"/>
              </a:solidFill>
              <a:latin typeface="Verdana" panose="020B0604030504040204" pitchFamily="34" charset="0"/>
            </a:endParaRPr>
          </a:p>
          <a:p>
            <a:pPr marL="339725" lvl="2" indent="0" algn="just">
              <a:lnSpc>
                <a:spcPct val="150000"/>
              </a:lnSpc>
              <a:spcBef>
                <a:spcPts val="0"/>
              </a:spcBef>
              <a:buNone/>
            </a:pPr>
            <a:r>
              <a:rPr lang="en-US" sz="1800" dirty="0" smtClean="0">
                <a:solidFill>
                  <a:srgbClr val="222222"/>
                </a:solidFill>
                <a:latin typeface="Verdana" panose="020B0604030504040204" pitchFamily="34" charset="0"/>
              </a:rPr>
              <a:t>FSB operative is not required to show/present warrant to anyone. </a:t>
            </a:r>
          </a:p>
          <a:p>
            <a:pPr marL="339725" lvl="2" indent="0" algn="just">
              <a:lnSpc>
                <a:spcPct val="150000"/>
              </a:lnSpc>
              <a:spcBef>
                <a:spcPts val="0"/>
              </a:spcBef>
              <a:buNone/>
            </a:pPr>
            <a:endParaRPr lang="en-US" sz="1800" dirty="0">
              <a:solidFill>
                <a:srgbClr val="222222"/>
              </a:solidFill>
              <a:latin typeface="Verdana" panose="020B0604030504040204" pitchFamily="34" charset="0"/>
            </a:endParaRPr>
          </a:p>
          <a:p>
            <a:pPr marL="339725" lvl="2" indent="0" algn="just">
              <a:lnSpc>
                <a:spcPct val="150000"/>
              </a:lnSpc>
              <a:spcBef>
                <a:spcPts val="0"/>
              </a:spcBef>
              <a:buNone/>
            </a:pPr>
            <a:r>
              <a:rPr lang="en-US" sz="1800" dirty="0" smtClean="0">
                <a:solidFill>
                  <a:srgbClr val="222222"/>
                </a:solidFill>
                <a:latin typeface="Verdana" panose="020B0604030504040204" pitchFamily="34" charset="0"/>
              </a:rPr>
              <a:t>Access to communications and servers is done remotely and automatically. </a:t>
            </a:r>
          </a:p>
          <a:p>
            <a:pPr marL="339725" lvl="2" indent="0" algn="just">
              <a:lnSpc>
                <a:spcPct val="150000"/>
              </a:lnSpc>
              <a:spcBef>
                <a:spcPts val="0"/>
              </a:spcBef>
              <a:buNone/>
            </a:pPr>
            <a:endParaRPr lang="en-US" sz="1800" dirty="0">
              <a:solidFill>
                <a:srgbClr val="222222"/>
              </a:solidFill>
              <a:latin typeface="Verdana" panose="020B0604030504040204" pitchFamily="34" charset="0"/>
            </a:endParaRPr>
          </a:p>
          <a:p>
            <a:pPr marL="339725" lvl="2" indent="0" algn="just">
              <a:lnSpc>
                <a:spcPct val="150000"/>
              </a:lnSpc>
              <a:spcBef>
                <a:spcPts val="0"/>
              </a:spcBef>
              <a:buNone/>
            </a:pPr>
            <a:r>
              <a:rPr lang="en-US" sz="1800" b="1" i="1" dirty="0" err="1" smtClean="0">
                <a:solidFill>
                  <a:schemeClr val="accent5">
                    <a:lumMod val="75000"/>
                  </a:schemeClr>
                </a:solidFill>
                <a:latin typeface="Verdana" panose="020B0604030504040204" pitchFamily="34" charset="0"/>
              </a:rPr>
              <a:t>Zakharov</a:t>
            </a:r>
            <a:r>
              <a:rPr lang="en-US" sz="1800" b="1" i="1" dirty="0" smtClean="0">
                <a:solidFill>
                  <a:schemeClr val="accent5">
                    <a:lumMod val="75000"/>
                  </a:schemeClr>
                </a:solidFill>
                <a:latin typeface="Verdana" panose="020B0604030504040204" pitchFamily="34" charset="0"/>
              </a:rPr>
              <a:t> v. Russia </a:t>
            </a:r>
            <a:r>
              <a:rPr lang="en-US" sz="1800" dirty="0" smtClean="0">
                <a:solidFill>
                  <a:srgbClr val="222222"/>
                </a:solidFill>
                <a:latin typeface="Verdana" panose="020B0604030504040204" pitchFamily="34" charset="0"/>
              </a:rPr>
              <a:t>(ECHR, 2015) -  SORM does</a:t>
            </a:r>
            <a:r>
              <a:rPr lang="en-US" sz="1800" dirty="0" smtClean="0">
                <a:solidFill>
                  <a:srgbClr val="222222"/>
                </a:solidFill>
                <a:latin typeface="Arial" panose="020B0604020202020204" pitchFamily="34" charset="0"/>
              </a:rPr>
              <a:t> </a:t>
            </a:r>
            <a:r>
              <a:rPr lang="en-US" sz="1800" dirty="0">
                <a:solidFill>
                  <a:srgbClr val="222222"/>
                </a:solidFill>
                <a:latin typeface="Arial" panose="020B0604020202020204" pitchFamily="34" charset="0"/>
              </a:rPr>
              <a:t>not provide for adequate and effective guarantees against arbitrariness and the risk of </a:t>
            </a:r>
            <a:r>
              <a:rPr lang="en-US" sz="1800" b="1" dirty="0">
                <a:solidFill>
                  <a:srgbClr val="222222"/>
                </a:solidFill>
                <a:latin typeface="Arial" panose="020B0604020202020204" pitchFamily="34" charset="0"/>
              </a:rPr>
              <a:t>abuse which is inherent in any system of secret </a:t>
            </a:r>
            <a:r>
              <a:rPr lang="en-US" sz="1800" b="1" dirty="0" smtClean="0">
                <a:solidFill>
                  <a:srgbClr val="222222"/>
                </a:solidFill>
                <a:latin typeface="Arial" panose="020B0604020202020204" pitchFamily="34" charset="0"/>
              </a:rPr>
              <a:t>surveillance.</a:t>
            </a:r>
            <a:r>
              <a:rPr lang="en-US" sz="1800" dirty="0" smtClean="0">
                <a:solidFill>
                  <a:srgbClr val="222222"/>
                </a:solidFill>
                <a:latin typeface="Arial" panose="020B0604020202020204" pitchFamily="34" charset="0"/>
              </a:rPr>
              <a:t> This risk </a:t>
            </a:r>
            <a:r>
              <a:rPr lang="en-US" sz="1800" dirty="0">
                <a:solidFill>
                  <a:srgbClr val="222222"/>
                </a:solidFill>
                <a:latin typeface="Arial" panose="020B0604020202020204" pitchFamily="34" charset="0"/>
              </a:rPr>
              <a:t>"is particularly high in a system where the secret services and the police have direct access, by technical means, to all mobile telephone communications."</a:t>
            </a:r>
            <a:endParaRPr lang="en-US" sz="1800" dirty="0" smtClean="0">
              <a:solidFill>
                <a:srgbClr val="222222"/>
              </a:solidFill>
              <a:latin typeface="Verdana" panose="020B0604030504040204" pitchFamily="34" charset="0"/>
            </a:endParaRPr>
          </a:p>
          <a:p>
            <a:pPr marL="339725" lvl="2" indent="0" algn="just">
              <a:lnSpc>
                <a:spcPct val="150000"/>
              </a:lnSpc>
              <a:spcBef>
                <a:spcPts val="0"/>
              </a:spcBef>
              <a:buNone/>
            </a:pPr>
            <a:endParaRPr lang="en-US" sz="1800" dirty="0">
              <a:solidFill>
                <a:srgbClr val="222222"/>
              </a:solidFill>
              <a:latin typeface="Verdana" panose="020B0604030504040204" pitchFamily="34" charset="0"/>
            </a:endParaRPr>
          </a:p>
          <a:p>
            <a:pPr marL="460375" lvl="2" indent="0">
              <a:lnSpc>
                <a:spcPct val="100000"/>
              </a:lnSpc>
              <a:spcBef>
                <a:spcPts val="0"/>
              </a:spcBef>
              <a:buNone/>
            </a:pPr>
            <a:endParaRPr lang="en-US" sz="2400" dirty="0"/>
          </a:p>
          <a:p>
            <a:pPr marL="803275" lvl="2" indent="-342900">
              <a:lnSpc>
                <a:spcPct val="100000"/>
              </a:lnSpc>
              <a:spcBef>
                <a:spcPts val="0"/>
              </a:spcBef>
            </a:pPr>
            <a:endParaRPr lang="en-US" sz="2400" dirty="0"/>
          </a:p>
          <a:p>
            <a:pPr marL="460375" lvl="2" indent="0">
              <a:lnSpc>
                <a:spcPct val="100000"/>
              </a:lnSpc>
              <a:spcBef>
                <a:spcPts val="0"/>
              </a:spcBef>
              <a:buNone/>
            </a:pPr>
            <a:endParaRPr lang="en-US" sz="2400" dirty="0"/>
          </a:p>
          <a:p>
            <a:pPr marL="460375" lvl="2" indent="0">
              <a:lnSpc>
                <a:spcPct val="100000"/>
              </a:lnSpc>
              <a:spcBef>
                <a:spcPts val="0"/>
              </a:spcBef>
              <a:buNone/>
            </a:pPr>
            <a:endParaRPr lang="en-US" sz="2400" dirty="0"/>
          </a:p>
          <a:p>
            <a:pPr marL="633412" lvl="3" indent="0">
              <a:lnSpc>
                <a:spcPct val="100000"/>
              </a:lnSpc>
              <a:spcBef>
                <a:spcPts val="0"/>
              </a:spcBef>
              <a:buNone/>
            </a:pPr>
            <a:endParaRPr lang="en-US" sz="2000" dirty="0">
              <a:solidFill>
                <a:srgbClr val="000000"/>
              </a:solidFill>
              <a:latin typeface="Times New Roman" panose="02020603050405020304" pitchFamily="18" charset="0"/>
            </a:endParaRPr>
          </a:p>
          <a:p>
            <a:pPr marL="796925" lvl="3" indent="-163513">
              <a:lnSpc>
                <a:spcPct val="100000"/>
              </a:lnSpc>
              <a:spcBef>
                <a:spcPts val="0"/>
              </a:spcBef>
            </a:pPr>
            <a:endParaRPr lang="en-US" sz="20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7004833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96" y="0"/>
            <a:ext cx="7772400" cy="737320"/>
          </a:xfrm>
        </p:spPr>
        <p:txBody>
          <a:bodyPr>
            <a:normAutofit/>
          </a:bodyPr>
          <a:lstStyle/>
          <a:p>
            <a:pPr algn="ctr"/>
            <a:r>
              <a:rPr lang="en-US" sz="2400" b="1" dirty="0" err="1" smtClean="0">
                <a:solidFill>
                  <a:prstClr val="black"/>
                </a:solidFill>
                <a:latin typeface="Sylfaen" pitchFamily="18" charset="0"/>
              </a:rPr>
              <a:t>Zakharov</a:t>
            </a:r>
            <a:r>
              <a:rPr lang="en-US" sz="2400" b="1" dirty="0" smtClean="0">
                <a:solidFill>
                  <a:prstClr val="black"/>
                </a:solidFill>
                <a:latin typeface="Sylfaen" pitchFamily="18" charset="0"/>
              </a:rPr>
              <a:t> v. Russia (GC ECHR) 2015</a:t>
            </a:r>
            <a:endParaRPr lang="en-US" sz="2400" dirty="0"/>
          </a:p>
        </p:txBody>
      </p:sp>
      <p:sp>
        <p:nvSpPr>
          <p:cNvPr id="3" name="Content Placeholder 2"/>
          <p:cNvSpPr>
            <a:spLocks noGrp="1"/>
          </p:cNvSpPr>
          <p:nvPr>
            <p:ph idx="1"/>
          </p:nvPr>
        </p:nvSpPr>
        <p:spPr>
          <a:xfrm>
            <a:off x="283608" y="1340768"/>
            <a:ext cx="7992888" cy="4320480"/>
          </a:xfrm>
        </p:spPr>
        <p:txBody>
          <a:bodyPr>
            <a:noAutofit/>
          </a:bodyPr>
          <a:lstStyle/>
          <a:p>
            <a:pPr algn="just"/>
            <a:r>
              <a:rPr lang="en-US" sz="2400" dirty="0" smtClean="0">
                <a:solidFill>
                  <a:srgbClr val="000000"/>
                </a:solidFill>
                <a:latin typeface="Times New Roman" panose="02020603050405020304" pitchFamily="18" charset="0"/>
              </a:rPr>
              <a:t>The law did not provide effective guarantees against arbitrariness and risk of abuse in data collection by FSB.</a:t>
            </a:r>
          </a:p>
          <a:p>
            <a:pPr algn="just"/>
            <a:endParaRPr lang="en-US" sz="2400" dirty="0" smtClean="0">
              <a:solidFill>
                <a:srgbClr val="000000"/>
              </a:solidFill>
              <a:latin typeface="Times New Roman" panose="02020603050405020304" pitchFamily="18" charset="0"/>
            </a:endParaRPr>
          </a:p>
          <a:p>
            <a:pPr algn="just"/>
            <a:r>
              <a:rPr lang="en-US" sz="2400" dirty="0" smtClean="0">
                <a:solidFill>
                  <a:srgbClr val="000000"/>
                </a:solidFill>
                <a:latin typeface="Times New Roman" panose="02020603050405020304" pitchFamily="18" charset="0"/>
              </a:rPr>
              <a:t>The Law on Operative and Search Measures lacked legal certainty.</a:t>
            </a:r>
          </a:p>
          <a:p>
            <a:pPr algn="just"/>
            <a:endParaRPr lang="en-US" sz="2400" dirty="0" smtClean="0">
              <a:solidFill>
                <a:srgbClr val="000000"/>
              </a:solidFill>
              <a:latin typeface="Times New Roman" panose="02020603050405020304" pitchFamily="18" charset="0"/>
            </a:endParaRPr>
          </a:p>
          <a:p>
            <a:pPr algn="just"/>
            <a:r>
              <a:rPr lang="en-US" sz="2400" dirty="0" smtClean="0">
                <a:solidFill>
                  <a:srgbClr val="000000"/>
                </a:solidFill>
                <a:latin typeface="Times New Roman" panose="02020603050405020304" pitchFamily="18" charset="0"/>
              </a:rPr>
              <a:t>It permits automatic storage of huge volume of irrelevant data without clear regulation.</a:t>
            </a:r>
          </a:p>
          <a:p>
            <a:pPr algn="just"/>
            <a:endParaRPr lang="en-US" sz="2400" dirty="0">
              <a:solidFill>
                <a:srgbClr val="000000"/>
              </a:solidFill>
              <a:latin typeface="Times New Roman" panose="02020603050405020304" pitchFamily="18" charset="0"/>
            </a:endParaRPr>
          </a:p>
          <a:p>
            <a:pPr marL="0" indent="0" algn="ctr">
              <a:buNone/>
            </a:pPr>
            <a:r>
              <a:rPr lang="en-US" sz="2400" dirty="0" smtClean="0">
                <a:solidFill>
                  <a:srgbClr val="000000"/>
                </a:solidFill>
                <a:latin typeface="Times New Roman" panose="02020603050405020304" pitchFamily="18" charset="0"/>
              </a:rPr>
              <a:t>Lack of legal certainty.</a:t>
            </a:r>
          </a:p>
          <a:p>
            <a:pPr algn="just"/>
            <a:endParaRPr lang="en-US" sz="24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4816446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96" y="0"/>
            <a:ext cx="7772400" cy="737320"/>
          </a:xfrm>
        </p:spPr>
        <p:txBody>
          <a:bodyPr>
            <a:normAutofit/>
          </a:bodyPr>
          <a:lstStyle/>
          <a:p>
            <a:pPr algn="ctr"/>
            <a:r>
              <a:rPr lang="en-US" sz="2400" b="1" dirty="0" err="1" smtClean="0">
                <a:solidFill>
                  <a:prstClr val="black"/>
                </a:solidFill>
                <a:latin typeface="Sylfaen" pitchFamily="18" charset="0"/>
              </a:rPr>
              <a:t>Zakharov</a:t>
            </a:r>
            <a:r>
              <a:rPr lang="en-US" sz="2400" b="1" dirty="0" smtClean="0">
                <a:solidFill>
                  <a:prstClr val="black"/>
                </a:solidFill>
                <a:latin typeface="Sylfaen" pitchFamily="18" charset="0"/>
              </a:rPr>
              <a:t> v. Russia (GC)</a:t>
            </a:r>
            <a:endParaRPr lang="en-US" sz="2400" dirty="0"/>
          </a:p>
        </p:txBody>
      </p:sp>
      <p:sp>
        <p:nvSpPr>
          <p:cNvPr id="3" name="Content Placeholder 2"/>
          <p:cNvSpPr>
            <a:spLocks noGrp="1"/>
          </p:cNvSpPr>
          <p:nvPr>
            <p:ph idx="1"/>
          </p:nvPr>
        </p:nvSpPr>
        <p:spPr>
          <a:xfrm>
            <a:off x="283608" y="1124744"/>
            <a:ext cx="7992888" cy="5184576"/>
          </a:xfrm>
        </p:spPr>
        <p:txBody>
          <a:bodyPr>
            <a:noAutofit/>
          </a:bodyPr>
          <a:lstStyle/>
          <a:p>
            <a:pPr algn="just"/>
            <a:r>
              <a:rPr lang="en-US" sz="2400" dirty="0" smtClean="0">
                <a:solidFill>
                  <a:srgbClr val="000000"/>
                </a:solidFill>
                <a:latin typeface="Times New Roman" panose="02020603050405020304" pitchFamily="18" charset="0"/>
              </a:rPr>
              <a:t>Annex to Order no. 70 – on direct access - was not published.</a:t>
            </a:r>
            <a:r>
              <a:rPr lang="en-US" sz="2400" dirty="0" smtClean="0">
                <a:solidFill>
                  <a:srgbClr val="000000"/>
                </a:solidFill>
                <a:latin typeface="Times New Roman" panose="02020603050405020304" pitchFamily="18" charset="0"/>
              </a:rPr>
              <a:t> </a:t>
            </a:r>
          </a:p>
          <a:p>
            <a:pPr algn="just"/>
            <a:endParaRPr lang="en-US" sz="2400" dirty="0" smtClean="0">
              <a:solidFill>
                <a:srgbClr val="000000"/>
              </a:solidFill>
              <a:latin typeface="Times New Roman" panose="02020603050405020304" pitchFamily="18" charset="0"/>
            </a:endParaRPr>
          </a:p>
          <a:p>
            <a:pPr algn="just"/>
            <a:r>
              <a:rPr lang="en-US" sz="2400" dirty="0" smtClean="0">
                <a:solidFill>
                  <a:srgbClr val="000000"/>
                </a:solidFill>
                <a:latin typeface="Times New Roman" panose="02020603050405020304" pitchFamily="18" charset="0"/>
              </a:rPr>
              <a:t>Very wide range of offenses – including pickpocketing.</a:t>
            </a:r>
          </a:p>
          <a:p>
            <a:pPr algn="just"/>
            <a:endParaRPr lang="en-US" sz="2400" dirty="0" smtClean="0">
              <a:solidFill>
                <a:srgbClr val="000000"/>
              </a:solidFill>
              <a:latin typeface="Times New Roman" panose="02020603050405020304" pitchFamily="18" charset="0"/>
            </a:endParaRPr>
          </a:p>
          <a:p>
            <a:pPr algn="just"/>
            <a:r>
              <a:rPr lang="en-US" sz="2400" dirty="0" smtClean="0">
                <a:solidFill>
                  <a:srgbClr val="000000"/>
                </a:solidFill>
                <a:latin typeface="Times New Roman" panose="02020603050405020304" pitchFamily="18" charset="0"/>
              </a:rPr>
              <a:t>Targets n</a:t>
            </a:r>
            <a:r>
              <a:rPr lang="en-US" sz="2400" dirty="0" smtClean="0">
                <a:solidFill>
                  <a:srgbClr val="000000"/>
                </a:solidFill>
                <a:latin typeface="Times New Roman" panose="02020603050405020304" pitchFamily="18" charset="0"/>
              </a:rPr>
              <a:t>ot only suspects or accused but any person who may have info about an offense or may have other info relevant to criminal case, </a:t>
            </a:r>
          </a:p>
          <a:p>
            <a:pPr algn="just"/>
            <a:endParaRPr lang="en-GB" sz="2400" dirty="0" smtClean="0">
              <a:latin typeface="Times New Roman" panose="02020603050405020304" pitchFamily="18" charset="0"/>
              <a:ea typeface="MS Mincho"/>
            </a:endParaRPr>
          </a:p>
          <a:p>
            <a:pPr algn="just"/>
            <a:r>
              <a:rPr lang="en-GB" sz="2400" dirty="0" smtClean="0">
                <a:latin typeface="Times New Roman" panose="02020603050405020304" pitchFamily="18" charset="0"/>
                <a:ea typeface="MS Mincho"/>
              </a:rPr>
              <a:t>Information </a:t>
            </a:r>
            <a:r>
              <a:rPr lang="en-GB" sz="2400" dirty="0">
                <a:latin typeface="Times New Roman" panose="02020603050405020304" pitchFamily="18" charset="0"/>
                <a:ea typeface="MS Mincho"/>
              </a:rPr>
              <a:t>about events or activities endangering Russia’s national, military, economic or ecological </a:t>
            </a:r>
            <a:r>
              <a:rPr lang="en-GB" sz="2400" dirty="0" smtClean="0">
                <a:latin typeface="Times New Roman" panose="02020603050405020304" pitchFamily="18" charset="0"/>
                <a:ea typeface="MS Mincho"/>
              </a:rPr>
              <a:t>security</a:t>
            </a:r>
          </a:p>
          <a:p>
            <a:pPr lvl="1" algn="just"/>
            <a:r>
              <a:rPr lang="en-US" sz="2200" dirty="0">
                <a:latin typeface="Times New Roman" panose="02020603050405020304" pitchFamily="18" charset="0"/>
                <a:ea typeface="MS Mincho"/>
              </a:rPr>
              <a:t>a</a:t>
            </a:r>
            <a:r>
              <a:rPr lang="en-US" sz="2200" dirty="0" smtClean="0">
                <a:latin typeface="Times New Roman" panose="02020603050405020304" pitchFamily="18" charset="0"/>
                <a:ea typeface="MS Mincho"/>
              </a:rPr>
              <a:t>bsolute discretion to operative bodies in deciding which </a:t>
            </a:r>
            <a:r>
              <a:rPr lang="en-US" sz="2200" dirty="0">
                <a:latin typeface="Times New Roman" panose="02020603050405020304" pitchFamily="18" charset="0"/>
                <a:ea typeface="MS Mincho"/>
              </a:rPr>
              <a:t>events or acts constitute such a threat and whether that threat is serious enough </a:t>
            </a:r>
            <a:endParaRPr lang="en-GB" sz="2200" dirty="0" smtClean="0">
              <a:latin typeface="Times New Roman" panose="02020603050405020304" pitchFamily="18" charset="0"/>
              <a:ea typeface="MS Mincho"/>
            </a:endParaRPr>
          </a:p>
          <a:p>
            <a:pPr marL="0" indent="0" algn="just">
              <a:buNone/>
            </a:pPr>
            <a:endParaRPr lang="en-US" sz="24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035564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96" y="0"/>
            <a:ext cx="7772400" cy="737320"/>
          </a:xfrm>
        </p:spPr>
        <p:txBody>
          <a:bodyPr>
            <a:normAutofit/>
          </a:bodyPr>
          <a:lstStyle/>
          <a:p>
            <a:pPr algn="ctr"/>
            <a:r>
              <a:rPr lang="en-US" sz="2400" b="1" dirty="0" err="1" smtClean="0">
                <a:solidFill>
                  <a:prstClr val="black"/>
                </a:solidFill>
                <a:latin typeface="Sylfaen" pitchFamily="18" charset="0"/>
              </a:rPr>
              <a:t>Shimovolos</a:t>
            </a:r>
            <a:r>
              <a:rPr lang="en-US" sz="2400" b="1" dirty="0" smtClean="0">
                <a:solidFill>
                  <a:prstClr val="black"/>
                </a:solidFill>
                <a:latin typeface="Sylfaen" pitchFamily="18" charset="0"/>
              </a:rPr>
              <a:t> v. Russia</a:t>
            </a:r>
            <a:r>
              <a:rPr lang="en-US" sz="2400" b="1" dirty="0" smtClean="0">
                <a:solidFill>
                  <a:prstClr val="black"/>
                </a:solidFill>
                <a:latin typeface="Sylfaen" pitchFamily="18" charset="0"/>
              </a:rPr>
              <a:t> (GC)</a:t>
            </a:r>
            <a:endParaRPr lang="en-US" sz="2400" dirty="0"/>
          </a:p>
        </p:txBody>
      </p:sp>
      <p:sp>
        <p:nvSpPr>
          <p:cNvPr id="3" name="Content Placeholder 2"/>
          <p:cNvSpPr>
            <a:spLocks noGrp="1"/>
          </p:cNvSpPr>
          <p:nvPr>
            <p:ph idx="1"/>
          </p:nvPr>
        </p:nvSpPr>
        <p:spPr>
          <a:xfrm>
            <a:off x="283608" y="1124744"/>
            <a:ext cx="7992888" cy="5733256"/>
          </a:xfrm>
        </p:spPr>
        <p:txBody>
          <a:bodyPr>
            <a:noAutofit/>
          </a:bodyPr>
          <a:lstStyle/>
          <a:p>
            <a:pPr marL="0" indent="0" algn="just">
              <a:buNone/>
            </a:pPr>
            <a:r>
              <a:rPr lang="en-US" sz="2400" dirty="0" smtClean="0"/>
              <a:t>Collecting </a:t>
            </a:r>
            <a:r>
              <a:rPr lang="en-US" sz="2400" dirty="0"/>
              <a:t>and storing </a:t>
            </a:r>
            <a:r>
              <a:rPr lang="en-US" sz="2400" dirty="0" smtClean="0"/>
              <a:t>by police of data </a:t>
            </a:r>
            <a:r>
              <a:rPr lang="en-US" sz="2400" dirty="0"/>
              <a:t>about the movements of </a:t>
            </a:r>
            <a:r>
              <a:rPr lang="en-US" sz="2400" dirty="0" smtClean="0"/>
              <a:t>human rights defender </a:t>
            </a:r>
            <a:r>
              <a:rPr lang="en-US" sz="2400" dirty="0"/>
              <a:t>by train or </a:t>
            </a:r>
            <a:r>
              <a:rPr lang="en-US" sz="2400" dirty="0" smtClean="0"/>
              <a:t>air. </a:t>
            </a:r>
          </a:p>
          <a:p>
            <a:pPr marL="0" indent="0" algn="just">
              <a:buNone/>
            </a:pPr>
            <a:r>
              <a:rPr lang="en-US" sz="2400" dirty="0" err="1" smtClean="0"/>
              <a:t>Interferace</a:t>
            </a:r>
            <a:r>
              <a:rPr lang="en-US" sz="2400" dirty="0" smtClean="0"/>
              <a:t> by authorities with private </a:t>
            </a:r>
            <a:r>
              <a:rPr lang="en-US" sz="2400" dirty="0"/>
              <a:t>life. </a:t>
            </a:r>
            <a:endParaRPr lang="en-US" sz="2400" dirty="0" smtClean="0"/>
          </a:p>
          <a:p>
            <a:pPr marL="0" indent="0" algn="just">
              <a:buNone/>
            </a:pPr>
            <a:r>
              <a:rPr lang="en-US" sz="2400" dirty="0" smtClean="0"/>
              <a:t>The </a:t>
            </a:r>
            <a:r>
              <a:rPr lang="en-US" sz="2400" dirty="0"/>
              <a:t>database in which </a:t>
            </a:r>
            <a:r>
              <a:rPr lang="en-US" sz="2400" dirty="0" err="1"/>
              <a:t>Mr</a:t>
            </a:r>
            <a:r>
              <a:rPr lang="en-US" sz="2400" dirty="0"/>
              <a:t> </a:t>
            </a:r>
            <a:r>
              <a:rPr lang="en-US" sz="2400" dirty="0" err="1"/>
              <a:t>Shimvolos</a:t>
            </a:r>
            <a:r>
              <a:rPr lang="en-US" sz="2400" dirty="0"/>
              <a:t>’ name had been registered had been created on the basis of a ministerial order which had not been published and was not accessible to the public</a:t>
            </a:r>
            <a:r>
              <a:rPr lang="en-US" sz="2400" dirty="0" smtClean="0"/>
              <a:t>.</a:t>
            </a:r>
          </a:p>
          <a:p>
            <a:pPr marL="0" indent="0" algn="just">
              <a:buNone/>
            </a:pPr>
            <a:r>
              <a:rPr lang="en-US" sz="2400" dirty="0" smtClean="0"/>
              <a:t>People </a:t>
            </a:r>
            <a:r>
              <a:rPr lang="en-US" sz="2400" dirty="0"/>
              <a:t>could not know why individuals were registered in it, for how long information was being kept about them, what type of information was included, how the information was stored and used and who had control over that. </a:t>
            </a:r>
            <a:endParaRPr lang="en-US" sz="2400" dirty="0" smtClean="0"/>
          </a:p>
          <a:p>
            <a:pPr marL="0" indent="0" algn="just">
              <a:buNone/>
            </a:pPr>
            <a:r>
              <a:rPr lang="en-US" sz="2400" dirty="0" smtClean="0"/>
              <a:t>The </a:t>
            </a:r>
            <a:r>
              <a:rPr lang="en-US" sz="2400" dirty="0"/>
              <a:t>scope and manner of collecting and using the data in the surveillance database had been neither clear, nor foreseeable, contrary to the requirements of the Convention and in violation of Article 8.</a:t>
            </a:r>
            <a:endParaRPr lang="en-US" sz="24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38994797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96" y="0"/>
            <a:ext cx="7772400" cy="737320"/>
          </a:xfrm>
        </p:spPr>
        <p:txBody>
          <a:bodyPr>
            <a:normAutofit/>
          </a:bodyPr>
          <a:lstStyle/>
          <a:p>
            <a:pPr algn="ctr"/>
            <a:r>
              <a:rPr lang="en-US" sz="2400" b="1" dirty="0" smtClean="0">
                <a:solidFill>
                  <a:prstClr val="black"/>
                </a:solidFill>
                <a:latin typeface="Sylfaen" pitchFamily="18" charset="0"/>
              </a:rPr>
              <a:t>Georgia</a:t>
            </a:r>
            <a:endParaRPr lang="en-US" sz="2400" dirty="0"/>
          </a:p>
        </p:txBody>
      </p:sp>
      <p:sp>
        <p:nvSpPr>
          <p:cNvPr id="3" name="Content Placeholder 2"/>
          <p:cNvSpPr>
            <a:spLocks noGrp="1"/>
          </p:cNvSpPr>
          <p:nvPr>
            <p:ph idx="1"/>
          </p:nvPr>
        </p:nvSpPr>
        <p:spPr>
          <a:xfrm>
            <a:off x="283608" y="1124744"/>
            <a:ext cx="7992888" cy="5733256"/>
          </a:xfrm>
        </p:spPr>
        <p:txBody>
          <a:bodyPr>
            <a:noAutofit/>
          </a:bodyPr>
          <a:lstStyle/>
          <a:p>
            <a:pPr marL="0" indent="0" algn="ctr">
              <a:buNone/>
            </a:pPr>
            <a:r>
              <a:rPr lang="en-US" sz="2400" dirty="0" smtClean="0"/>
              <a:t>Resolution of the Georgian </a:t>
            </a:r>
          </a:p>
          <a:p>
            <a:pPr marL="0" indent="0" algn="ctr">
              <a:buNone/>
            </a:pPr>
            <a:r>
              <a:rPr lang="en-US" sz="2400" dirty="0" smtClean="0"/>
              <a:t>National Communications Commission</a:t>
            </a:r>
          </a:p>
          <a:p>
            <a:pPr marL="0" indent="0">
              <a:buNone/>
            </a:pPr>
            <a:endParaRPr lang="en-US" sz="2200" dirty="0"/>
          </a:p>
          <a:p>
            <a:pPr marL="0" indent="0">
              <a:buNone/>
            </a:pPr>
            <a:r>
              <a:rPr lang="en-US" sz="2200" dirty="0" smtClean="0"/>
              <a:t>Term “impermissible </a:t>
            </a:r>
            <a:r>
              <a:rPr lang="en-US" sz="2200" dirty="0"/>
              <a:t>product</a:t>
            </a:r>
            <a:r>
              <a:rPr lang="en-US" sz="2200" dirty="0" smtClean="0"/>
              <a:t>”:</a:t>
            </a:r>
          </a:p>
          <a:p>
            <a:pPr marL="0" indent="0">
              <a:buNone/>
            </a:pPr>
            <a:endParaRPr lang="en-US" sz="2200" dirty="0"/>
          </a:p>
          <a:p>
            <a:pPr marL="0" indent="0" algn="just">
              <a:lnSpc>
                <a:spcPct val="100000"/>
              </a:lnSpc>
              <a:spcBef>
                <a:spcPts val="0"/>
              </a:spcBef>
              <a:buNone/>
              <a:tabLst>
                <a:tab pos="682625" algn="l"/>
              </a:tabLst>
            </a:pPr>
            <a:r>
              <a:rPr lang="en-US" sz="2200" dirty="0" smtClean="0"/>
              <a:t>	“Pornography transmitted by means of electronic 	communications, other products depicting especially serious 	forms of hate and violence, insulting private life, defaming, 	insulting, violating presumption of innocence, inaccurate, 	transmitted in violation of copyrights and the Georgian     </a:t>
            </a:r>
          </a:p>
          <a:p>
            <a:pPr marL="0" indent="0" algn="just">
              <a:lnSpc>
                <a:spcPct val="100000"/>
              </a:lnSpc>
              <a:spcBef>
                <a:spcPts val="0"/>
              </a:spcBef>
              <a:buNone/>
              <a:tabLst>
                <a:tab pos="682625" algn="l"/>
              </a:tabLst>
            </a:pPr>
            <a:r>
              <a:rPr lang="en-US" sz="2200" dirty="0"/>
              <a:t> </a:t>
            </a:r>
            <a:r>
              <a:rPr lang="en-US" sz="2200" dirty="0" smtClean="0"/>
              <a:t>          legislation”.     </a:t>
            </a:r>
          </a:p>
          <a:p>
            <a:pPr marL="0" indent="0" algn="just">
              <a:lnSpc>
                <a:spcPct val="100000"/>
              </a:lnSpc>
              <a:spcBef>
                <a:spcPts val="0"/>
              </a:spcBef>
              <a:buNone/>
            </a:pPr>
            <a:endParaRPr lang="en-US" dirty="0"/>
          </a:p>
          <a:p>
            <a:pPr marL="0" indent="0" algn="just">
              <a:buNone/>
            </a:pPr>
            <a:endParaRPr lang="en-US" sz="2400" dirty="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54782684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10182</TotalTime>
  <Words>482</Words>
  <Application>Microsoft Office PowerPoint</Application>
  <PresentationFormat>On-screen Show (4:3)</PresentationFormat>
  <Paragraphs>187</Paragraphs>
  <Slides>13</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13</vt:i4>
      </vt:variant>
    </vt:vector>
  </HeadingPairs>
  <TitlesOfParts>
    <vt:vector size="22" baseType="lpstr">
      <vt:lpstr>Arial</vt:lpstr>
      <vt:lpstr>Calibri</vt:lpstr>
      <vt:lpstr>Calibri Light</vt:lpstr>
      <vt:lpstr>MS Mincho</vt:lpstr>
      <vt:lpstr>Sylfaen</vt:lpstr>
      <vt:lpstr>Times New Roman</vt:lpstr>
      <vt:lpstr>Verdana</vt:lpstr>
      <vt:lpstr>Wingdings</vt:lpstr>
      <vt:lpstr>Office Theme</vt:lpstr>
      <vt:lpstr>Cybersecurity laws  Eastern partnership countries</vt:lpstr>
      <vt:lpstr>Cybersecurity laws and practice</vt:lpstr>
      <vt:lpstr>Armenia</vt:lpstr>
      <vt:lpstr>Armenia</vt:lpstr>
      <vt:lpstr>Armenia</vt:lpstr>
      <vt:lpstr>PowerPoint Presentation</vt:lpstr>
      <vt:lpstr>Russia</vt:lpstr>
      <vt:lpstr>PowerPoint Presentation</vt:lpstr>
      <vt:lpstr>SORM system</vt:lpstr>
      <vt:lpstr>Zakharov v. Russia (GC ECHR) 2015</vt:lpstr>
      <vt:lpstr>Zakharov v. Russia (GC)</vt:lpstr>
      <vt:lpstr>Shimovolos v. Russia (GC)</vt:lpstr>
      <vt:lpstr>Georgia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Կիբերտարածության իրավական կարգավորումը ՀՀ-ում</dc:title>
  <dc:creator>ARAIK</dc:creator>
  <cp:lastModifiedBy>Windows User</cp:lastModifiedBy>
  <cp:revision>223</cp:revision>
  <dcterms:created xsi:type="dcterms:W3CDTF">2014-06-17T07:01:49Z</dcterms:created>
  <dcterms:modified xsi:type="dcterms:W3CDTF">2018-03-23T21:58:06Z</dcterms:modified>
</cp:coreProperties>
</file>