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8" r:id="rId1"/>
  </p:sldMasterIdLst>
  <p:sldIdLst>
    <p:sldId id="257" r:id="rId2"/>
    <p:sldId id="259" r:id="rId3"/>
    <p:sldId id="261" r:id="rId4"/>
    <p:sldId id="264" r:id="rId5"/>
    <p:sldId id="258" r:id="rId6"/>
    <p:sldId id="262" r:id="rId7"/>
    <p:sldId id="263"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0" d="100"/>
          <a:sy n="80" d="100"/>
        </p:scale>
        <p:origin x="282"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41EE12-F28E-4B03-A404-A8FCAE0F6316}" type="datetime1">
              <a:rPr lang="en-US" smtClean="0"/>
              <a:t>9/25/2022</a:t>
            </a:fld>
            <a:endParaRPr lang="en-US" dirty="0"/>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1265791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62799E-EB8E-4038-8063-81BB57C732D4}" type="datetime1">
              <a:rPr lang="en-US" smtClean="0"/>
              <a:t>9/25/2022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614437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7A73C3-B243-44D3-809D-EF8FDFBD85D4}" type="datetime1">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299016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B6D3E3-28E2-4380-A113-67698215C5F8}" type="datetime1">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606200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EFCB61-04AD-47C9-BF79-2BD8B9CEC07A}" type="datetime1">
              <a:rPr lang="en-US" smtClean="0"/>
              <a:t>9/25/2022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293301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4535E0C-D585-492F-8146-7493F4086301}" type="datetime1">
              <a:rPr lang="en-US" smtClean="0"/>
              <a:t>9/25/2022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128215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E48390-48B5-49AB-B019-A7C8FB8C31F6}" type="datetime1">
              <a:rPr lang="en-US" smtClean="0"/>
              <a:t>9/25/2022</a:t>
            </a:fld>
            <a:endParaRPr lang="en-US"/>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3067388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2E767E-8A14-4E70-91B9-2101CBC4D7BD}" type="datetime1">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015442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AF0C4B-5A4A-45CA-ABEC-10F107160D33}" type="datetime1">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3587587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101713622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9806E-8E94-473C-AEE7-BE6F15F85533}" type="datetime1">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4A918BC-4D43-4B42-B3C0-E7EBE25E6AF0}"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7476286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989806E-8E94-473C-AEE7-BE6F15F85533}" type="datetime1">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25808738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989806E-8E94-473C-AEE7-BE6F15F85533}" type="datetime1">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A918BC-4D43-4B42-B3C0-E7EBE25E6AF0}"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8900194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6989806E-8E94-473C-AEE7-BE6F15F85533}" type="datetime1">
              <a:rPr lang="en-US" smtClean="0"/>
              <a:t>9/25/2022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74022945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8B8189-0D9C-48A6-9FA3-862227B094CE}" type="datetime1">
              <a:rPr lang="en-US" smtClean="0"/>
              <a:t>9/25/2022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a:p>
        </p:txBody>
      </p:sp>
    </p:spTree>
    <p:extLst>
      <p:ext uri="{BB962C8B-B14F-4D97-AF65-F5344CB8AC3E}">
        <p14:creationId xmlns:p14="http://schemas.microsoft.com/office/powerpoint/2010/main" val="2931715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ADDCAE-6443-42C3-9C19-F95985500186}" type="datetime1">
              <a:rPr lang="en-US" smtClean="0"/>
              <a:t>9/25/2022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4A918BC-4D43-4B42-B3C0-E7EBE25E6AF0}" type="slidenum">
              <a:rPr lang="en-US" smtClean="0"/>
              <a:t>‹#›</a:t>
            </a:fld>
            <a:endParaRPr lang="en-US" dirty="0"/>
          </a:p>
        </p:txBody>
      </p:sp>
    </p:spTree>
    <p:extLst>
      <p:ext uri="{BB962C8B-B14F-4D97-AF65-F5344CB8AC3E}">
        <p14:creationId xmlns:p14="http://schemas.microsoft.com/office/powerpoint/2010/main" val="49093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989806E-8E94-473C-AEE7-BE6F15F85533}" type="datetime1">
              <a:rPr lang="en-US" smtClean="0"/>
              <a:t>9/25/2022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4A918BC-4D43-4B42-B3C0-E7EBE25E6AF0}" type="slidenum">
              <a:rPr lang="en-US" smtClean="0"/>
              <a:pPr/>
              <a:t>‹#›</a:t>
            </a:fld>
            <a:endParaRPr lang="en-US" dirty="0"/>
          </a:p>
        </p:txBody>
      </p:sp>
    </p:spTree>
    <p:extLst>
      <p:ext uri="{BB962C8B-B14F-4D97-AF65-F5344CB8AC3E}">
        <p14:creationId xmlns:p14="http://schemas.microsoft.com/office/powerpoint/2010/main" val="3727311627"/>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 id="2147484073" r:id="rId15"/>
    <p:sldLayoutId id="2147484074" r:id="rId16"/>
  </p:sldLayoutIdLst>
  <p:hf sldNum="0"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6D9124-4463-55F9-1F29-1B04E589EF67}"/>
              </a:ext>
            </a:extLst>
          </p:cNvPr>
          <p:cNvSpPr>
            <a:spLocks noGrp="1"/>
          </p:cNvSpPr>
          <p:nvPr>
            <p:ph type="title"/>
          </p:nvPr>
        </p:nvSpPr>
        <p:spPr>
          <a:xfrm>
            <a:off x="2579070" y="2313709"/>
            <a:ext cx="9155731" cy="3228109"/>
          </a:xfrm>
        </p:spPr>
        <p:txBody>
          <a:bodyPr>
            <a:normAutofit/>
          </a:bodyPr>
          <a:lstStyle/>
          <a:p>
            <a:r>
              <a:rPr lang="hy-AM" sz="3600" b="1" dirty="0">
                <a:solidFill>
                  <a:schemeClr val="tx1">
                    <a:lumMod val="75000"/>
                    <a:lumOff val="25000"/>
                  </a:schemeClr>
                </a:solidFill>
                <a:latin typeface="Sylfaen" panose="010A0502050306030303" pitchFamily="18" charset="0"/>
              </a:rPr>
              <a:t>Վատ վերաբերմունքի արգելքի երաշխիքները ապաստան հայցողների վարույթում </a:t>
            </a:r>
            <a:endParaRPr lang="en-US" b="1" dirty="0">
              <a:solidFill>
                <a:schemeClr val="tx1">
                  <a:lumMod val="75000"/>
                  <a:lumOff val="25000"/>
                </a:schemeClr>
              </a:solidFill>
            </a:endParaRPr>
          </a:p>
        </p:txBody>
      </p:sp>
    </p:spTree>
    <p:extLst>
      <p:ext uri="{BB962C8B-B14F-4D97-AF65-F5344CB8AC3E}">
        <p14:creationId xmlns:p14="http://schemas.microsoft.com/office/powerpoint/2010/main" val="4090451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8C512-B46E-4A59-1FE8-FFBD9D3AD9F2}"/>
              </a:ext>
            </a:extLst>
          </p:cNvPr>
          <p:cNvSpPr>
            <a:spLocks noGrp="1"/>
          </p:cNvSpPr>
          <p:nvPr>
            <p:ph type="title"/>
          </p:nvPr>
        </p:nvSpPr>
        <p:spPr/>
        <p:txBody>
          <a:bodyPr>
            <a:normAutofit/>
          </a:bodyPr>
          <a:lstStyle/>
          <a:p>
            <a:r>
              <a:rPr lang="en-US" b="1" dirty="0">
                <a:latin typeface="Sylfaen" panose="010A0502050306030303" pitchFamily="18" charset="0"/>
              </a:rPr>
              <a:t>Salah </a:t>
            </a:r>
            <a:r>
              <a:rPr lang="en-US" b="1" dirty="0" err="1">
                <a:latin typeface="Sylfaen" panose="010A0502050306030303" pitchFamily="18" charset="0"/>
              </a:rPr>
              <a:t>Sheekh</a:t>
            </a:r>
            <a:r>
              <a:rPr lang="en-US" b="1" dirty="0">
                <a:latin typeface="Sylfaen" panose="010A0502050306030303" pitchFamily="18" charset="0"/>
              </a:rPr>
              <a:t> v. the Netherlands, 1948/04, </a:t>
            </a:r>
            <a:br>
              <a:rPr lang="en-US" b="1" dirty="0">
                <a:latin typeface="Sylfaen" panose="010A0502050306030303" pitchFamily="18" charset="0"/>
              </a:rPr>
            </a:br>
            <a:r>
              <a:rPr lang="en-US" b="1" dirty="0">
                <a:latin typeface="Sylfaen" panose="010A0502050306030303" pitchFamily="18" charset="0"/>
              </a:rPr>
              <a:t>11 January 2007</a:t>
            </a:r>
          </a:p>
        </p:txBody>
      </p:sp>
      <p:sp>
        <p:nvSpPr>
          <p:cNvPr id="3" name="Content Placeholder 2">
            <a:extLst>
              <a:ext uri="{FF2B5EF4-FFF2-40B4-BE49-F238E27FC236}">
                <a16:creationId xmlns:a16="http://schemas.microsoft.com/office/drawing/2014/main" id="{21CE4447-4456-AB42-1708-CCBE1FA045E1}"/>
              </a:ext>
            </a:extLst>
          </p:cNvPr>
          <p:cNvSpPr>
            <a:spLocks noGrp="1"/>
          </p:cNvSpPr>
          <p:nvPr>
            <p:ph idx="1"/>
          </p:nvPr>
        </p:nvSpPr>
        <p:spPr>
          <a:xfrm>
            <a:off x="2592925" y="1814289"/>
            <a:ext cx="9450388" cy="5223819"/>
          </a:xfrm>
        </p:spPr>
        <p:txBody>
          <a:bodyPr>
            <a:normAutofit fontScale="85000" lnSpcReduction="10000"/>
          </a:bodyPr>
          <a:lstStyle/>
          <a:p>
            <a:pPr algn="just"/>
            <a:r>
              <a:rPr lang="hy-AM" dirty="0">
                <a:latin typeface="Sylfaen" panose="010A0502050306030303" pitchFamily="18" charset="0"/>
              </a:rPr>
              <a:t>Դիմումատուն ծնվել է Սոմալիում, պատկանում է Աշրաֆ էթնիկ  փոքրամասնությանը․ դիմումի առարկա ժամանակաշրջանում Սոմալիի Մոգադիշու քաղաքում և շրջակաքում, որտեղ բնակվում էր դիմումատուն իր ընտանիքի հետ, իշխում էր Աբգալ ցեղը։  </a:t>
            </a:r>
            <a:r>
              <a:rPr lang="en-US" dirty="0">
                <a:latin typeface="Sylfaen" panose="010A0502050306030303" pitchFamily="18" charset="0"/>
              </a:rPr>
              <a:t>1991- 2003 </a:t>
            </a:r>
            <a:r>
              <a:rPr lang="hy-AM" dirty="0">
                <a:latin typeface="Sylfaen" panose="010A0502050306030303" pitchFamily="18" charset="0"/>
              </a:rPr>
              <a:t>թթ․ դիմումատուն և իր ընտանիքը՝ որպես էթնիկ փոքրամասնության ներկայացուցիչներ, բազմաթիվ ոտնձգությունների են ենթարկվել իշխող ցեղի կողմից, այդ թվում՝ առևանգում, կողոպուտ, ֆիզիկական և սեռական բռնություն։ </a:t>
            </a:r>
            <a:r>
              <a:rPr lang="en-US" dirty="0">
                <a:latin typeface="Sylfaen" panose="010A0502050306030303" pitchFamily="18" charset="0"/>
              </a:rPr>
              <a:t>2003 </a:t>
            </a:r>
            <a:r>
              <a:rPr lang="hy-AM" dirty="0">
                <a:latin typeface="Sylfaen" panose="010A0502050306030303" pitchFamily="18" charset="0"/>
              </a:rPr>
              <a:t>թ․-ին դիմումատուին հաջողվել է փախչել Սոմալիից և ապաստան հայցել Նիդեռլանդներում, որը մերժվել է։ Նիդեռլանդների իշխանություններն առաջարկել են դիմումատուին արտաքսել Սոմալիի «համեմատաբար անվտանգ» տեղամասեր։ </a:t>
            </a:r>
          </a:p>
          <a:p>
            <a:pPr algn="just"/>
            <a:r>
              <a:rPr lang="hy-AM" dirty="0">
                <a:latin typeface="Sylfaen" panose="010A0502050306030303" pitchFamily="18" charset="0"/>
              </a:rPr>
              <a:t>ՄԻԵԴ-ը գտել է, որ դիմումատուին Սոմալի վտարելը կհանգեցներ Կոնվենցիայի </a:t>
            </a:r>
            <a:r>
              <a:rPr lang="en-US" dirty="0">
                <a:latin typeface="Sylfaen" panose="010A0502050306030303" pitchFamily="18" charset="0"/>
              </a:rPr>
              <a:t>3-</a:t>
            </a:r>
            <a:r>
              <a:rPr lang="hy-AM" dirty="0">
                <a:latin typeface="Sylfaen" panose="010A0502050306030303" pitchFamily="18" charset="0"/>
              </a:rPr>
              <a:t>րդ հոդվածի խախտման հետևյալ պատճառներով․</a:t>
            </a:r>
          </a:p>
          <a:p>
            <a:pPr algn="just">
              <a:buFont typeface="Arial" panose="020B0604020202020204" pitchFamily="34" charset="0"/>
              <a:buChar char="•"/>
            </a:pPr>
            <a:r>
              <a:rPr lang="hy-AM" dirty="0">
                <a:latin typeface="Sylfaen" panose="010A0502050306030303" pitchFamily="18" charset="0"/>
              </a:rPr>
              <a:t>«Համեմատաբար անվտանգ» տեղամասեր արտաքսելու առաջարկը բավարար չէ Կոնվենցիայի </a:t>
            </a:r>
            <a:r>
              <a:rPr lang="en-US" dirty="0">
                <a:latin typeface="Sylfaen" panose="010A0502050306030303" pitchFamily="18" charset="0"/>
              </a:rPr>
              <a:t>3-</a:t>
            </a:r>
            <a:r>
              <a:rPr lang="hy-AM" dirty="0">
                <a:latin typeface="Sylfaen" panose="010A0502050306030303" pitchFamily="18" charset="0"/>
              </a:rPr>
              <a:t>րդ հոդվածի երաշխիքների տեսանկյունից, քանզի Կառավարությունը հաշվի չի առել, որ այդ վայերը «համեմատաբար անվտանգ» են բնիկների կամ տեղացիների հետ ցեղային կապ ունեցողների համար</a:t>
            </a:r>
            <a:r>
              <a:rPr lang="en-US" dirty="0">
                <a:latin typeface="Sylfaen" panose="010A0502050306030303" pitchFamily="18" charset="0"/>
              </a:rPr>
              <a:t> (</a:t>
            </a:r>
            <a:r>
              <a:rPr lang="hy-AM" dirty="0">
                <a:latin typeface="Sylfaen" panose="010A0502050306030303" pitchFamily="18" charset="0"/>
              </a:rPr>
              <a:t>այս մասին վկայում են ՄԱԿ ՓԳՀ-ի զեկույցները</a:t>
            </a:r>
            <a:r>
              <a:rPr lang="en-US" dirty="0">
                <a:latin typeface="Sylfaen" panose="010A0502050306030303" pitchFamily="18" charset="0"/>
              </a:rPr>
              <a:t>)</a:t>
            </a:r>
            <a:r>
              <a:rPr lang="hy-AM" dirty="0">
                <a:latin typeface="Sylfaen" panose="010A0502050306030303" pitchFamily="18" charset="0"/>
              </a:rPr>
              <a:t>, իսկ դիմումատուն, չունենալով տեղացիների հետ կլանային/ցեղային կապեր, հայտնվելու էր նույն անբարենպաստ և վտանգավոր վիճակում, ինչ իր ծննդավայրում։</a:t>
            </a:r>
          </a:p>
          <a:p>
            <a:pPr algn="just">
              <a:buFont typeface="Arial" panose="020B0604020202020204" pitchFamily="34" charset="0"/>
              <a:buChar char="•"/>
            </a:pPr>
            <a:r>
              <a:rPr lang="hy-AM" dirty="0">
                <a:latin typeface="Sylfaen" panose="010A0502050306030303" pitchFamily="18" charset="0"/>
              </a:rPr>
              <a:t>ՄԻԵԴ-ը նշել է, որ սույն գործով հաստատված է, որ Աշրաֆ ցեղախումբը հետապնդումների է ենթարկվել՝ որպես էթնիկ փոքրամասնություն, ինչպես նաև որ  դիմումատուն Աշրաֆ էթնիկ փոքրամասնության ներկայացուցիչ է, և որ ինքն ու իր ընտանիքը իրենց էթնիկ պատկանելիության հիմքով են հետապնդվել։ Այս փաստերի հաստատված լինելու պայմաններում դիմումատուն պարտավոր չէ լրացուցիչ ապացուցել, որ անձամբ իր նկատմամբ գոյություն ունեն հետապնդման հատուկ պատճառներ։ </a:t>
            </a:r>
          </a:p>
          <a:p>
            <a:endParaRPr lang="en-US" dirty="0">
              <a:latin typeface="Sylfaen" panose="010A0502050306030303" pitchFamily="18" charset="0"/>
            </a:endParaRPr>
          </a:p>
          <a:p>
            <a:endParaRPr lang="en-US" dirty="0">
              <a:latin typeface="Sylfaen" panose="010A0502050306030303" pitchFamily="18" charset="0"/>
            </a:endParaRPr>
          </a:p>
          <a:p>
            <a:endParaRPr lang="en-US" dirty="0">
              <a:latin typeface="Sylfaen" panose="010A0502050306030303" pitchFamily="18" charset="0"/>
            </a:endParaRPr>
          </a:p>
        </p:txBody>
      </p:sp>
    </p:spTree>
    <p:extLst>
      <p:ext uri="{BB962C8B-B14F-4D97-AF65-F5344CB8AC3E}">
        <p14:creationId xmlns:p14="http://schemas.microsoft.com/office/powerpoint/2010/main" val="2546808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D013-5456-C045-38FE-FE18F72F5937}"/>
              </a:ext>
            </a:extLst>
          </p:cNvPr>
          <p:cNvSpPr>
            <a:spLocks noGrp="1"/>
          </p:cNvSpPr>
          <p:nvPr>
            <p:ph type="title"/>
          </p:nvPr>
        </p:nvSpPr>
        <p:spPr/>
        <p:txBody>
          <a:bodyPr/>
          <a:lstStyle/>
          <a:p>
            <a:r>
              <a:rPr lang="en-US" b="1" dirty="0">
                <a:latin typeface="Sylfaen" panose="010A0502050306030303" pitchFamily="18" charset="0"/>
              </a:rPr>
              <a:t>M.S.S. v. Belgium and Greece [GC], 30696/09, 21 January 2011</a:t>
            </a:r>
          </a:p>
        </p:txBody>
      </p:sp>
      <p:sp>
        <p:nvSpPr>
          <p:cNvPr id="3" name="Content Placeholder 2">
            <a:extLst>
              <a:ext uri="{FF2B5EF4-FFF2-40B4-BE49-F238E27FC236}">
                <a16:creationId xmlns:a16="http://schemas.microsoft.com/office/drawing/2014/main" id="{863F71C2-9B5B-478E-B5A1-779FD1B1CEC3}"/>
              </a:ext>
            </a:extLst>
          </p:cNvPr>
          <p:cNvSpPr>
            <a:spLocks noGrp="1"/>
          </p:cNvSpPr>
          <p:nvPr>
            <p:ph idx="1"/>
          </p:nvPr>
        </p:nvSpPr>
        <p:spPr>
          <a:xfrm>
            <a:off x="2589212" y="1905000"/>
            <a:ext cx="9353406" cy="4842164"/>
          </a:xfrm>
        </p:spPr>
        <p:txBody>
          <a:bodyPr>
            <a:normAutofit fontScale="85000" lnSpcReduction="10000"/>
          </a:bodyPr>
          <a:lstStyle/>
          <a:p>
            <a:pPr algn="just"/>
            <a:r>
              <a:rPr lang="hy-AM" dirty="0">
                <a:latin typeface="Sylfaen" panose="010A0502050306030303" pitchFamily="18" charset="0"/>
              </a:rPr>
              <a:t>Դիմումատուն </a:t>
            </a:r>
            <a:r>
              <a:rPr lang="en-US" dirty="0">
                <a:latin typeface="Sylfaen" panose="010A0502050306030303" pitchFamily="18" charset="0"/>
              </a:rPr>
              <a:t>2008 </a:t>
            </a:r>
            <a:r>
              <a:rPr lang="hy-AM" dirty="0">
                <a:latin typeface="Sylfaen" panose="010A0502050306030303" pitchFamily="18" charset="0"/>
              </a:rPr>
              <a:t>թ․-ին Թալիբանի անդամների կողմից մահափորձի ենթարկվելուց հետո փախել է Քաբուլից․ նա Իրանով, Թուրքիայով ճամփորդելուց հետո Հունաստանից մուտք է գործել Եվրոպական միություն </a:t>
            </a:r>
            <a:r>
              <a:rPr lang="en-US" dirty="0">
                <a:latin typeface="Sylfaen" panose="010A0502050306030303" pitchFamily="18" charset="0"/>
              </a:rPr>
              <a:t>(</a:t>
            </a:r>
            <a:r>
              <a:rPr lang="hy-AM" dirty="0">
                <a:latin typeface="Sylfaen" panose="010A0502050306030303" pitchFamily="18" charset="0"/>
              </a:rPr>
              <a:t>վերցրել են մատնահետքերը</a:t>
            </a:r>
            <a:r>
              <a:rPr lang="en-US" dirty="0">
                <a:latin typeface="Sylfaen" panose="010A0502050306030303" pitchFamily="18" charset="0"/>
              </a:rPr>
              <a:t>)</a:t>
            </a:r>
            <a:r>
              <a:rPr lang="hy-AM" dirty="0">
                <a:latin typeface="Sylfaen" panose="010A0502050306030303" pitchFamily="18" charset="0"/>
              </a:rPr>
              <a:t>։ Հունաստանում նա չի դիմել ապաստան հայցելու խնդրանքով և շարունակել է ճամփորդել դեպի Ֆրանսիա, այնուհետև դեպի Բելգիա, որտեղ էլ </a:t>
            </a:r>
            <a:r>
              <a:rPr lang="en-US" dirty="0">
                <a:latin typeface="Sylfaen" panose="010A0502050306030303" pitchFamily="18" charset="0"/>
              </a:rPr>
              <a:t>2009 </a:t>
            </a:r>
            <a:r>
              <a:rPr lang="hy-AM" dirty="0">
                <a:latin typeface="Sylfaen" panose="010A0502050306030303" pitchFamily="18" charset="0"/>
              </a:rPr>
              <a:t>թ․-ին դիմել է ապաստանի հայցով։ Ըստ «Դուբլինի ընթացակարգի»՝ բելգիական իշխանությունները կապվել են հունական իշխանությունների հետ՝ նշելով, որ վերջիններս են պատասխանատու ապաստանի հայցը քննելու համար։ Դիմումատուին տեղափոխել են Հունաստան, որտեղ վերջինս դիմել է ապաստանի հայցով։</a:t>
            </a:r>
          </a:p>
          <a:p>
            <a:pPr algn="just"/>
            <a:r>
              <a:rPr lang="hy-AM" dirty="0">
                <a:latin typeface="Sylfaen" panose="010A0502050306030303" pitchFamily="18" charset="0"/>
              </a:rPr>
              <a:t>ՄԻԵԴ-ը գտել է, որ դիմումատուին Բելգիայից Հունաստան տեղափոխելը խախտել է Կոնվենցիայի </a:t>
            </a:r>
            <a:r>
              <a:rPr lang="en-US" dirty="0">
                <a:latin typeface="Sylfaen" panose="010A0502050306030303" pitchFamily="18" charset="0"/>
              </a:rPr>
              <a:t>3-</a:t>
            </a:r>
            <a:r>
              <a:rPr lang="hy-AM" dirty="0">
                <a:latin typeface="Sylfaen" panose="010A0502050306030303" pitchFamily="18" charset="0"/>
              </a:rPr>
              <a:t>րդ հոդվածը հետևյալ պատճառաբանությամբ․</a:t>
            </a:r>
          </a:p>
          <a:p>
            <a:pPr algn="just">
              <a:buFont typeface="Arial" panose="020B0604020202020204" pitchFamily="34" charset="0"/>
              <a:buChar char="•"/>
            </a:pPr>
            <a:r>
              <a:rPr lang="hy-AM" dirty="0">
                <a:latin typeface="Sylfaen" panose="010A0502050306030303" pitchFamily="18" charset="0"/>
              </a:rPr>
              <a:t>Հունաստանում ապաստան հայցողների ճամբարների և կալանավայրերի ծայրահեղ անբարենպաստ վիճակը </a:t>
            </a:r>
            <a:r>
              <a:rPr lang="en-US" dirty="0">
                <a:latin typeface="Sylfaen" panose="010A0502050306030303" pitchFamily="18" charset="0"/>
              </a:rPr>
              <a:t>(</a:t>
            </a:r>
            <a:r>
              <a:rPr lang="hy-AM" dirty="0">
                <a:latin typeface="Sylfaen" panose="010A0502050306030303" pitchFamily="18" charset="0"/>
              </a:rPr>
              <a:t>այս մասին վկայում են բազմաթիվ միջազգային զեկույցներ</a:t>
            </a:r>
            <a:r>
              <a:rPr lang="en-US" dirty="0">
                <a:latin typeface="Sylfaen" panose="010A0502050306030303" pitchFamily="18" charset="0"/>
              </a:rPr>
              <a:t>)</a:t>
            </a:r>
            <a:r>
              <a:rPr lang="hy-AM" dirty="0">
                <a:latin typeface="Sylfaen" panose="010A0502050306030303" pitchFamily="18" charset="0"/>
              </a:rPr>
              <a:t> խախտում է Կոնվենցիայի </a:t>
            </a:r>
            <a:r>
              <a:rPr lang="en-US" dirty="0">
                <a:latin typeface="Sylfaen" panose="010A0502050306030303" pitchFamily="18" charset="0"/>
              </a:rPr>
              <a:t>3-</a:t>
            </a:r>
            <a:r>
              <a:rPr lang="hy-AM" dirty="0">
                <a:latin typeface="Sylfaen" panose="010A0502050306030303" pitchFamily="18" charset="0"/>
              </a:rPr>
              <a:t>րդ հոդվածը, մասնավորապես, Հունաստանում դիմումատուն իր ապաստանի հայցի քննության ընթացքում ստիպված է եղել ապրել ծայրահեղ աղքատության պայմաններում՝ զրկված լինելով սննդից, հիգիենայի կարիքները հոգալու հնարավորությունից և կացարանից, ինչպես նաև նա մշտապես ապրել  է վախով, որ գուցե հարձակումների զոհ կդառնա։ ՄԻԵԴ-ը գտել է, որ Հունաստանը խախտել է Կոնվենցիայի </a:t>
            </a:r>
            <a:r>
              <a:rPr lang="en-US" dirty="0">
                <a:latin typeface="Sylfaen" panose="010A0502050306030303" pitchFamily="18" charset="0"/>
              </a:rPr>
              <a:t>3-</a:t>
            </a:r>
            <a:r>
              <a:rPr lang="hy-AM" dirty="0">
                <a:latin typeface="Sylfaen" panose="010A0502050306030303" pitchFamily="18" charset="0"/>
              </a:rPr>
              <a:t>րդ հոդվածը դիմումատուին նման պայմաններում պահելու համար, իսկ Բելգիան՝ դիմումատուին Հունաստան փոխանցելու համար՝ գիտակցելով, որ այնտեղ վերջինս պահվելու է ծայրահեղ աղքատության պայմաններում։ </a:t>
            </a:r>
          </a:p>
        </p:txBody>
      </p:sp>
    </p:spTree>
    <p:extLst>
      <p:ext uri="{BB962C8B-B14F-4D97-AF65-F5344CB8AC3E}">
        <p14:creationId xmlns:p14="http://schemas.microsoft.com/office/powerpoint/2010/main" val="983049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BFB68-35AA-E1C7-968F-A49EE4B5007D}"/>
              </a:ext>
            </a:extLst>
          </p:cNvPr>
          <p:cNvSpPr>
            <a:spLocks noGrp="1"/>
          </p:cNvSpPr>
          <p:nvPr>
            <p:ph type="title"/>
          </p:nvPr>
        </p:nvSpPr>
        <p:spPr/>
        <p:txBody>
          <a:bodyPr/>
          <a:lstStyle/>
          <a:p>
            <a:r>
              <a:rPr lang="en-US" b="1" dirty="0">
                <a:latin typeface="Sylfaen" panose="010A0502050306030303" pitchFamily="18" charset="0"/>
              </a:rPr>
              <a:t>Sufi and </a:t>
            </a:r>
            <a:r>
              <a:rPr lang="en-US" b="1" dirty="0" err="1">
                <a:latin typeface="Sylfaen" panose="010A0502050306030303" pitchFamily="18" charset="0"/>
              </a:rPr>
              <a:t>Elmi</a:t>
            </a:r>
            <a:r>
              <a:rPr lang="en-US" b="1" dirty="0">
                <a:latin typeface="Sylfaen" panose="010A0502050306030303" pitchFamily="18" charset="0"/>
              </a:rPr>
              <a:t> v. the United Kingdom, 8319/07 and 11449/07, 28 June 2011</a:t>
            </a:r>
          </a:p>
        </p:txBody>
      </p:sp>
      <p:sp>
        <p:nvSpPr>
          <p:cNvPr id="3" name="Content Placeholder 2">
            <a:extLst>
              <a:ext uri="{FF2B5EF4-FFF2-40B4-BE49-F238E27FC236}">
                <a16:creationId xmlns:a16="http://schemas.microsoft.com/office/drawing/2014/main" id="{250D94F9-E363-7627-ED38-CE03A027D829}"/>
              </a:ext>
            </a:extLst>
          </p:cNvPr>
          <p:cNvSpPr>
            <a:spLocks noGrp="1"/>
          </p:cNvSpPr>
          <p:nvPr>
            <p:ph idx="1"/>
          </p:nvPr>
        </p:nvSpPr>
        <p:spPr>
          <a:xfrm>
            <a:off x="2592925" y="1905000"/>
            <a:ext cx="9460530" cy="4724400"/>
          </a:xfrm>
        </p:spPr>
        <p:txBody>
          <a:bodyPr>
            <a:normAutofit fontScale="92500" lnSpcReduction="10000"/>
          </a:bodyPr>
          <a:lstStyle/>
          <a:p>
            <a:pPr algn="just"/>
            <a:r>
              <a:rPr lang="hy-AM" dirty="0">
                <a:latin typeface="Sylfaen" panose="010A0502050306030303" pitchFamily="18" charset="0"/>
              </a:rPr>
              <a:t>Երկու դիմումատուները Սոմալիի քաղաքացիներ են։ Առաջին դիմումատուն Միացյալ Թագավորությունում ապաստան է խնդրել իր ծննդավայրում էթնիկ փոքրամասնությանը պատկանելու և այդ հիմքով հետապնդվելու պատճառով, իսկ երկրորդը՝ իր հոր նախկինում Սոմալիում զբաղեցրած պաշտոնի և Սոմալիում սկսված քաղաքացիական պատերազմի պատճառով։ Երկրորդ դիմումատուին թույլատրել են բնակվել ՄԹ-ում, սակայն տարիներ հետո վերջինիս անօրինական վարքագծի պատճառով որոշում է կայացվել նրան վտարել Սոմալի, քանզի նա վտանգ էր ներկայացնում ՄԹ-ի հասարակության համար։ </a:t>
            </a:r>
          </a:p>
          <a:p>
            <a:pPr algn="just"/>
            <a:r>
              <a:rPr lang="hy-AM" dirty="0">
                <a:latin typeface="Sylfaen" panose="010A0502050306030303" pitchFamily="18" charset="0"/>
              </a:rPr>
              <a:t>ՄԻԵԴ-ը գտել է, որ դիմումատուների վտարումը Սոմալի կխախտեր Կոնվենցիայի</a:t>
            </a:r>
            <a:r>
              <a:rPr lang="en-US" dirty="0">
                <a:latin typeface="Sylfaen" panose="010A0502050306030303" pitchFamily="18" charset="0"/>
              </a:rPr>
              <a:t> 3-</a:t>
            </a:r>
            <a:r>
              <a:rPr lang="hy-AM" dirty="0">
                <a:latin typeface="Sylfaen" panose="010A0502050306030303" pitchFamily="18" charset="0"/>
              </a:rPr>
              <a:t>րդ հոդվածը հետևյալ պատճառներով․</a:t>
            </a:r>
          </a:p>
          <a:p>
            <a:pPr algn="just">
              <a:buFont typeface="Arial" panose="020B0604020202020204" pitchFamily="34" charset="0"/>
              <a:buChar char="•"/>
            </a:pPr>
            <a:r>
              <a:rPr lang="hy-AM" dirty="0">
                <a:latin typeface="Sylfaen" panose="010A0502050306030303" pitchFamily="18" charset="0"/>
              </a:rPr>
              <a:t>ընդունող երկրում բացառիկ ինտենսիվությամբ ընդհանուր բռնության առկայությունը </a:t>
            </a:r>
            <a:r>
              <a:rPr lang="en-US" dirty="0">
                <a:latin typeface="Sylfaen" panose="010A0502050306030303" pitchFamily="18" charset="0"/>
              </a:rPr>
              <a:t>(general violence of exceptional intensity)</a:t>
            </a:r>
            <a:r>
              <a:rPr lang="hy-AM" dirty="0">
                <a:latin typeface="Sylfaen" panose="010A0502050306030303" pitchFamily="18" charset="0"/>
              </a:rPr>
              <a:t> կարող է բավարար լինել եզրակացնելու համար, որ անձը ենթարկվելու է վատ վերաբերմունքի միայն տվյալ տարածքում իր ներկայության պատճառով,</a:t>
            </a:r>
            <a:endParaRPr lang="en-US" dirty="0">
              <a:latin typeface="Sylfaen" panose="010A0502050306030303" pitchFamily="18" charset="0"/>
            </a:endParaRPr>
          </a:p>
          <a:p>
            <a:pPr algn="just">
              <a:buFont typeface="Arial" panose="020B0604020202020204" pitchFamily="34" charset="0"/>
              <a:buChar char="•"/>
            </a:pPr>
            <a:r>
              <a:rPr lang="hy-AM" dirty="0">
                <a:latin typeface="Sylfaen" panose="010A0502050306030303" pitchFamily="18" charset="0"/>
              </a:rPr>
              <a:t>Քենիայում </a:t>
            </a:r>
            <a:r>
              <a:rPr lang="en-US" dirty="0">
                <a:latin typeface="Sylfaen" panose="010A0502050306030303" pitchFamily="18" charset="0"/>
              </a:rPr>
              <a:t>(</a:t>
            </a:r>
            <a:r>
              <a:rPr lang="hy-AM" dirty="0">
                <a:latin typeface="Sylfaen" panose="010A0502050306030303" pitchFamily="18" charset="0"/>
              </a:rPr>
              <a:t>Սոմալիի հետ սահմանային գոտում</a:t>
            </a:r>
            <a:r>
              <a:rPr lang="en-US" dirty="0">
                <a:latin typeface="Sylfaen" panose="010A0502050306030303" pitchFamily="18" charset="0"/>
              </a:rPr>
              <a:t>)</a:t>
            </a:r>
            <a:r>
              <a:rPr lang="hy-AM" dirty="0">
                <a:latin typeface="Sylfaen" panose="010A0502050306030303" pitchFamily="18" charset="0"/>
              </a:rPr>
              <a:t> և Սոմալիում փախստականների հիմնական ճամբարների գերբնակեցումը և կացարանների, ջրի և սանիտարական հաստատությունների շատ սահմանափակ հասանելիությունը ստեղծում են այպիսի ծանր պայմաններ, որոնք հատում են  նվազագույն խստության</a:t>
            </a:r>
            <a:r>
              <a:rPr lang="en-US" dirty="0">
                <a:latin typeface="Sylfaen" panose="010A0502050306030303" pitchFamily="18" charset="0"/>
              </a:rPr>
              <a:t> (minimum severity)</a:t>
            </a:r>
            <a:r>
              <a:rPr lang="hy-AM" dirty="0">
                <a:latin typeface="Sylfaen" panose="010A0502050306030303" pitchFamily="18" charset="0"/>
              </a:rPr>
              <a:t> շեմը</a:t>
            </a:r>
            <a:r>
              <a:rPr lang="en-US" dirty="0">
                <a:latin typeface="Sylfaen" panose="010A0502050306030303" pitchFamily="18" charset="0"/>
              </a:rPr>
              <a:t>:</a:t>
            </a:r>
          </a:p>
          <a:p>
            <a:endParaRPr lang="en-US" dirty="0">
              <a:latin typeface="Sylfaen" panose="010A0502050306030303" pitchFamily="18" charset="0"/>
            </a:endParaRPr>
          </a:p>
          <a:p>
            <a:pPr marL="0" indent="0">
              <a:buNone/>
            </a:pPr>
            <a:endParaRPr lang="en-US" dirty="0">
              <a:latin typeface="Sylfaen" panose="010A0502050306030303" pitchFamily="18" charset="0"/>
            </a:endParaRPr>
          </a:p>
        </p:txBody>
      </p:sp>
    </p:spTree>
    <p:extLst>
      <p:ext uri="{BB962C8B-B14F-4D97-AF65-F5344CB8AC3E}">
        <p14:creationId xmlns:p14="http://schemas.microsoft.com/office/powerpoint/2010/main" val="3051354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0C95CE-BBC4-218A-18AA-5511EF1BD064}"/>
              </a:ext>
            </a:extLst>
          </p:cNvPr>
          <p:cNvSpPr>
            <a:spLocks noGrp="1"/>
          </p:cNvSpPr>
          <p:nvPr>
            <p:ph type="title"/>
          </p:nvPr>
        </p:nvSpPr>
        <p:spPr>
          <a:xfrm>
            <a:off x="2592925" y="624110"/>
            <a:ext cx="9349694" cy="1280890"/>
          </a:xfrm>
        </p:spPr>
        <p:txBody>
          <a:bodyPr/>
          <a:lstStyle/>
          <a:p>
            <a:r>
              <a:rPr lang="en-US" b="1" dirty="0">
                <a:latin typeface="Sylfaen" panose="010A0502050306030303" pitchFamily="18" charset="0"/>
              </a:rPr>
              <a:t>Singh and Others v. Belgium, 33210/11, </a:t>
            </a:r>
            <a:br>
              <a:rPr lang="en-US" b="1" dirty="0">
                <a:latin typeface="Sylfaen" panose="010A0502050306030303" pitchFamily="18" charset="0"/>
              </a:rPr>
            </a:br>
            <a:r>
              <a:rPr lang="en-US" b="1" dirty="0">
                <a:latin typeface="Sylfaen" panose="010A0502050306030303" pitchFamily="18" charset="0"/>
              </a:rPr>
              <a:t>2 October 2012</a:t>
            </a:r>
          </a:p>
        </p:txBody>
      </p:sp>
      <p:sp>
        <p:nvSpPr>
          <p:cNvPr id="4" name="Content Placeholder 3">
            <a:extLst>
              <a:ext uri="{FF2B5EF4-FFF2-40B4-BE49-F238E27FC236}">
                <a16:creationId xmlns:a16="http://schemas.microsoft.com/office/drawing/2014/main" id="{63F2985D-36DC-0FA1-1BDB-1B619B408AED}"/>
              </a:ext>
            </a:extLst>
          </p:cNvPr>
          <p:cNvSpPr>
            <a:spLocks noGrp="1"/>
          </p:cNvSpPr>
          <p:nvPr>
            <p:ph idx="1"/>
          </p:nvPr>
        </p:nvSpPr>
        <p:spPr>
          <a:xfrm>
            <a:off x="2422957" y="1905000"/>
            <a:ext cx="9519662" cy="4953000"/>
          </a:xfrm>
        </p:spPr>
        <p:txBody>
          <a:bodyPr>
            <a:normAutofit fontScale="92500" lnSpcReduction="20000"/>
          </a:bodyPr>
          <a:lstStyle/>
          <a:p>
            <a:pPr algn="just"/>
            <a:r>
              <a:rPr lang="hy-AM" dirty="0">
                <a:latin typeface="Sylfaen" panose="010A0502050306030303" pitchFamily="18" charset="0"/>
              </a:rPr>
              <a:t>Թվով հինգ դիմումատուները Աֆղանստանի քաղաքացիներ են, «սիկխ» համայնքի անդամներ, քաղաքացիական պատերզամի պատճառով </a:t>
            </a:r>
            <a:r>
              <a:rPr lang="en-US" dirty="0">
                <a:latin typeface="Sylfaen" panose="010A0502050306030303" pitchFamily="18" charset="0"/>
              </a:rPr>
              <a:t>1992 </a:t>
            </a:r>
            <a:r>
              <a:rPr lang="hy-AM" dirty="0">
                <a:latin typeface="Sylfaen" panose="010A0502050306030303" pitchFamily="18" charset="0"/>
              </a:rPr>
              <a:t>թ․-ին փախել են Հնդկաստան, քանզի սինկխերը և հնդիկները հարձակումների և առևանգումների զոհ էին դառնում այս ժամանակաշրջանում։ </a:t>
            </a:r>
            <a:r>
              <a:rPr lang="en-US" dirty="0">
                <a:latin typeface="Sylfaen" panose="010A0502050306030303" pitchFamily="18" charset="0"/>
              </a:rPr>
              <a:t>2009</a:t>
            </a:r>
            <a:r>
              <a:rPr lang="hy-AM" dirty="0">
                <a:latin typeface="Sylfaen" panose="010A0502050306030303" pitchFamily="18" charset="0"/>
              </a:rPr>
              <a:t> թ․-ին վերադարձել են Քաբուլ, սակայն անվտանգ միջավայրի բացակայության պատճառով որոշել են Բելգիայում ապաստան հայցել։ Բելգիական իրավասու մարմինները մերժել են ապաստան տրամադրելը՝ պատճառաբանելով, որ դիմումատուները չեն ապացուցել Աֆղանստանի քաղաքացի լինելը։</a:t>
            </a:r>
          </a:p>
          <a:p>
            <a:pPr algn="just"/>
            <a:r>
              <a:rPr lang="hy-AM" dirty="0">
                <a:latin typeface="Sylfaen" panose="010A0502050306030303" pitchFamily="18" charset="0"/>
              </a:rPr>
              <a:t>ՄԻԵԴ-ը հաստատել է Կոնենցիայի </a:t>
            </a:r>
            <a:r>
              <a:rPr lang="en-US" dirty="0">
                <a:latin typeface="Sylfaen" panose="010A0502050306030303" pitchFamily="18" charset="0"/>
              </a:rPr>
              <a:t>13-</a:t>
            </a:r>
            <a:r>
              <a:rPr lang="hy-AM" dirty="0">
                <a:latin typeface="Sylfaen" panose="010A0502050306030303" pitchFamily="18" charset="0"/>
              </a:rPr>
              <a:t>րդ հոդվածի խախտումը՝ համակցված Կոնվենցիայի </a:t>
            </a:r>
            <a:r>
              <a:rPr lang="en-US" dirty="0">
                <a:latin typeface="Sylfaen" panose="010A0502050306030303" pitchFamily="18" charset="0"/>
              </a:rPr>
              <a:t>3-</a:t>
            </a:r>
            <a:r>
              <a:rPr lang="hy-AM" dirty="0">
                <a:latin typeface="Sylfaen" panose="010A0502050306030303" pitchFamily="18" charset="0"/>
              </a:rPr>
              <a:t>րդ հոդվածի հետ՝ ընդգծելով․  </a:t>
            </a:r>
          </a:p>
          <a:p>
            <a:pPr algn="just">
              <a:buFont typeface="Arial" panose="020B0604020202020204" pitchFamily="34" charset="0"/>
              <a:buChar char="•"/>
            </a:pPr>
            <a:r>
              <a:rPr lang="hy-AM" dirty="0">
                <a:latin typeface="Sylfaen" panose="010A0502050306030303" pitchFamily="18" charset="0"/>
              </a:rPr>
              <a:t>Հաշվի չեն առնվել նախկինում ՄԱԿ ՓԳՀ-ի կողմից տրամադրված պաշտպանության երաշխիքները,</a:t>
            </a:r>
          </a:p>
          <a:p>
            <a:pPr algn="just">
              <a:buFont typeface="Arial" panose="020B0604020202020204" pitchFamily="34" charset="0"/>
              <a:buChar char="•"/>
            </a:pPr>
            <a:r>
              <a:rPr lang="hy-AM" dirty="0">
                <a:latin typeface="Sylfaen" panose="010A0502050306030303" pitchFamily="18" charset="0"/>
              </a:rPr>
              <a:t>Հաշվի չեն առնվել բազմաթիվ միջազգային զեկույցները, որոնք վկայում են «սիկխ» էթնո-կրոնական փոքրամասնության նկատմամբ հետապնդումների մասին, ինչպես նաև ՄԱԿ ՓԳՀ-ի առաջարկությունները այս անձանց պաշտպանություն տրամադրելու վերաբերյալ</a:t>
            </a:r>
            <a:r>
              <a:rPr lang="en-US" dirty="0">
                <a:latin typeface="Sylfaen" panose="010A0502050306030303" pitchFamily="18" charset="0"/>
              </a:rPr>
              <a:t>,</a:t>
            </a:r>
            <a:endParaRPr lang="hy-AM" dirty="0">
              <a:latin typeface="Sylfaen" panose="010A0502050306030303" pitchFamily="18" charset="0"/>
            </a:endParaRPr>
          </a:p>
          <a:p>
            <a:pPr algn="just">
              <a:buFont typeface="Arial" panose="020B0604020202020204" pitchFamily="34" charset="0"/>
              <a:buChar char="•"/>
            </a:pPr>
            <a:r>
              <a:rPr lang="hy-AM" dirty="0">
                <a:latin typeface="Sylfaen" panose="010A0502050306030303" pitchFamily="18" charset="0"/>
              </a:rPr>
              <a:t>Հաշվի չի առնվել Աֆղանստանում լայնածավալ զինված հակամարտության համատեքստը,</a:t>
            </a:r>
          </a:p>
          <a:p>
            <a:pPr algn="just">
              <a:buFont typeface="Arial" panose="020B0604020202020204" pitchFamily="34" charset="0"/>
              <a:buChar char="•"/>
            </a:pPr>
            <a:r>
              <a:rPr lang="hy-AM" dirty="0">
                <a:latin typeface="Sylfaen" panose="010A0502050306030303" pitchFamily="18" charset="0"/>
              </a:rPr>
              <a:t>Ինչպես նաև հաշվի չի առնվել այն հանգամանքը</a:t>
            </a:r>
            <a:r>
              <a:rPr lang="en-US" dirty="0">
                <a:latin typeface="Sylfaen" panose="010A0502050306030303" pitchFamily="18" charset="0"/>
              </a:rPr>
              <a:t>,</a:t>
            </a:r>
            <a:r>
              <a:rPr lang="hy-AM" dirty="0">
                <a:latin typeface="Sylfaen" panose="010A0502050306030303" pitchFamily="18" charset="0"/>
              </a:rPr>
              <a:t> որ դիմումատուներից երեքը անչափահաս են եղել։</a:t>
            </a:r>
          </a:p>
          <a:p>
            <a:pPr marL="0" indent="0" algn="just">
              <a:buNone/>
            </a:pPr>
            <a:r>
              <a:rPr lang="hy-AM" dirty="0"/>
              <a:t>   </a:t>
            </a:r>
          </a:p>
          <a:p>
            <a:pPr marL="0" indent="0">
              <a:buNone/>
            </a:pPr>
            <a:endParaRPr lang="hy-AM" dirty="0"/>
          </a:p>
          <a:p>
            <a:endParaRPr lang="hy-AM" dirty="0"/>
          </a:p>
          <a:p>
            <a:endParaRPr lang="en-US" dirty="0"/>
          </a:p>
        </p:txBody>
      </p:sp>
    </p:spTree>
    <p:extLst>
      <p:ext uri="{BB962C8B-B14F-4D97-AF65-F5344CB8AC3E}">
        <p14:creationId xmlns:p14="http://schemas.microsoft.com/office/powerpoint/2010/main" val="3286557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8644-855E-8484-1EFA-FEC6BA414AE7}"/>
              </a:ext>
            </a:extLst>
          </p:cNvPr>
          <p:cNvSpPr>
            <a:spLocks noGrp="1"/>
          </p:cNvSpPr>
          <p:nvPr>
            <p:ph type="title"/>
          </p:nvPr>
        </p:nvSpPr>
        <p:spPr>
          <a:xfrm>
            <a:off x="2592925" y="624110"/>
            <a:ext cx="8911687" cy="976090"/>
          </a:xfrm>
        </p:spPr>
        <p:txBody>
          <a:bodyPr>
            <a:normAutofit/>
          </a:bodyPr>
          <a:lstStyle/>
          <a:p>
            <a:r>
              <a:rPr lang="en-US" sz="2800" b="1" dirty="0">
                <a:latin typeface="Sylfaen" panose="010A0502050306030303" pitchFamily="18" charset="0"/>
              </a:rPr>
              <a:t>F.G. v. Sweden [GC], 43611/11, </a:t>
            </a:r>
            <a:br>
              <a:rPr lang="en-US" sz="2800" b="1" dirty="0">
                <a:latin typeface="Sylfaen" panose="010A0502050306030303" pitchFamily="18" charset="0"/>
              </a:rPr>
            </a:br>
            <a:r>
              <a:rPr lang="en-US" sz="2800" b="1" dirty="0">
                <a:latin typeface="Sylfaen" panose="010A0502050306030303" pitchFamily="18" charset="0"/>
              </a:rPr>
              <a:t>23 March 2016</a:t>
            </a:r>
          </a:p>
        </p:txBody>
      </p:sp>
      <p:sp>
        <p:nvSpPr>
          <p:cNvPr id="3" name="Content Placeholder 2">
            <a:extLst>
              <a:ext uri="{FF2B5EF4-FFF2-40B4-BE49-F238E27FC236}">
                <a16:creationId xmlns:a16="http://schemas.microsoft.com/office/drawing/2014/main" id="{1D457FEA-3A1B-FB62-6404-118E828A9CB0}"/>
              </a:ext>
            </a:extLst>
          </p:cNvPr>
          <p:cNvSpPr>
            <a:spLocks noGrp="1"/>
          </p:cNvSpPr>
          <p:nvPr>
            <p:ph idx="1"/>
          </p:nvPr>
        </p:nvSpPr>
        <p:spPr>
          <a:xfrm>
            <a:off x="2466475" y="1600200"/>
            <a:ext cx="9586980" cy="5368636"/>
          </a:xfrm>
        </p:spPr>
        <p:txBody>
          <a:bodyPr>
            <a:normAutofit fontScale="92500" lnSpcReduction="20000"/>
          </a:bodyPr>
          <a:lstStyle/>
          <a:p>
            <a:pPr algn="just"/>
            <a:r>
              <a:rPr lang="hy-AM" dirty="0">
                <a:latin typeface="Sylfaen" panose="010A0502050306030303" pitchFamily="18" charset="0"/>
              </a:rPr>
              <a:t>Դիմումատուն Իրանի քաղաքացի է, ով ապասատան է հայցել այն հիմքով, որ Իրանում ինքն աշխատել է ընդդիմադիր կազմակերպությունների հետ, ինչի պատճառով առնվազն երեք անգամ բանտարկվել է իշխանությունների կողմից։ Դիմումատուն ստիպված է եղել փախչել Իրանից, երբ տեղեկացել է, որ իր աշխատասենյակը խուզարկվել է, և առգրավվել են որոշ փաստաթղթեր։ Դիմումատուն նաև նշել է, որ Շվեդիայում ինքը դարձել է քրիստոնյա և Իրան վերադառնալու դեպքում իրեն սպառնում է մահապատիժ «իսլամը ուրանալու»  համար </a:t>
            </a:r>
            <a:r>
              <a:rPr lang="en-US" dirty="0">
                <a:latin typeface="Sylfaen" panose="010A0502050306030303" pitchFamily="18" charset="0"/>
              </a:rPr>
              <a:t>(</a:t>
            </a:r>
            <a:r>
              <a:rPr lang="hy-AM" dirty="0">
                <a:latin typeface="Sylfaen" panose="010A0502050306030303" pitchFamily="18" charset="0"/>
              </a:rPr>
              <a:t>սակայն այս հանգամանքը չի դրել ապաստանի հայցի հիմքում</a:t>
            </a:r>
            <a:r>
              <a:rPr lang="en-US" dirty="0">
                <a:latin typeface="Sylfaen" panose="010A0502050306030303" pitchFamily="18" charset="0"/>
              </a:rPr>
              <a:t>)</a:t>
            </a:r>
            <a:r>
              <a:rPr lang="hy-AM" dirty="0">
                <a:latin typeface="Sylfaen" panose="010A0502050306030303" pitchFamily="18" charset="0"/>
              </a:rPr>
              <a:t>։</a:t>
            </a:r>
            <a:endParaRPr lang="en-US" dirty="0">
              <a:latin typeface="Sylfaen" panose="010A0502050306030303" pitchFamily="18" charset="0"/>
            </a:endParaRPr>
          </a:p>
          <a:p>
            <a:pPr algn="just"/>
            <a:r>
              <a:rPr lang="hy-AM" dirty="0">
                <a:latin typeface="Sylfaen" panose="010A0502050306030303" pitchFamily="18" charset="0"/>
              </a:rPr>
              <a:t>ՄԻԵԴ-ը հիմնավորված է համարել միայն դավանափոխության հիմքով վատ վերաբերմունքի արժանանալու ռիսկը դիմումատուին Իրան վտարելու դեպքում՝ նշելով․</a:t>
            </a:r>
          </a:p>
          <a:p>
            <a:pPr algn="just">
              <a:buFont typeface="Arial" panose="020B0604020202020204" pitchFamily="34" charset="0"/>
              <a:buChar char="•"/>
            </a:pPr>
            <a:r>
              <a:rPr lang="hy-AM" dirty="0">
                <a:latin typeface="Sylfaen" panose="010A0502050306030303" pitchFamily="18" charset="0"/>
              </a:rPr>
              <a:t>հանրահայտ ընդհանուր ռիսկի </a:t>
            </a:r>
            <a:r>
              <a:rPr lang="en-US" dirty="0">
                <a:latin typeface="Sylfaen" panose="010A0502050306030303" pitchFamily="18" charset="0"/>
              </a:rPr>
              <a:t>(well-known general risk) </a:t>
            </a:r>
            <a:r>
              <a:rPr lang="hy-AM" dirty="0">
                <a:latin typeface="Sylfaen" panose="010A0502050306030303" pitchFamily="18" charset="0"/>
              </a:rPr>
              <a:t>առկայության դեպքում, երբ նման ռիսկի մասին տեղեկատվությունը ազատորեն կարելի է պարզել բազմաթիվ աղբյուրներից, Կոնվենցիայի 2-րդ և 3-րդ հոդվածներով պետությունների վրա դրված պարտավորությունները վտարման գործերով ենթադրում են, որ իշխանությունները սեփական նախաձեռնությամբ իրականացնում են այդ ռիսկի գնահատումը։ Ի հակադրություն, անհատական ռիսկի վրա հիմնված ապաստանի հայցերի դեպքում, ապաստան հայցող անձն ինքը պետք է հիմնավորի այդպիսի ռիսկը: Համապատասխանաբար, եթե դիմումատուն որոշում է չբացահայտել այդ կոնկրետ հիմքը </a:t>
            </a:r>
            <a:r>
              <a:rPr lang="en-US" dirty="0">
                <a:latin typeface="Sylfaen" panose="010A0502050306030303" pitchFamily="18" charset="0"/>
              </a:rPr>
              <a:t>(</a:t>
            </a:r>
            <a:r>
              <a:rPr lang="hy-AM" dirty="0">
                <a:latin typeface="Sylfaen" panose="010A0502050306030303" pitchFamily="18" charset="0"/>
              </a:rPr>
              <a:t>կրոնական, քաղաքական հայացքներ, սեռական կողմնորոշում և այլն</a:t>
            </a:r>
            <a:r>
              <a:rPr lang="en-US" dirty="0">
                <a:latin typeface="Sylfaen" panose="010A0502050306030303" pitchFamily="18" charset="0"/>
              </a:rPr>
              <a:t>)</a:t>
            </a:r>
            <a:r>
              <a:rPr lang="hy-AM" dirty="0">
                <a:latin typeface="Sylfaen" panose="010A0502050306030303" pitchFamily="18" charset="0"/>
              </a:rPr>
              <a:t>, ապա չպետք է ակնկալվի, որ պետությունն ինքը պետք է բացահայտի այդ հիմքը։ Այնուամենայնիվ, հաշվի առնելով Կոնվենցիայի 2-րդ և 3-րդ հոդվածներով երաշխավորված իրավունքների բացարձակ բնույթը և այն խոցելի դրությունը, որում հաճախ հայտնվում են ապաստան հայցողները, եթե պետությանը որևէ կերպ հայտնի է դառնում նման հիմքի առկայությունը, ապա վերջինս պարտավոր է իրականացնել այդ հիմքով ռիսկի գնահատում վտարման հարցը որոշելիս։ </a:t>
            </a:r>
            <a:endParaRPr lang="en-US" dirty="0">
              <a:latin typeface="Sylfaen" panose="010A0502050306030303" pitchFamily="18" charset="0"/>
            </a:endParaRPr>
          </a:p>
        </p:txBody>
      </p:sp>
    </p:spTree>
    <p:extLst>
      <p:ext uri="{BB962C8B-B14F-4D97-AF65-F5344CB8AC3E}">
        <p14:creationId xmlns:p14="http://schemas.microsoft.com/office/powerpoint/2010/main" val="3823833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3F194-C83D-9B42-5987-184844474755}"/>
              </a:ext>
            </a:extLst>
          </p:cNvPr>
          <p:cNvSpPr>
            <a:spLocks noGrp="1"/>
          </p:cNvSpPr>
          <p:nvPr>
            <p:ph type="title"/>
          </p:nvPr>
        </p:nvSpPr>
        <p:spPr>
          <a:xfrm>
            <a:off x="2589212" y="624110"/>
            <a:ext cx="8911687" cy="1280890"/>
          </a:xfrm>
        </p:spPr>
        <p:txBody>
          <a:bodyPr/>
          <a:lstStyle/>
          <a:p>
            <a:r>
              <a:rPr lang="en-US" b="1" dirty="0">
                <a:latin typeface="Sylfaen" panose="010A0502050306030303" pitchFamily="18" charset="0"/>
              </a:rPr>
              <a:t>J.K. and Others v. Sweden [GC], 59166/12, </a:t>
            </a:r>
            <a:br>
              <a:rPr lang="en-US" b="1" dirty="0">
                <a:latin typeface="Sylfaen" panose="010A0502050306030303" pitchFamily="18" charset="0"/>
              </a:rPr>
            </a:br>
            <a:r>
              <a:rPr lang="en-US" b="1" dirty="0">
                <a:latin typeface="Sylfaen" panose="010A0502050306030303" pitchFamily="18" charset="0"/>
              </a:rPr>
              <a:t>23 August 2016</a:t>
            </a:r>
            <a:endParaRPr lang="en-US" b="1" dirty="0"/>
          </a:p>
        </p:txBody>
      </p:sp>
      <p:sp>
        <p:nvSpPr>
          <p:cNvPr id="3" name="Content Placeholder 2">
            <a:extLst>
              <a:ext uri="{FF2B5EF4-FFF2-40B4-BE49-F238E27FC236}">
                <a16:creationId xmlns:a16="http://schemas.microsoft.com/office/drawing/2014/main" id="{0E89991E-D447-A71E-D823-65E3B6DF629B}"/>
              </a:ext>
            </a:extLst>
          </p:cNvPr>
          <p:cNvSpPr>
            <a:spLocks noGrp="1"/>
          </p:cNvSpPr>
          <p:nvPr>
            <p:ph idx="1"/>
          </p:nvPr>
        </p:nvSpPr>
        <p:spPr>
          <a:xfrm>
            <a:off x="2589212" y="1905000"/>
            <a:ext cx="9464243" cy="4759036"/>
          </a:xfrm>
        </p:spPr>
        <p:txBody>
          <a:bodyPr>
            <a:normAutofit fontScale="92500" lnSpcReduction="20000"/>
          </a:bodyPr>
          <a:lstStyle/>
          <a:p>
            <a:pPr algn="just"/>
            <a:r>
              <a:rPr lang="hy-AM" dirty="0">
                <a:latin typeface="Sylfaen" panose="010A0502050306030303" pitchFamily="18" charset="0"/>
              </a:rPr>
              <a:t>Դիմումատուները </a:t>
            </a:r>
            <a:r>
              <a:rPr lang="en-US" dirty="0">
                <a:latin typeface="Sylfaen" panose="010A0502050306030303" pitchFamily="18" charset="0"/>
              </a:rPr>
              <a:t>(</a:t>
            </a:r>
            <a:r>
              <a:rPr lang="hy-AM" dirty="0">
                <a:latin typeface="Sylfaen" panose="010A0502050306030303" pitchFamily="18" charset="0"/>
              </a:rPr>
              <a:t>ընտանիքի անդամներ</a:t>
            </a:r>
            <a:r>
              <a:rPr lang="en-US" dirty="0">
                <a:latin typeface="Sylfaen" panose="010A0502050306030303" pitchFamily="18" charset="0"/>
              </a:rPr>
              <a:t>)</a:t>
            </a:r>
            <a:r>
              <a:rPr lang="hy-AM" dirty="0">
                <a:latin typeface="Sylfaen" panose="010A0502050306030303" pitchFamily="18" charset="0"/>
              </a:rPr>
              <a:t> Իրաքից են, Շվեդիայում ապաստանի հայցով դիմել են, քանզի Իրաքում հետապնդվում են Ալ-Քաիդայի կողմից այն պատճառով, որ ընտանիքի որոշ անդամներ աշխատաքի բերումով ունեցել են ամերիկացի հաճախորդներ և աշխատել են Իրաքում ԱՄՆ ռազմաբազայում։ Ընտանիքը բազմիցս հետապնդվել և բռնության է ենթարկվել Ալ-Քաիդայի կողմից </a:t>
            </a:r>
            <a:r>
              <a:rPr lang="en-US" dirty="0">
                <a:latin typeface="Sylfaen" panose="010A0502050306030303" pitchFamily="18" charset="0"/>
              </a:rPr>
              <a:t>2004- 2008 </a:t>
            </a:r>
            <a:r>
              <a:rPr lang="hy-AM" dirty="0">
                <a:latin typeface="Sylfaen" panose="010A0502050306030303" pitchFamily="18" charset="0"/>
              </a:rPr>
              <a:t>թվականների ընթացքում, ինչի պատճառով </a:t>
            </a:r>
            <a:r>
              <a:rPr lang="en-US" dirty="0">
                <a:latin typeface="Sylfaen" panose="010A0502050306030303" pitchFamily="18" charset="0"/>
              </a:rPr>
              <a:t>2011 </a:t>
            </a:r>
            <a:r>
              <a:rPr lang="hy-AM" dirty="0">
                <a:latin typeface="Sylfaen" panose="010A0502050306030303" pitchFamily="18" charset="0"/>
              </a:rPr>
              <a:t>թվականին վերջնականապես լքել են Իրաքը։</a:t>
            </a:r>
          </a:p>
          <a:p>
            <a:pPr algn="just"/>
            <a:r>
              <a:rPr lang="hy-AM" dirty="0">
                <a:latin typeface="Sylfaen" panose="010A0502050306030303" pitchFamily="18" charset="0"/>
              </a:rPr>
              <a:t>ՄԻԵԴ-ը գտել է, որ դիմումատուներին Իրաք վտարելը  կխախտեր Կոնվենցիայի</a:t>
            </a:r>
            <a:r>
              <a:rPr lang="en-US" dirty="0">
                <a:latin typeface="Sylfaen" panose="010A0502050306030303" pitchFamily="18" charset="0"/>
              </a:rPr>
              <a:t> 3-</a:t>
            </a:r>
            <a:r>
              <a:rPr lang="hy-AM" dirty="0">
                <a:latin typeface="Sylfaen" panose="010A0502050306030303" pitchFamily="18" charset="0"/>
              </a:rPr>
              <a:t>րդ հոդվածը հետևյալ պատճառաբանությամբ․</a:t>
            </a:r>
          </a:p>
          <a:p>
            <a:pPr algn="just">
              <a:buFont typeface="Arial" panose="020B0604020202020204" pitchFamily="34" charset="0"/>
              <a:buChar char="•"/>
            </a:pPr>
            <a:r>
              <a:rPr lang="hy-AM" dirty="0">
                <a:latin typeface="Sylfaen" panose="010A0502050306030303" pitchFamily="18" charset="0"/>
              </a:rPr>
              <a:t>ՄԻԵԴ-ը գտել է, որ որ անցյալում վատ վերաբերմունքի փաստը ուժեղ ցուցում</a:t>
            </a:r>
            <a:r>
              <a:rPr lang="en-US" dirty="0">
                <a:latin typeface="Sylfaen" panose="010A0502050306030303" pitchFamily="18" charset="0"/>
              </a:rPr>
              <a:t> (strong indication)</a:t>
            </a:r>
            <a:r>
              <a:rPr lang="hy-AM" dirty="0">
                <a:latin typeface="Sylfaen" panose="010A0502050306030303" pitchFamily="18" charset="0"/>
              </a:rPr>
              <a:t> է 3-րդ հոդվածին հակասող վերաբերմունքի ապագա իրական ռիսկի մասին</a:t>
            </a:r>
            <a:r>
              <a:rPr lang="en-US" dirty="0">
                <a:latin typeface="Sylfaen" panose="010A0502050306030303" pitchFamily="18" charset="0"/>
              </a:rPr>
              <a:t>,</a:t>
            </a:r>
            <a:r>
              <a:rPr lang="hy-AM" dirty="0">
                <a:latin typeface="Sylfaen" panose="010A0502050306030303" pitchFamily="18" charset="0"/>
              </a:rPr>
              <a:t> երբ ապաստան հայցողն ընդհանուր առմամբ համահունչ և արժանահավատ տեղեկություններ է ներկայացրել իրադարձությունների մասին, որոնք համահունչ են խնդրո առարկա երկրում տիրող ընդհանուր իրավիճակի վերաբերյալ հավաստի և օբյեկտիվ աղբյուրներից ստացված տեղեկատվությանը։ Նման պայմաններում կառավարությունը պետք է հերքի  այդ ռիսկի վերաբերյալ կասկածները։</a:t>
            </a:r>
          </a:p>
          <a:p>
            <a:pPr algn="just">
              <a:buFont typeface="Arial" panose="020B0604020202020204" pitchFamily="34" charset="0"/>
              <a:buChar char="•"/>
            </a:pPr>
            <a:r>
              <a:rPr lang="hy-AM" dirty="0">
                <a:latin typeface="Sylfaen" panose="010A0502050306030303" pitchFamily="18" charset="0"/>
              </a:rPr>
              <a:t>Այն դեպքերում, երբ ապաստան հայցողը հիմնավորում է, որ ինքը հաճախ թիրախավարվող խմբի անդամ է  </a:t>
            </a:r>
            <a:r>
              <a:rPr lang="en-US" dirty="0">
                <a:latin typeface="Sylfaen" panose="010A0502050306030303" pitchFamily="18" charset="0"/>
              </a:rPr>
              <a:t>(member of a targeted group), </a:t>
            </a:r>
            <a:r>
              <a:rPr lang="hy-AM" dirty="0">
                <a:latin typeface="Sylfaen" panose="010A0502050306030303" pitchFamily="18" charset="0"/>
              </a:rPr>
              <a:t>ապա ՄԻԵԴ-ն այլևս պարտադիր չի համարում, որ սպաստան հայցողը նաև հիմնավորի այլ առանձնահատուկ, անձնական հիմքերով հետապնդման ռիսկի առկայությունը։</a:t>
            </a:r>
            <a:endParaRPr lang="en-US" dirty="0">
              <a:latin typeface="Sylfaen" panose="010A0502050306030303" pitchFamily="18" charset="0"/>
            </a:endParaRPr>
          </a:p>
        </p:txBody>
      </p:sp>
    </p:spTree>
    <p:extLst>
      <p:ext uri="{BB962C8B-B14F-4D97-AF65-F5344CB8AC3E}">
        <p14:creationId xmlns:p14="http://schemas.microsoft.com/office/powerpoint/2010/main" val="2645504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1247-25CA-F453-D893-AD2669D0B2D2}"/>
              </a:ext>
            </a:extLst>
          </p:cNvPr>
          <p:cNvSpPr>
            <a:spLocks noGrp="1"/>
          </p:cNvSpPr>
          <p:nvPr>
            <p:ph type="title"/>
          </p:nvPr>
        </p:nvSpPr>
        <p:spPr/>
        <p:txBody>
          <a:bodyPr/>
          <a:lstStyle/>
          <a:p>
            <a:r>
              <a:rPr lang="en-US" b="1" dirty="0">
                <a:latin typeface="Sylfaen" panose="010A0502050306030303" pitchFamily="18" charset="0"/>
              </a:rPr>
              <a:t>B and C v. Switzerland, 889/19 and 43987/16, 17 February 2021</a:t>
            </a:r>
          </a:p>
        </p:txBody>
      </p:sp>
      <p:sp>
        <p:nvSpPr>
          <p:cNvPr id="3" name="Content Placeholder 2">
            <a:extLst>
              <a:ext uri="{FF2B5EF4-FFF2-40B4-BE49-F238E27FC236}">
                <a16:creationId xmlns:a16="http://schemas.microsoft.com/office/drawing/2014/main" id="{4861FB04-2E90-921E-7412-3E793904FB25}"/>
              </a:ext>
            </a:extLst>
          </p:cNvPr>
          <p:cNvSpPr>
            <a:spLocks noGrp="1"/>
          </p:cNvSpPr>
          <p:nvPr>
            <p:ph idx="1"/>
          </p:nvPr>
        </p:nvSpPr>
        <p:spPr>
          <a:xfrm>
            <a:off x="2589211" y="2133600"/>
            <a:ext cx="9436533" cy="4461164"/>
          </a:xfrm>
        </p:spPr>
        <p:txBody>
          <a:bodyPr>
            <a:normAutofit fontScale="92500" lnSpcReduction="10000"/>
          </a:bodyPr>
          <a:lstStyle/>
          <a:p>
            <a:pPr algn="just"/>
            <a:r>
              <a:rPr lang="hy-AM" dirty="0">
                <a:latin typeface="Sylfaen" panose="010A0502050306030303" pitchFamily="18" charset="0"/>
              </a:rPr>
              <a:t>Դիմումատուները՝ համապատասխանաբար Գամբիայի և Շվեյցարիայի քաղաքացիներ, միասին ապրել են Շվեյցարիայում մինչև երկրորդ դիմումատուի մահը՝ 2019 թ․-ի վերջը:</a:t>
            </a:r>
            <a:r>
              <a:rPr lang="en-US" dirty="0">
                <a:latin typeface="Sylfaen" panose="010A0502050306030303" pitchFamily="18" charset="0"/>
              </a:rPr>
              <a:t> </a:t>
            </a:r>
            <a:r>
              <a:rPr lang="hy-AM" dirty="0">
                <a:latin typeface="Sylfaen" panose="010A0502050306030303" pitchFamily="18" charset="0"/>
              </a:rPr>
              <a:t>Առաջին դիմումատուն Շվեյցարիայում է ապրել </a:t>
            </a:r>
            <a:r>
              <a:rPr lang="en-US" dirty="0">
                <a:latin typeface="Sylfaen" panose="010A0502050306030303" pitchFamily="18" charset="0"/>
              </a:rPr>
              <a:t>2008</a:t>
            </a:r>
            <a:r>
              <a:rPr lang="ru-RU" dirty="0">
                <a:latin typeface="Sylfaen" panose="010A0502050306030303" pitchFamily="18" charset="0"/>
              </a:rPr>
              <a:t> </a:t>
            </a:r>
            <a:r>
              <a:rPr lang="hy-AM" dirty="0">
                <a:latin typeface="Sylfaen" panose="010A0502050306030303" pitchFamily="18" charset="0"/>
              </a:rPr>
              <a:t>թ․-ից։ Վերջինիս ներկայացրած ապաստանի հայցը մերժվել է նախկինում վատ վերարմունքի ենթարկվելու վերաբերյալ պնդումների ոչ հավաստի լինելու հիմքով։ Առաջին դիմումատուին սպառնում էր Գամբիա վտարվելը, քանի որ իր զուգընկերոջ դիմումը ընտանիքի վերամիավորման համար մերժվել էր։</a:t>
            </a:r>
          </a:p>
          <a:p>
            <a:pPr algn="just"/>
            <a:r>
              <a:rPr lang="hy-AM" dirty="0">
                <a:latin typeface="Sylfaen" panose="010A0502050306030303" pitchFamily="18" charset="0"/>
              </a:rPr>
              <a:t>ՄԻԵԴ-ը գտել է, որ առաջին դիմումատուին Գամբիա վտարելը կխախտի Կոնվենցիայի </a:t>
            </a:r>
            <a:r>
              <a:rPr lang="en-US" dirty="0">
                <a:latin typeface="Sylfaen" panose="010A0502050306030303" pitchFamily="18" charset="0"/>
              </a:rPr>
              <a:t>3-</a:t>
            </a:r>
            <a:r>
              <a:rPr lang="hy-AM" dirty="0">
                <a:latin typeface="Sylfaen" panose="010A0502050306030303" pitchFamily="18" charset="0"/>
              </a:rPr>
              <a:t>րդ հոդվածը՝ նշելով․</a:t>
            </a:r>
          </a:p>
          <a:p>
            <a:pPr algn="just">
              <a:buFont typeface="Arial" panose="020B0604020202020204" pitchFamily="34" charset="0"/>
              <a:buChar char="•"/>
            </a:pPr>
            <a:r>
              <a:rPr lang="hy-AM" dirty="0">
                <a:latin typeface="Sylfaen" panose="010A0502050306030303" pitchFamily="18" charset="0"/>
              </a:rPr>
              <a:t>նույնասեռականության քրեականացումը բավարար չէ եզրակացնելու համար, որ անձը տվյալ երկրում վատ վերաբերմունքի կենթարկվի, սակայն շվեյցարական իշխանությունները համարժեք չեն գնահատել առաջին դիմումատուի՝ որպես նույնասեռական անձի՝ վատ վերաբերմունքի ենթարկվելու ռիսկը Գամբիա վերադառնալու դեպքում, ինչպես նաև ոչ պետական սուբյեկտների կողմից վատ վերաբերմունքի ենթարկվելու պետության պաշտպանության առկայությունը: ՄԻԵԴ-ը նաև ընդգծել է, որ մի քանի անկախ կազմակերպություններ նշել են, որ Գամբիայի իշխանությունները չեն ցանկանում պաշտպանություն տրամադրել ԼԳԲՏ անձանց:</a:t>
            </a:r>
          </a:p>
          <a:p>
            <a:pPr algn="just">
              <a:buFont typeface="Arial" panose="020B0604020202020204" pitchFamily="34" charset="0"/>
              <a:buChar char="•"/>
            </a:pPr>
            <a:endParaRPr lang="en-US" dirty="0">
              <a:latin typeface="Sylfaen" panose="010A0502050306030303" pitchFamily="18" charset="0"/>
            </a:endParaRPr>
          </a:p>
        </p:txBody>
      </p:sp>
    </p:spTree>
    <p:extLst>
      <p:ext uri="{BB962C8B-B14F-4D97-AF65-F5344CB8AC3E}">
        <p14:creationId xmlns:p14="http://schemas.microsoft.com/office/powerpoint/2010/main" val="164986294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TM02892315[[fn=Wisp]]</Template>
  <TotalTime>1219</TotalTime>
  <Words>1513</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Century Gothic</vt:lpstr>
      <vt:lpstr>Sylfaen</vt:lpstr>
      <vt:lpstr>Wingdings 3</vt:lpstr>
      <vt:lpstr>Wisp</vt:lpstr>
      <vt:lpstr>Վատ վերաբերմունքի արգելքի երաշխիքները ապաստան հայցողների վարույթում </vt:lpstr>
      <vt:lpstr>Salah Sheekh v. the Netherlands, 1948/04,  11 January 2007</vt:lpstr>
      <vt:lpstr>M.S.S. v. Belgium and Greece [GC], 30696/09, 21 January 2011</vt:lpstr>
      <vt:lpstr>Sufi and Elmi v. the United Kingdom, 8319/07 and 11449/07, 28 June 2011</vt:lpstr>
      <vt:lpstr>Singh and Others v. Belgium, 33210/11,  2 October 2012</vt:lpstr>
      <vt:lpstr>F.G. v. Sweden [GC], 43611/11,  23 March 2016</vt:lpstr>
      <vt:lpstr>J.K. and Others v. Sweden [GC], 59166/12,  23 August 2016</vt:lpstr>
      <vt:lpstr>B and C v. Switzerland, 889/19 and 43987/16, 17 February 2021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Lilit Hayrapetyan</dc:creator>
  <cp:lastModifiedBy>Ara Ghazaryan</cp:lastModifiedBy>
  <cp:revision>67</cp:revision>
  <dcterms:created xsi:type="dcterms:W3CDTF">2022-09-23T11:45:31Z</dcterms:created>
  <dcterms:modified xsi:type="dcterms:W3CDTF">2022-09-25T04:41:30Z</dcterms:modified>
</cp:coreProperties>
</file>