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sldIdLst>
    <p:sldId id="256" r:id="rId2"/>
    <p:sldId id="257" r:id="rId3"/>
    <p:sldId id="258" r:id="rId4"/>
    <p:sldId id="259" r:id="rId5"/>
    <p:sldId id="261" r:id="rId6"/>
    <p:sldId id="264" r:id="rId7"/>
    <p:sldId id="262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4"/>
  </p:normalViewPr>
  <p:slideViewPr>
    <p:cSldViewPr snapToGrid="0" snapToObjects="1">
      <p:cViewPr varScale="1">
        <p:scale>
          <a:sx n="66" d="100"/>
          <a:sy n="66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D4AEC1C-FFDE-D547-BBD5-DCDED7E21449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18F041-596D-8645-9036-DA64C13F651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AEC1C-FFDE-D547-BBD5-DCDED7E21449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F041-596D-8645-9036-DA64C13F65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D4AEC1C-FFDE-D547-BBD5-DCDED7E21449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18F041-596D-8645-9036-DA64C13F651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AEC1C-FFDE-D547-BBD5-DCDED7E21449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F041-596D-8645-9036-DA64C13F65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AEC1C-FFDE-D547-BBD5-DCDED7E21449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F041-596D-8645-9036-DA64C13F65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AEC1C-FFDE-D547-BBD5-DCDED7E21449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F041-596D-8645-9036-DA64C13F65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AEC1C-FFDE-D547-BBD5-DCDED7E21449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F041-596D-8645-9036-DA64C13F65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D4AEC1C-FFDE-D547-BBD5-DCDED7E21449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18F041-596D-8645-9036-DA64C13F651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D4AEC1C-FFDE-D547-BBD5-DCDED7E21449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18F041-596D-8645-9036-DA64C13F651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AEC1C-FFDE-D547-BBD5-DCDED7E21449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F041-596D-8645-9036-DA64C13F65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AEC1C-FFDE-D547-BBD5-DCDED7E21449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F041-596D-8645-9036-DA64C13F65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D4AEC1C-FFDE-D547-BBD5-DCDED7E21449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518F041-596D-8645-9036-DA64C13F651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60040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1343" y="1786392"/>
            <a:ext cx="9144000" cy="238760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sz="5300" dirty="0" smtClean="0"/>
              <a:t>ՖԵՅՍԲՈՒՔԻ ՕՐԵՆՔՆԵՐ</a:t>
            </a:r>
            <a:br>
              <a:rPr lang="en-US" sz="5300" dirty="0" smtClean="0"/>
            </a:br>
            <a:r>
              <a:rPr lang="en-US" sz="5300" dirty="0" smtClean="0"/>
              <a:t>   </a:t>
            </a:r>
            <a:r>
              <a:rPr lang="en-US" sz="4000" dirty="0" smtClean="0"/>
              <a:t>FB COMMUNITY STANDARTS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13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199"/>
            <a:ext cx="9601200" cy="1632857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Բուլլինգ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եւ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ոտնձգություն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/>
            </a:r>
            <a:br>
              <a:rPr lang="en-US" dirty="0" smtClean="0">
                <a:latin typeface="Sylfaen" charset="0"/>
                <a:ea typeface="Sylfaen" charset="0"/>
                <a:cs typeface="Sylfaen" charset="0"/>
              </a:rPr>
            </a:br>
            <a:r>
              <a:rPr lang="en-US" sz="3600" dirty="0">
                <a:latin typeface="Sylfaen" charset="0"/>
                <a:ea typeface="Sylfaen" charset="0"/>
                <a:cs typeface="Sylfaen" charset="0"/>
              </a:rPr>
              <a:t>Bullying and </a:t>
            </a:r>
            <a:r>
              <a:rPr lang="en-US" sz="3600" dirty="0" smtClean="0">
                <a:latin typeface="Sylfaen" charset="0"/>
                <a:ea typeface="Sylfaen" charset="0"/>
                <a:cs typeface="Sylfaen" charset="0"/>
              </a:rPr>
              <a:t>Harassment</a:t>
            </a:r>
            <a:br>
              <a:rPr lang="en-US" sz="3600" dirty="0" smtClean="0">
                <a:latin typeface="Sylfaen" charset="0"/>
                <a:ea typeface="Sylfaen" charset="0"/>
                <a:cs typeface="Sylfaen" charset="0"/>
              </a:rPr>
            </a:br>
            <a:endParaRPr lang="en-US" sz="3600" dirty="0">
              <a:latin typeface="Sylfaen" charset="0"/>
              <a:ea typeface="Sylfaen" charset="0"/>
              <a:cs typeface="Sylfae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45225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Facebook–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ը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չի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>
                <a:latin typeface="Sylfaen" charset="0"/>
                <a:ea typeface="Sylfaen" charset="0"/>
                <a:cs typeface="Sylfaen" charset="0"/>
              </a:rPr>
              <a:t>հանդուրժում</a:t>
            </a:r>
            <a:r>
              <a:rPr lang="nl-NL" sz="15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>
                <a:latin typeface="Sylfaen" charset="0"/>
                <a:ea typeface="Sylfaen" charset="0"/>
                <a:cs typeface="Sylfaen" charset="0"/>
              </a:rPr>
              <a:t>նման</a:t>
            </a:r>
            <a:r>
              <a:rPr lang="nl-NL" sz="15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վարքագիծ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500" dirty="0" err="1">
                <a:latin typeface="Sylfaen" charset="0"/>
                <a:ea typeface="Sylfaen" charset="0"/>
                <a:cs typeface="Sylfaen" charset="0"/>
              </a:rPr>
              <a:t>քանի</a:t>
            </a:r>
            <a:r>
              <a:rPr lang="nl-NL" sz="15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>
                <a:latin typeface="Sylfaen" charset="0"/>
                <a:ea typeface="Sylfaen" charset="0"/>
                <a:cs typeface="Sylfaen" charset="0"/>
              </a:rPr>
              <a:t>որ</a:t>
            </a:r>
            <a:r>
              <a:rPr lang="nl-NL" sz="15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այն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խանգարում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sz="15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>
                <a:latin typeface="Sylfaen" charset="0"/>
                <a:ea typeface="Sylfaen" charset="0"/>
                <a:cs typeface="Sylfaen" charset="0"/>
              </a:rPr>
              <a:t>մարդկանց</a:t>
            </a:r>
            <a:r>
              <a:rPr lang="nl-NL" sz="1500" dirty="0">
                <a:latin typeface="Sylfaen" charset="0"/>
                <a:ea typeface="Sylfaen" charset="0"/>
                <a:cs typeface="Sylfaen" charset="0"/>
              </a:rPr>
              <a:t> Facebook– </a:t>
            </a:r>
            <a:r>
              <a:rPr lang="nl-NL" sz="1500" dirty="0" err="1">
                <a:latin typeface="Sylfaen" charset="0"/>
                <a:ea typeface="Sylfaen" charset="0"/>
                <a:cs typeface="Sylfaen" charset="0"/>
              </a:rPr>
              <a:t>ում</a:t>
            </a:r>
            <a:r>
              <a:rPr lang="nl-NL" sz="15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>
                <a:latin typeface="Sylfaen" charset="0"/>
                <a:ea typeface="Sylfaen" charset="0"/>
                <a:cs typeface="Sylfaen" charset="0"/>
              </a:rPr>
              <a:t>իրենց</a:t>
            </a:r>
            <a:r>
              <a:rPr lang="nl-NL" sz="15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զգալ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ապահով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>
                <a:latin typeface="Sylfaen" charset="0"/>
                <a:ea typeface="Sylfaen" charset="0"/>
                <a:cs typeface="Sylfaen" charset="0"/>
              </a:rPr>
              <a:t>և</a:t>
            </a:r>
            <a:r>
              <a:rPr lang="nl-NL" sz="15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>
                <a:latin typeface="Sylfaen" charset="0"/>
                <a:ea typeface="Sylfaen" charset="0"/>
                <a:cs typeface="Sylfaen" charset="0"/>
              </a:rPr>
              <a:t>հարգված</a:t>
            </a:r>
            <a:r>
              <a:rPr lang="nl-NL" sz="15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Facebook–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ը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տարբերակում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հասարակական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գործիչներին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ու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մասնավոր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անձանց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քանի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որ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ցանկանում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թույլ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տալ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այնպիսի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քննարկումներ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որոնք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հաճախ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ներառում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են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նորություններում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երեւացող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կամ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մեծ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հասարակական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լսարան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ունեցող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մարդկանց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հասցեին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ուղղված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քննադատական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մեկնաբանություններ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: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Հասարակական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գործիչների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համար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>
                <a:latin typeface="Sylfaen" charset="0"/>
                <a:ea typeface="Sylfaen" charset="0"/>
                <a:cs typeface="Sylfaen" charset="0"/>
              </a:rPr>
              <a:t>Facebook–</a:t>
            </a:r>
            <a:r>
              <a:rPr lang="nl-NL" sz="1500" dirty="0" err="1">
                <a:latin typeface="Sylfaen" charset="0"/>
                <a:ea typeface="Sylfaen" charset="0"/>
                <a:cs typeface="Sylfaen" charset="0"/>
              </a:rPr>
              <a:t>ը</a:t>
            </a:r>
            <a:r>
              <a:rPr lang="nl-NL" sz="15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հեռացնում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խիստ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դաժան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ինտենսիվ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«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հարձակումները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»,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ինչպես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նաև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որոշակի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հարձակումներ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որտեղ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հասարակական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գործիչը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ուղղակիորեն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պիտակավորվում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գրառման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կամ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մեկնաբանության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մեջ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: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Մասնավոր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անձանց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համար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Facebook–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ի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պաշտպանությունն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ընդգրկում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այն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բովանդակության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հեռացումը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որը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կոչված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վիրավորել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կամ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ամոթանք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տալ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անձանց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ներառյալ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օրինակ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ինչ-որ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մեկի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սեռական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կյանքի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վերաբերյալ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պնդումները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: </a:t>
            </a:r>
            <a:r>
              <a:rPr lang="nl-NL" sz="1500" dirty="0">
                <a:latin typeface="Sylfaen" charset="0"/>
                <a:ea typeface="Sylfaen" charset="0"/>
                <a:cs typeface="Sylfaen" charset="0"/>
              </a:rPr>
              <a:t>Facebook–</a:t>
            </a:r>
            <a:r>
              <a:rPr lang="nl-NL" sz="1500" dirty="0" err="1">
                <a:latin typeface="Sylfaen" charset="0"/>
                <a:ea typeface="Sylfaen" charset="0"/>
                <a:cs typeface="Sylfaen" charset="0"/>
              </a:rPr>
              <a:t>ը</a:t>
            </a:r>
            <a:r>
              <a:rPr lang="nl-NL" sz="15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գիտակցում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որ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բռնությունները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և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ոտնձգությունները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կարող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են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ավելի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շատ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հուզական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ազդեցություն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թողնել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անչափահասների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վրա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այդ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իսկ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պատճառով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նրա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քաղաքականությունը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 13-ից </a:t>
            </a:r>
            <a:r>
              <a:rPr lang="nl-NL" sz="1500" dirty="0">
                <a:latin typeface="Sylfaen" charset="0"/>
                <a:ea typeface="Sylfaen" charset="0"/>
                <a:cs typeface="Sylfaen" charset="0"/>
              </a:rPr>
              <a:t>18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տարեկանների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համար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ապահովում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ուժեղ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500" dirty="0" err="1" smtClean="0">
                <a:latin typeface="Sylfaen" charset="0"/>
                <a:ea typeface="Sylfaen" charset="0"/>
                <a:cs typeface="Sylfaen" charset="0"/>
              </a:rPr>
              <a:t>պաշտպանվածություն</a:t>
            </a:r>
            <a:r>
              <a:rPr lang="nl-NL" sz="1500" dirty="0" smtClean="0">
                <a:latin typeface="Sylfaen" charset="0"/>
                <a:ea typeface="Sylfaen" charset="0"/>
                <a:cs typeface="Sylfaen" charset="0"/>
              </a:rPr>
              <a:t>։։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58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91884"/>
            <a:ext cx="9601200" cy="1774371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b="1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b="1" dirty="0" err="1" smtClean="0">
                <a:latin typeface="Sylfaen" charset="0"/>
                <a:ea typeface="Sylfaen" charset="0"/>
                <a:cs typeface="Sylfaen" charset="0"/>
              </a:rPr>
              <a:t>Ատելության</a:t>
            </a:r>
            <a:r>
              <a:rPr lang="en-US" b="1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b="1" dirty="0" err="1" smtClean="0">
                <a:latin typeface="Sylfaen" charset="0"/>
                <a:ea typeface="Sylfaen" charset="0"/>
                <a:cs typeface="Sylfaen" charset="0"/>
              </a:rPr>
              <a:t>խոսք</a:t>
            </a:r>
            <a:r>
              <a:rPr lang="en-US" b="1" dirty="0" smtClean="0">
                <a:latin typeface="Sylfaen" charset="0"/>
                <a:ea typeface="Sylfaen" charset="0"/>
                <a:cs typeface="Sylfaen" charset="0"/>
              </a:rPr>
              <a:t/>
            </a:r>
            <a:br>
              <a:rPr lang="en-US" b="1" dirty="0" smtClean="0">
                <a:latin typeface="Sylfaen" charset="0"/>
                <a:ea typeface="Sylfaen" charset="0"/>
                <a:cs typeface="Sylfaen" charset="0"/>
              </a:rPr>
            </a:b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Hate Speech</a:t>
            </a:r>
            <a:endParaRPr lang="en-US" dirty="0">
              <a:latin typeface="Sylfaen" charset="0"/>
              <a:ea typeface="Sylfaen" charset="0"/>
              <a:cs typeface="Sylfae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04948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Facebook–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ը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արգելում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նաեւ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ատելության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խոսքը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քանի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որ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դա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ստեղծում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ահաբեկման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և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արհամարհման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միջավայր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և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որոշ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դեպքերում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կարող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նույնիսկ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նպաստել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իրական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կյանքում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բռնություններին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։</a:t>
            </a:r>
          </a:p>
          <a:p>
            <a:pPr algn="just">
              <a:lnSpc>
                <a:spcPct val="150000"/>
              </a:lnSpc>
            </a:pP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Facebook–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ը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ատելության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խոսքը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սահմանում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որպես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մարդկանց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վրա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ուղղակի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հարձակում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՝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կապված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որոշ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պաշտպանված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հատկանիշների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մասնավորապես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՝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ռասայի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էթնիկ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պատկանելության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ազգային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ծագման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կրոնական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պատկանելության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սեռական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կողմնորոշման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կաստայի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սեռի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գենդերային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ինքնության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և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լուրջ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հիվանդությունից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կամ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հաշմանդամության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հետ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: 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Facebook–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ը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նաև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ապահովում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ներգաղթյաների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կարգավիճակի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հետ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կապված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որոշ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պաշտպանություններ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: Facebook–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ը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հարձակումը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բնութագրում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 smtClean="0">
                <a:latin typeface="Sylfaen" charset="0"/>
                <a:ea typeface="Sylfaen" charset="0"/>
                <a:cs typeface="Sylfaen" charset="0"/>
              </a:rPr>
              <a:t>որպես</a:t>
            </a:r>
            <a:r>
              <a:rPr lang="nl-NL" sz="1800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բռնի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կամ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քայքայիչ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խոսք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անլիարժեքության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մասին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հայտարարություններ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կամ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բացառման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կամ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տարանջատման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sz="1800" dirty="0" err="1">
                <a:latin typeface="Sylfaen" charset="0"/>
                <a:ea typeface="Sylfaen" charset="0"/>
                <a:cs typeface="Sylfaen" charset="0"/>
              </a:rPr>
              <a:t>կոչեր</a:t>
            </a:r>
            <a:r>
              <a:rPr lang="nl-NL" sz="1800" dirty="0">
                <a:latin typeface="Sylfaen" charset="0"/>
                <a:ea typeface="Sylfaen" charset="0"/>
                <a:cs typeface="Sylfaen" charset="0"/>
              </a:rPr>
              <a:t>:</a:t>
            </a:r>
            <a:endParaRPr lang="en-US" sz="1800" dirty="0">
              <a:latin typeface="Sylfaen" charset="0"/>
              <a:ea typeface="Sylfaen" charset="0"/>
              <a:cs typeface="Sylfae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12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latin typeface="Sylfaen" charset="0"/>
                <a:ea typeface="Sylfaen" charset="0"/>
                <a:cs typeface="Sylfaen" charset="0"/>
              </a:rPr>
              <a:t>Բռն</a:t>
            </a:r>
            <a:r>
              <a:rPr lang="hy-AM" b="1" dirty="0" smtClean="0">
                <a:latin typeface="Sylfaen" charset="0"/>
                <a:ea typeface="Sylfaen" charset="0"/>
                <a:cs typeface="Sylfaen" charset="0"/>
              </a:rPr>
              <a:t>ության </a:t>
            </a:r>
            <a:r>
              <a:rPr lang="en-US" b="1" dirty="0" err="1" smtClean="0">
                <a:latin typeface="Sylfaen" charset="0"/>
                <a:ea typeface="Sylfaen" charset="0"/>
                <a:cs typeface="Sylfaen" charset="0"/>
              </a:rPr>
              <a:t>բովանդակություն</a:t>
            </a:r>
            <a:r>
              <a:rPr lang="en-US" b="1" dirty="0" smtClean="0">
                <a:latin typeface="Sylfaen" charset="0"/>
                <a:ea typeface="Sylfaen" charset="0"/>
                <a:cs typeface="Sylfaen" charset="0"/>
              </a:rPr>
              <a:t/>
            </a:r>
            <a:br>
              <a:rPr lang="en-US" b="1" dirty="0" smtClean="0">
                <a:latin typeface="Sylfaen" charset="0"/>
                <a:ea typeface="Sylfaen" charset="0"/>
                <a:cs typeface="Sylfaen" charset="0"/>
              </a:rPr>
            </a:br>
            <a:r>
              <a:rPr lang="en-US" sz="4000" dirty="0" smtClean="0">
                <a:latin typeface="Sylfaen" charset="0"/>
                <a:ea typeface="Sylfaen" charset="0"/>
                <a:cs typeface="Sylfaen" charset="0"/>
              </a:rPr>
              <a:t>Violent </a:t>
            </a:r>
            <a:r>
              <a:rPr lang="en-US" sz="4000" dirty="0">
                <a:latin typeface="Sylfaen" charset="0"/>
                <a:ea typeface="Sylfaen" charset="0"/>
                <a:cs typeface="Sylfaen" charset="0"/>
              </a:rPr>
              <a:t>and Graphic Content</a:t>
            </a:r>
            <a:endParaRPr lang="en-US" dirty="0">
              <a:latin typeface="Sylfaen" charset="0"/>
              <a:ea typeface="Sylfaen" charset="0"/>
              <a:cs typeface="Sylfae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Facebook–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ը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 smtClean="0">
                <a:latin typeface="Sylfaen" charset="0"/>
                <a:ea typeface="Sylfaen" charset="0"/>
                <a:cs typeface="Sylfaen" charset="0"/>
              </a:rPr>
              <a:t>հեռացնում</a:t>
            </a:r>
            <a:r>
              <a:rPr lang="mr-IN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այն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 smtClean="0">
                <a:latin typeface="Sylfaen" charset="0"/>
                <a:ea typeface="Sylfaen" charset="0"/>
                <a:cs typeface="Sylfaen" charset="0"/>
              </a:rPr>
              <a:t>բովանդակությունը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որը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խրախուսում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mr-IN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բռնությունը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կամ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ընդունում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mr-IN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ուրիշների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տառապանքն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ու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նվաստացումը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քանի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որ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այն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կարող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ստեղծել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մի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միջավայր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որը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նվազեցնում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մարդկանց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ներգրավվածությունը</a:t>
            </a:r>
            <a:r>
              <a:rPr lang="mr-IN" dirty="0" smtClean="0">
                <a:latin typeface="Sylfaen" charset="0"/>
                <a:ea typeface="Sylfaen" charset="0"/>
                <a:cs typeface="Sylfaen" charset="0"/>
              </a:rPr>
              <a:t>: 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Facebook–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ը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 smtClean="0">
                <a:latin typeface="Sylfaen" charset="0"/>
                <a:ea typeface="Sylfaen" charset="0"/>
                <a:cs typeface="Sylfaen" charset="0"/>
              </a:rPr>
              <a:t>թույլ</a:t>
            </a:r>
            <a:r>
              <a:rPr lang="mr-IN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 smtClean="0">
                <a:latin typeface="Sylfaen" charset="0"/>
                <a:ea typeface="Sylfaen" charset="0"/>
                <a:cs typeface="Sylfaen" charset="0"/>
              </a:rPr>
              <a:t>տալիս</a:t>
            </a:r>
            <a:r>
              <a:rPr lang="mr-IN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գրաֆիկական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բովանդակություն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(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որոշ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 smtClean="0">
                <a:latin typeface="Sylfaen" charset="0"/>
                <a:ea typeface="Sylfaen" charset="0"/>
                <a:cs typeface="Sylfaen" charset="0"/>
              </a:rPr>
              <a:t>սահմանափակումներով</a:t>
            </a:r>
            <a:r>
              <a:rPr lang="mr-IN" dirty="0" smtClean="0">
                <a:latin typeface="Sylfaen" charset="0"/>
                <a:ea typeface="Sylfaen" charset="0"/>
                <a:cs typeface="Sylfaen" charset="0"/>
              </a:rPr>
              <a:t>)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՝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նպատակ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ունենալով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 smtClean="0">
                <a:latin typeface="Sylfaen" charset="0"/>
                <a:ea typeface="Sylfaen" charset="0"/>
                <a:cs typeface="Sylfaen" charset="0"/>
              </a:rPr>
              <a:t>օգնել</a:t>
            </a:r>
            <a:r>
              <a:rPr lang="mr-IN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մարդկանց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բարձրացնել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իրազեկությունը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որոշ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 smtClean="0">
                <a:latin typeface="Sylfaen" charset="0"/>
                <a:ea typeface="Sylfaen" charset="0"/>
                <a:cs typeface="Sylfaen" charset="0"/>
              </a:rPr>
              <a:t>խնդիրների</a:t>
            </a:r>
            <a:r>
              <a:rPr lang="mr-IN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վերաբերյալ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: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Մ</a:t>
            </a:r>
            <a:r>
              <a:rPr lang="mr-IN" dirty="0" err="1" smtClean="0">
                <a:latin typeface="Sylfaen" charset="0"/>
                <a:ea typeface="Sylfaen" charset="0"/>
                <a:cs typeface="Sylfaen" charset="0"/>
              </a:rPr>
              <a:t>արդիկ</a:t>
            </a:r>
            <a:r>
              <a:rPr lang="mr-IN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գնահատում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են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մարդու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իրավունքների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ոտնահարման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կամ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ահաբեկչության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գործողությունները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քննարկելու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հնարավորությունը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։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Սակայն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Facebook–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ը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նշում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mr-IN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որ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մարդիկ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տարբեր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զգայունություններ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ունեն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գրաֆիկական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և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բռնի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բովանդակության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հետ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կապված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: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Այդ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իսկ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պատճառով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 smtClean="0">
                <a:latin typeface="Sylfaen" charset="0"/>
                <a:ea typeface="Sylfaen" charset="0"/>
                <a:cs typeface="Sylfaen" charset="0"/>
              </a:rPr>
              <a:t>նախազգուշացման</a:t>
            </a:r>
            <a:r>
              <a:rPr lang="mr-IN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պիտակ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 smtClean="0">
                <a:latin typeface="Sylfaen" charset="0"/>
                <a:ea typeface="Sylfaen" charset="0"/>
                <a:cs typeface="Sylfaen" charset="0"/>
              </a:rPr>
              <a:t>ավելացնում</a:t>
            </a:r>
            <a:r>
              <a:rPr lang="mr-IN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հատկապես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բռնի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 smtClean="0">
                <a:latin typeface="Sylfaen" charset="0"/>
                <a:ea typeface="Sylfaen" charset="0"/>
                <a:cs typeface="Sylfaen" charset="0"/>
              </a:rPr>
              <a:t>գրաֆիկական</a:t>
            </a:r>
            <a:r>
              <a:rPr lang="mr-IN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կամ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այլ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 smtClean="0">
                <a:latin typeface="Sylfaen" charset="0"/>
                <a:ea typeface="Sylfaen" charset="0"/>
                <a:cs typeface="Sylfaen" charset="0"/>
              </a:rPr>
              <a:t>բովանդակության</a:t>
            </a:r>
            <a:r>
              <a:rPr lang="mr-IN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վրա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որպեսզի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այն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հասանելի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չլինի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տասնութ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տարեկանից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ցածր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անձանց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համար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և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որպեսզի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մարդիկ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տեղյակ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լինեն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գրաֆիկական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կամ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բռնի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բնույթից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նախքան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սեղմելը</a:t>
            </a:r>
            <a:r>
              <a:rPr lang="mr-IN" dirty="0" smtClean="0">
                <a:latin typeface="Sylfaen" charset="0"/>
                <a:ea typeface="Sylfaen" charset="0"/>
                <a:cs typeface="Sylfaen" charset="0"/>
              </a:rPr>
              <a:t>`</a:t>
            </a:r>
            <a:r>
              <a:rPr lang="mr-IN" dirty="0" err="1" smtClean="0">
                <a:latin typeface="Sylfaen" charset="0"/>
                <a:ea typeface="Sylfaen" charset="0"/>
                <a:cs typeface="Sylfaen" charset="0"/>
              </a:rPr>
              <a:t>տեսնելու</a:t>
            </a:r>
            <a:r>
              <a:rPr lang="mr-IN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mr-IN" dirty="0" err="1">
                <a:latin typeface="Sylfaen" charset="0"/>
                <a:ea typeface="Sylfaen" charset="0"/>
                <a:cs typeface="Sylfaen" charset="0"/>
              </a:rPr>
              <a:t>համար</a:t>
            </a:r>
            <a:r>
              <a:rPr lang="mr-IN" dirty="0">
                <a:latin typeface="Sylfaen" charset="0"/>
                <a:ea typeface="Sylfaen" charset="0"/>
                <a:cs typeface="Sylfaen" charset="0"/>
              </a:rPr>
              <a:t>:</a:t>
            </a:r>
            <a:endParaRPr lang="en-US" dirty="0">
              <a:latin typeface="Sylfaen" charset="0"/>
              <a:ea typeface="Sylfaen" charset="0"/>
              <a:cs typeface="Sylfae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72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Կեղծ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ներկայացում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/>
            </a:r>
            <a:br>
              <a:rPr lang="en-US" dirty="0" smtClean="0">
                <a:latin typeface="Sylfaen" charset="0"/>
                <a:ea typeface="Sylfaen" charset="0"/>
                <a:cs typeface="Sylfaen" charset="0"/>
              </a:rPr>
            </a:b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Misrepresentation </a:t>
            </a:r>
            <a:endParaRPr lang="en-US" dirty="0">
              <a:latin typeface="Sylfaen" charset="0"/>
              <a:ea typeface="Sylfaen" charset="0"/>
              <a:cs typeface="Sylfae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60000"/>
              </a:lnSpc>
            </a:pP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Նույնականացումտ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Facebook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համայնքի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հիմնաքարն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: 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Facebook–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ը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հավատում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որ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մարդիկ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ավելի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շատ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պատասխանատու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են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իրենց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հայտարարությունների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և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գործողությունների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համար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երբ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նրանք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օգտագործում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են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իրենց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իսկական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ինքնությունները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: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Դրա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համար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պահանջում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որ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մարդիկ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միանան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Facebook–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ին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՝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օգտագործելով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այն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անունը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որով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նրանք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անցնում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են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առօրյա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կյանքում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: 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Facebook–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ի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 smtClean="0">
                <a:latin typeface="Sylfaen" charset="0"/>
                <a:ea typeface="Sylfaen" charset="0"/>
                <a:cs typeface="Sylfaen" charset="0"/>
              </a:rPr>
              <a:t>իսկության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քաղաքականությունը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նպատակ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ունի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ստեղծել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անվտանգ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միջավայր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որտեղ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մարդիկ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կարող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են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վստահել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և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պատասխանատվության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ենթարկել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dirty="0" err="1">
                <a:latin typeface="Sylfaen" charset="0"/>
                <a:ea typeface="Sylfaen" charset="0"/>
                <a:cs typeface="Sylfaen" charset="0"/>
              </a:rPr>
              <a:t>միմյանց</a:t>
            </a:r>
            <a:r>
              <a:rPr lang="en-US" dirty="0">
                <a:latin typeface="Sylfaen" charset="0"/>
                <a:ea typeface="Sylfaen" charset="0"/>
                <a:cs typeface="Sylfaen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603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 smtClean="0">
                <a:latin typeface="Sylfaen" charset="0"/>
                <a:ea typeface="Sylfaen" charset="0"/>
                <a:cs typeface="Sylfaen" charset="0"/>
              </a:rPr>
              <a:t>Անվավեր</a:t>
            </a:r>
            <a:r>
              <a:rPr lang="en-US" b="1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b="1" dirty="0" err="1" smtClean="0">
                <a:latin typeface="Sylfaen" charset="0"/>
                <a:ea typeface="Sylfaen" charset="0"/>
                <a:cs typeface="Sylfaen" charset="0"/>
              </a:rPr>
              <a:t>վարք</a:t>
            </a:r>
            <a:r>
              <a:rPr lang="en-US" b="1" dirty="0" smtClean="0">
                <a:latin typeface="Sylfaen" charset="0"/>
                <a:ea typeface="Sylfaen" charset="0"/>
                <a:cs typeface="Sylfaen" charset="0"/>
              </a:rPr>
              <a:t/>
            </a:r>
            <a:br>
              <a:rPr lang="en-US" b="1" dirty="0" smtClean="0">
                <a:latin typeface="Sylfaen" charset="0"/>
                <a:ea typeface="Sylfaen" charset="0"/>
                <a:cs typeface="Sylfaen" charset="0"/>
              </a:rPr>
            </a:br>
            <a:r>
              <a:rPr lang="en-US" b="1" dirty="0" smtClean="0">
                <a:latin typeface="Sylfaen" charset="0"/>
                <a:ea typeface="Sylfaen" charset="0"/>
                <a:cs typeface="Sylfaen" charset="0"/>
              </a:rPr>
              <a:t>Inauthentic </a:t>
            </a:r>
            <a:r>
              <a:rPr lang="en-US" b="1" dirty="0">
                <a:latin typeface="Sylfaen" charset="0"/>
                <a:ea typeface="Sylfaen" charset="0"/>
                <a:cs typeface="Sylfaen" charset="0"/>
              </a:rPr>
              <a:t>Behavior</a:t>
            </a:r>
            <a:endParaRPr lang="en-US" dirty="0">
              <a:latin typeface="Sylfaen" charset="0"/>
              <a:ea typeface="Sylfaen" charset="0"/>
              <a:cs typeface="Sylfae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160000"/>
              </a:lnSpc>
            </a:pP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Ըստ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Facebook–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ի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նույնականացման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քաղաքականության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այն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թույլ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չի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տալիս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որ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մարդիկ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սխալ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անձով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ներկայանան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Facebook-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ում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օգտագործեն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կեղծ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հաշիվներ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արհեստականորեն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բարձրացնեն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բովանդակության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ժողովրդականությունը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կամ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ներգրավվեն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այնպիսի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վարքագծերով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որոնք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նախատեսված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են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համայնքի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ստանդարտներով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այլ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խախտումներ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թույլ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տալու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համար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: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Այս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քաղաքականությունը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նպատակ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ունի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ստեղծել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մի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տարածք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որտեղ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մարդիկ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կարող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են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վստահել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այն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մարդկանց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և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համայնքներին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որոնց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հետ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շփվում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են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:</a:t>
            </a:r>
            <a:endParaRPr lang="en-US" dirty="0">
              <a:latin typeface="Sylfaen" charset="0"/>
              <a:ea typeface="Sylfaen" charset="0"/>
              <a:cs typeface="Sylfae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54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 smtClean="0">
                <a:latin typeface="Sylfaen" charset="0"/>
                <a:ea typeface="Sylfaen" charset="0"/>
                <a:cs typeface="Sylfaen" charset="0"/>
              </a:rPr>
              <a:t>Կեղծ</a:t>
            </a:r>
            <a:r>
              <a:rPr lang="en-US" b="1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en-US" b="1" dirty="0" err="1" smtClean="0">
                <a:latin typeface="Sylfaen" charset="0"/>
                <a:ea typeface="Sylfaen" charset="0"/>
                <a:cs typeface="Sylfaen" charset="0"/>
              </a:rPr>
              <a:t>նորություն</a:t>
            </a: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/>
            </a:r>
            <a:br>
              <a:rPr lang="en-US" dirty="0" smtClean="0">
                <a:latin typeface="Sylfaen" charset="0"/>
                <a:ea typeface="Sylfaen" charset="0"/>
                <a:cs typeface="Sylfaen" charset="0"/>
              </a:rPr>
            </a:br>
            <a:r>
              <a:rPr lang="en-US" dirty="0" smtClean="0">
                <a:latin typeface="Sylfaen" charset="0"/>
                <a:ea typeface="Sylfaen" charset="0"/>
                <a:cs typeface="Sylfaen" charset="0"/>
              </a:rPr>
              <a:t>False News</a:t>
            </a:r>
            <a:endParaRPr lang="en-US" dirty="0">
              <a:latin typeface="Sylfaen" charset="0"/>
              <a:ea typeface="Sylfaen" charset="0"/>
              <a:cs typeface="Sylfae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Facebook–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ում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կեղծ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լուրերի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տարածումը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կրճատելը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պատասխանատվություն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որին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Facebook–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ը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լրջորեն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վերաբերվում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: 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Facebook–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ը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նշում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որ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սա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դժվար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և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զգայուն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խնդիր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: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Այն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ուզում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օգնել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մարդկանց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որպեսզի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տեղեկացված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մնան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առանց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խոչընդոտելու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արդյունավետ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հասարակական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դիսկուրսը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: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Դրա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համար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Facebook-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ը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չի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հեռացնում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կեղծ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լուրերը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,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բայց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դրա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փոխարեն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էականորեն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կրճատում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է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դրա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տարածումը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`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այն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>
                <a:latin typeface="Sylfaen" charset="0"/>
                <a:ea typeface="Sylfaen" charset="0"/>
                <a:cs typeface="Sylfaen" charset="0"/>
              </a:rPr>
              <a:t>ավելի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սակավ</a:t>
            </a:r>
            <a:r>
              <a:rPr lang="nl-NL" dirty="0" smtClean="0">
                <a:latin typeface="Sylfaen" charset="0"/>
                <a:ea typeface="Sylfaen" charset="0"/>
                <a:cs typeface="Sylfaen" charset="0"/>
              </a:rPr>
              <a:t> </a:t>
            </a:r>
            <a:r>
              <a:rPr lang="nl-NL" dirty="0" err="1" smtClean="0">
                <a:latin typeface="Sylfaen" charset="0"/>
                <a:ea typeface="Sylfaen" charset="0"/>
                <a:cs typeface="Sylfaen" charset="0"/>
              </a:rPr>
              <a:t>ցուցադրելով</a:t>
            </a:r>
            <a:r>
              <a:rPr lang="nl-NL" dirty="0">
                <a:latin typeface="Sylfaen" charset="0"/>
                <a:ea typeface="Sylfaen" charset="0"/>
                <a:cs typeface="Sylfaen" charset="0"/>
              </a:rPr>
              <a:t>:</a:t>
            </a:r>
            <a:endParaRPr lang="en-US" dirty="0">
              <a:latin typeface="Sylfaen" charset="0"/>
              <a:ea typeface="Sylfaen" charset="0"/>
              <a:cs typeface="Sylfae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2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smtClean="0"/>
              <a:t>ՇՆՈՐԱՀԱԿԱԼՈՒԹՅՈՒՆ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85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276</TotalTime>
  <Words>590</Words>
  <Application>Microsoft Office PowerPoint</Application>
  <PresentationFormat>Widescreen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Franklin Gothic Book</vt:lpstr>
      <vt:lpstr>Sylfaen</vt:lpstr>
      <vt:lpstr>Crop</vt:lpstr>
      <vt:lpstr>      ՖԵՅՍԲՈՒՔԻ ՕՐԵՆՔՆԵՐ    FB COMMUNITY STANDARTS </vt:lpstr>
      <vt:lpstr>Բուլլինգ եւ ոտնձգություն Bullying and Harassment </vt:lpstr>
      <vt:lpstr> Ատելության խոսք Hate Speech</vt:lpstr>
      <vt:lpstr>Բռնության բովանդակություն Violent and Graphic Content</vt:lpstr>
      <vt:lpstr>Կեղծ ներկայացում Misrepresentation </vt:lpstr>
      <vt:lpstr>Անվավեր վարք Inauthentic Behavior</vt:lpstr>
      <vt:lpstr>Կեղծ նորություն False News</vt:lpstr>
      <vt:lpstr>ՇՆՈՐԱՀԱԿԱԼՈՒԹՅՈՒՆ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ՖԵՅՍԲՈՒՔԻ ՕՐԵՆՔՆԵՐ    FB COMMUNITY STANDARTS</dc:title>
  <dc:creator>Microsoft Office User</dc:creator>
  <cp:lastModifiedBy>Ara Ghazaryan</cp:lastModifiedBy>
  <cp:revision>10</cp:revision>
  <dcterms:created xsi:type="dcterms:W3CDTF">2019-12-23T13:37:31Z</dcterms:created>
  <dcterms:modified xsi:type="dcterms:W3CDTF">2019-12-23T18:21:33Z</dcterms:modified>
</cp:coreProperties>
</file>