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90" r:id="rId3"/>
    <p:sldId id="291" r:id="rId4"/>
    <p:sldId id="284" r:id="rId5"/>
    <p:sldId id="286" r:id="rId6"/>
    <p:sldId id="285" r:id="rId7"/>
    <p:sldId id="287" r:id="rId8"/>
    <p:sldId id="289" r:id="rId9"/>
    <p:sldId id="29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1124146-C5FE-4236-8337-BB7E23158FDD}" type="datetimeFigureOut">
              <a:rPr lang="en-US" smtClean="0"/>
              <a:t>10/5/2019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A44A4D1-E72D-4329-BC2B-D3C4945F831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75656" y="4725144"/>
            <a:ext cx="6400800" cy="625624"/>
          </a:xfrm>
        </p:spPr>
        <p:txBody>
          <a:bodyPr>
            <a:normAutofit/>
          </a:bodyPr>
          <a:lstStyle/>
          <a:p>
            <a:r>
              <a:rPr lang="en-US" sz="1600" dirty="0" err="1" smtClean="0">
                <a:solidFill>
                  <a:schemeClr val="tx1"/>
                </a:solidFill>
              </a:rPr>
              <a:t>Կազմեց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Արա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Ղազարյանը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7772400" cy="2376264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latin typeface="Sylfaen" pitchFamily="18" charset="0"/>
              </a:rPr>
              <a:t>Անձնական</a:t>
            </a:r>
            <a:r>
              <a:rPr lang="en-US" sz="2800" dirty="0" smtClean="0">
                <a:latin typeface="Sylfaen" pitchFamily="18" charset="0"/>
              </a:rPr>
              <a:t> </a:t>
            </a:r>
            <a:r>
              <a:rPr lang="en-US" sz="2800" dirty="0" err="1" smtClean="0">
                <a:latin typeface="Sylfaen" pitchFamily="18" charset="0"/>
              </a:rPr>
              <a:t>կյանքի</a:t>
            </a:r>
            <a:r>
              <a:rPr lang="en-US" sz="2800" dirty="0" smtClean="0">
                <a:latin typeface="Sylfaen" pitchFamily="18" charset="0"/>
              </a:rPr>
              <a:t> </a:t>
            </a:r>
            <a:r>
              <a:rPr lang="en-US" sz="2800" dirty="0" err="1" smtClean="0">
                <a:latin typeface="Sylfaen" pitchFamily="18" charset="0"/>
              </a:rPr>
              <a:t>իրավունքը</a:t>
            </a:r>
            <a:r>
              <a:rPr lang="en-US" sz="2800" dirty="0" smtClean="0">
                <a:latin typeface="Sylfaen" pitchFamily="18" charset="0"/>
              </a:rPr>
              <a:t/>
            </a:r>
            <a:br>
              <a:rPr lang="en-US" sz="2800" dirty="0" smtClean="0">
                <a:latin typeface="Sylfaen" pitchFamily="18" charset="0"/>
              </a:rPr>
            </a:br>
            <a:r>
              <a:rPr lang="en-US" sz="2800" dirty="0" err="1" smtClean="0">
                <a:latin typeface="Sylfaen" pitchFamily="18" charset="0"/>
              </a:rPr>
              <a:t>համացանցում</a:t>
            </a:r>
            <a:endParaRPr lang="en-US" sz="2800" dirty="0"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20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692696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/>
              <a:t>Պաշտպված</a:t>
            </a:r>
            <a:r>
              <a:rPr lang="en-US" sz="2800" dirty="0"/>
              <a:t> </a:t>
            </a:r>
            <a:r>
              <a:rPr lang="hy-AM" sz="2800" dirty="0" smtClean="0"/>
              <a:t>իրավունքները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692696"/>
            <a:ext cx="8640960" cy="5976664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pPr marL="531813" indent="-258763"/>
            <a:r>
              <a:rPr lang="en-US" sz="2000" dirty="0" err="1" smtClean="0"/>
              <a:t>Արժանապատվության</a:t>
            </a:r>
            <a:r>
              <a:rPr lang="en-US" sz="2000" dirty="0" smtClean="0"/>
              <a:t>  </a:t>
            </a:r>
            <a:r>
              <a:rPr lang="en-US" sz="2000" dirty="0" err="1" smtClean="0"/>
              <a:t>իրավունք</a:t>
            </a:r>
            <a:endParaRPr lang="en-US" sz="2000" dirty="0" smtClean="0"/>
          </a:p>
          <a:p>
            <a:pPr marL="804863" lvl="1" indent="-273050">
              <a:buFont typeface="Wingdings" pitchFamily="2" charset="2"/>
              <a:buChar char="Ø"/>
            </a:pPr>
            <a:r>
              <a:rPr lang="en-US" sz="1800" i="1" dirty="0" err="1" smtClean="0"/>
              <a:t>վիրավորանք</a:t>
            </a:r>
            <a:endParaRPr lang="en-US" sz="1800" i="1" dirty="0" smtClean="0"/>
          </a:p>
          <a:p>
            <a:pPr marL="804863" lvl="1" indent="-273050">
              <a:buFont typeface="Wingdings" pitchFamily="2" charset="2"/>
              <a:buChar char="Ø"/>
            </a:pPr>
            <a:r>
              <a:rPr lang="en-US" sz="1800" i="1" dirty="0" err="1" smtClean="0"/>
              <a:t>զրպարտություն</a:t>
            </a:r>
            <a:endParaRPr lang="en-US" sz="1800" i="1" dirty="0" smtClean="0"/>
          </a:p>
          <a:p>
            <a:pPr marL="531813" indent="-258763"/>
            <a:r>
              <a:rPr lang="hy-AM" sz="2000" dirty="0" smtClean="0"/>
              <a:t>Հ</a:t>
            </a:r>
            <a:r>
              <a:rPr lang="en-US" sz="2000" dirty="0" err="1" smtClean="0"/>
              <a:t>եղինակային</a:t>
            </a:r>
            <a:r>
              <a:rPr lang="en-US" sz="2000" dirty="0" smtClean="0"/>
              <a:t> և </a:t>
            </a:r>
            <a:r>
              <a:rPr lang="en-US" sz="2000" dirty="0" err="1" smtClean="0"/>
              <a:t>հարակից</a:t>
            </a:r>
            <a:r>
              <a:rPr lang="en-US" sz="2000" dirty="0" smtClean="0"/>
              <a:t> </a:t>
            </a:r>
            <a:r>
              <a:rPr lang="en-US" sz="2000" dirty="0" err="1" smtClean="0"/>
              <a:t>իրավունքներ</a:t>
            </a:r>
            <a:endParaRPr lang="en-US" sz="2000" dirty="0" smtClean="0"/>
          </a:p>
          <a:p>
            <a:pPr marL="804863" indent="-273050">
              <a:buFont typeface="Wingdings" pitchFamily="2" charset="2"/>
              <a:buChar char="Ø"/>
            </a:pPr>
            <a:r>
              <a:rPr lang="en-US" sz="2000" i="1" dirty="0" err="1" smtClean="0"/>
              <a:t>քաղվածքներ</a:t>
            </a:r>
            <a:endParaRPr lang="en-US" sz="2000" i="1" dirty="0" smtClean="0"/>
          </a:p>
          <a:p>
            <a:pPr marL="804863" indent="-273050">
              <a:buFont typeface="Wingdings" pitchFamily="2" charset="2"/>
              <a:buChar char="Ø"/>
            </a:pPr>
            <a:r>
              <a:rPr lang="en-US" sz="2000" i="1" dirty="0" err="1" smtClean="0"/>
              <a:t>գրագողություն</a:t>
            </a:r>
            <a:endParaRPr lang="en-US" sz="2000" i="1" dirty="0" smtClean="0"/>
          </a:p>
          <a:p>
            <a:pPr marL="531813" indent="-258763"/>
            <a:r>
              <a:rPr lang="hy-AM" sz="2000" dirty="0" smtClean="0"/>
              <a:t>Ա</a:t>
            </a:r>
            <a:r>
              <a:rPr lang="en-US" sz="2000" dirty="0" err="1" smtClean="0"/>
              <a:t>նհատական</a:t>
            </a:r>
            <a:r>
              <a:rPr lang="en-US" sz="2000" dirty="0" smtClean="0"/>
              <a:t> </a:t>
            </a:r>
            <a:r>
              <a:rPr lang="en-US" sz="2000" dirty="0" err="1" smtClean="0"/>
              <a:t>տվյալների</a:t>
            </a:r>
            <a:r>
              <a:rPr lang="en-US" sz="2000" dirty="0" smtClean="0"/>
              <a:t> </a:t>
            </a:r>
            <a:r>
              <a:rPr lang="en-US" sz="2000" dirty="0" err="1" smtClean="0"/>
              <a:t>հրապարակում</a:t>
            </a:r>
            <a:endParaRPr lang="en-US" sz="2000" dirty="0" smtClean="0"/>
          </a:p>
          <a:p>
            <a:pPr marL="804863" indent="-273050">
              <a:buFont typeface="Wingdings" pitchFamily="2" charset="2"/>
              <a:buChar char="Ø"/>
            </a:pPr>
            <a:r>
              <a:rPr lang="en-US" sz="2000" i="1" dirty="0" err="1"/>
              <a:t>ա</a:t>
            </a:r>
            <a:r>
              <a:rPr lang="en-US" sz="2000" i="1" dirty="0" err="1" smtClean="0"/>
              <a:t>նուն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ազգանուն</a:t>
            </a:r>
            <a:r>
              <a:rPr lang="en-US" sz="2000" i="1" dirty="0" smtClean="0"/>
              <a:t>, և </a:t>
            </a:r>
            <a:r>
              <a:rPr lang="en-US" sz="2000" i="1" dirty="0" err="1" smtClean="0"/>
              <a:t>այլն</a:t>
            </a:r>
            <a:endParaRPr lang="en-US" sz="2000" i="1" dirty="0" smtClean="0"/>
          </a:p>
          <a:p>
            <a:pPr marL="804863" indent="-273050">
              <a:buFont typeface="Wingdings" pitchFamily="2" charset="2"/>
              <a:buChar char="Ø"/>
            </a:pPr>
            <a:r>
              <a:rPr lang="en-US" sz="2000" i="1" dirty="0" err="1"/>
              <a:t>ա</a:t>
            </a:r>
            <a:r>
              <a:rPr lang="en-US" sz="2000" i="1" dirty="0" err="1" smtClean="0"/>
              <a:t>ուտենտիկական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տվյալներ</a:t>
            </a:r>
            <a:endParaRPr lang="en-US" sz="2000" i="1" dirty="0" smtClean="0"/>
          </a:p>
          <a:p>
            <a:pPr marL="531813" indent="-258763"/>
            <a:r>
              <a:rPr lang="hy-AM" sz="2000" dirty="0" smtClean="0"/>
              <a:t>Ա</a:t>
            </a:r>
            <a:r>
              <a:rPr lang="en-US" sz="2000" dirty="0" err="1" smtClean="0"/>
              <a:t>նձնական</a:t>
            </a:r>
            <a:r>
              <a:rPr lang="en-US" sz="2000" dirty="0" smtClean="0"/>
              <a:t> </a:t>
            </a:r>
            <a:r>
              <a:rPr lang="en-US" sz="2000" dirty="0" err="1" smtClean="0"/>
              <a:t>ու</a:t>
            </a:r>
            <a:r>
              <a:rPr lang="en-US" sz="2000" dirty="0" smtClean="0"/>
              <a:t> </a:t>
            </a:r>
            <a:r>
              <a:rPr lang="en-US" sz="2000" dirty="0" err="1" smtClean="0"/>
              <a:t>ընտանեկան</a:t>
            </a:r>
            <a:r>
              <a:rPr lang="en-US" sz="2000" dirty="0" smtClean="0"/>
              <a:t> </a:t>
            </a:r>
            <a:r>
              <a:rPr lang="en-US" sz="2000" dirty="0" err="1" smtClean="0"/>
              <a:t>կյանքի</a:t>
            </a:r>
            <a:r>
              <a:rPr lang="en-US" sz="2000" dirty="0" smtClean="0"/>
              <a:t> </a:t>
            </a:r>
            <a:r>
              <a:rPr lang="en-US" sz="2000" dirty="0" err="1" smtClean="0"/>
              <a:t>վերաբերյալ</a:t>
            </a:r>
            <a:r>
              <a:rPr lang="en-US" sz="2000" dirty="0" smtClean="0"/>
              <a:t> </a:t>
            </a:r>
            <a:r>
              <a:rPr lang="en-US" sz="2000" dirty="0" err="1" smtClean="0"/>
              <a:t>տեղեկատվություն</a:t>
            </a:r>
            <a:endParaRPr lang="en-US" sz="2000" dirty="0" smtClean="0"/>
          </a:p>
          <a:p>
            <a:pPr marL="804863" indent="-273050">
              <a:buFont typeface="Wingdings" pitchFamily="2" charset="2"/>
              <a:buChar char="Ø"/>
            </a:pPr>
            <a:r>
              <a:rPr lang="en-US" sz="2000" dirty="0" err="1" smtClean="0"/>
              <a:t>անձնական</a:t>
            </a:r>
            <a:r>
              <a:rPr lang="en-US" sz="2000" dirty="0" smtClean="0"/>
              <a:t> </a:t>
            </a:r>
            <a:r>
              <a:rPr lang="en-US" sz="2000" dirty="0" err="1" smtClean="0"/>
              <a:t>գաղտնիք</a:t>
            </a:r>
            <a:endParaRPr lang="en-US" sz="2000" dirty="0" smtClean="0"/>
          </a:p>
          <a:p>
            <a:pPr marL="1077913" lvl="1" indent="-177800">
              <a:buFont typeface="Wingdings" pitchFamily="2" charset="2"/>
              <a:buChar char="Ø"/>
            </a:pPr>
            <a:r>
              <a:rPr lang="en-US" sz="1800" dirty="0" err="1"/>
              <a:t>ի</a:t>
            </a:r>
            <a:r>
              <a:rPr lang="en-US" sz="1800" dirty="0" err="1" smtClean="0"/>
              <a:t>նտիմ</a:t>
            </a:r>
            <a:r>
              <a:rPr lang="en-US" sz="1800" dirty="0" smtClean="0"/>
              <a:t> </a:t>
            </a:r>
            <a:r>
              <a:rPr lang="en-US" sz="1800" dirty="0" err="1" smtClean="0"/>
              <a:t>կյանք</a:t>
            </a:r>
            <a:endParaRPr lang="en-US" sz="1800" dirty="0" smtClean="0"/>
          </a:p>
          <a:p>
            <a:pPr marL="1077913" lvl="1" indent="-177800">
              <a:buFont typeface="Wingdings" pitchFamily="2" charset="2"/>
              <a:buChar char="Ø"/>
            </a:pPr>
            <a:r>
              <a:rPr lang="en-US" sz="1800" dirty="0" err="1" smtClean="0"/>
              <a:t>բժշկական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գաղտնիք</a:t>
            </a:r>
            <a:endParaRPr lang="en-US" sz="1800" dirty="0"/>
          </a:p>
          <a:p>
            <a:pPr marL="804863" lvl="1" indent="-273050">
              <a:buFont typeface="Wingdings" pitchFamily="2" charset="2"/>
              <a:buChar char="Ø"/>
            </a:pPr>
            <a:r>
              <a:rPr lang="en-US" sz="2000" dirty="0" err="1" smtClean="0"/>
              <a:t>ընտանիքի</a:t>
            </a:r>
            <a:r>
              <a:rPr lang="en-US" sz="2000" dirty="0" smtClean="0"/>
              <a:t> </a:t>
            </a:r>
            <a:r>
              <a:rPr lang="en-US" sz="2000" dirty="0" err="1" smtClean="0"/>
              <a:t>անդամներ</a:t>
            </a:r>
            <a:r>
              <a:rPr lang="en-US" sz="2000" dirty="0" smtClean="0"/>
              <a:t>, </a:t>
            </a:r>
            <a:r>
              <a:rPr lang="en-US" sz="2000" dirty="0" err="1" smtClean="0"/>
              <a:t>ընտանեկան</a:t>
            </a:r>
            <a:r>
              <a:rPr lang="en-US" sz="2000" dirty="0" smtClean="0"/>
              <a:t> </a:t>
            </a:r>
            <a:r>
              <a:rPr lang="en-US" sz="2000" dirty="0" err="1" smtClean="0"/>
              <a:t>կյանք</a:t>
            </a:r>
            <a:endParaRPr lang="en-US" sz="2000" dirty="0" smtClean="0"/>
          </a:p>
          <a:p>
            <a:pPr marL="806133" lvl="1" indent="-258763">
              <a:buFont typeface="Wingdings" pitchFamily="2" charset="2"/>
              <a:buChar char="Ø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3650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72400" cy="922114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sz="2800" dirty="0" err="1">
                <a:solidFill>
                  <a:prstClr val="black"/>
                </a:solidFill>
                <a:latin typeface="Sylfaen" pitchFamily="18" charset="0"/>
              </a:rPr>
              <a:t>Միջավայրը</a:t>
            </a:r>
            <a:r>
              <a:rPr lang="en-US" sz="2800" dirty="0">
                <a:solidFill>
                  <a:prstClr val="black"/>
                </a:solidFill>
                <a:latin typeface="Sylfaen" pitchFamily="18" charset="0"/>
              </a:rPr>
              <a:t> – </a:t>
            </a:r>
            <a:r>
              <a:rPr lang="en-US" sz="2800" dirty="0" err="1">
                <a:solidFill>
                  <a:prstClr val="black"/>
                </a:solidFill>
                <a:latin typeface="Sylfaen" pitchFamily="18" charset="0"/>
              </a:rPr>
              <a:t>առցանց</a:t>
            </a:r>
            <a:r>
              <a:rPr lang="en-US" sz="28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800" i="1" dirty="0" err="1">
                <a:solidFill>
                  <a:prstClr val="black"/>
                </a:solidFill>
                <a:latin typeface="Sylfaen" pitchFamily="18" charset="0"/>
              </a:rPr>
              <a:t>ինտերակտիվ</a:t>
            </a:r>
            <a:r>
              <a:rPr lang="en-US" sz="28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Sylfaen" pitchFamily="18" charset="0"/>
              </a:rPr>
              <a:t>ծառայություններ</a:t>
            </a:r>
            <a:r>
              <a:rPr lang="en-US" sz="2800" dirty="0">
                <a:solidFill>
                  <a:prstClr val="black"/>
                </a:solidFill>
                <a:latin typeface="Sylfaen" pitchFamily="18" charset="0"/>
              </a:rPr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836712"/>
            <a:ext cx="8435280" cy="6021288"/>
          </a:xfrm>
        </p:spPr>
        <p:txBody>
          <a:bodyPr>
            <a:normAutofit/>
          </a:bodyPr>
          <a:lstStyle/>
          <a:p>
            <a:pPr marL="539750" lvl="0" indent="-276225">
              <a:buClr>
                <a:srgbClr val="D34817"/>
              </a:buClr>
            </a:pPr>
            <a:endParaRPr lang="en-US" sz="2000" i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539750" lvl="0" indent="-276225">
              <a:buClr>
                <a:srgbClr val="D34817"/>
              </a:buClr>
            </a:pPr>
            <a:r>
              <a:rPr lang="hy-AM" sz="2000" i="1" dirty="0" smtClean="0">
                <a:solidFill>
                  <a:prstClr val="black"/>
                </a:solidFill>
                <a:latin typeface="Sylfaen" pitchFamily="18" charset="0"/>
              </a:rPr>
              <a:t>Ա</a:t>
            </a:r>
            <a:r>
              <a:rPr lang="en-US" sz="2000" i="1" dirty="0" err="1" smtClean="0">
                <a:solidFill>
                  <a:prstClr val="black"/>
                </a:solidFill>
                <a:latin typeface="Sylfaen" pitchFamily="18" charset="0"/>
              </a:rPr>
              <a:t>ռցանց</a:t>
            </a:r>
            <a:r>
              <a:rPr lang="en-US" sz="2000" i="1" dirty="0" smtClean="0">
                <a:solidFill>
                  <a:prstClr val="black"/>
                </a:solidFill>
                <a:latin typeface="Sylfaen" pitchFamily="18" charset="0"/>
              </a:rPr>
              <a:t> ԶԼՄ-</a:t>
            </a:r>
            <a:r>
              <a:rPr lang="en-US" sz="2000" i="1" dirty="0" err="1" smtClean="0">
                <a:solidFill>
                  <a:prstClr val="black"/>
                </a:solidFill>
                <a:latin typeface="Sylfaen" pitchFamily="18" charset="0"/>
              </a:rPr>
              <a:t>ներ</a:t>
            </a:r>
            <a:endParaRPr lang="en-US" sz="2000" i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814070" lvl="1" indent="-276225">
              <a:buClr>
                <a:srgbClr val="D34817"/>
              </a:buClr>
            </a:pPr>
            <a:r>
              <a:rPr lang="en-US" sz="1800" dirty="0" err="1">
                <a:solidFill>
                  <a:prstClr val="black"/>
                </a:solidFill>
                <a:latin typeface="Sylfaen" pitchFamily="18" charset="0"/>
              </a:rPr>
              <a:t>տ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պագիր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մամուլ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հեռուստատեսություն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ռադիո</a:t>
            </a: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1088390" lvl="2" indent="-276225">
              <a:buClr>
                <a:srgbClr val="D34817"/>
              </a:buClr>
            </a:pP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www.armeniatv.am </a:t>
            </a:r>
          </a:p>
          <a:p>
            <a:pPr marL="1088390" lvl="2" indent="-276225">
              <a:buClr>
                <a:srgbClr val="D34817"/>
              </a:buClr>
            </a:pP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www.aravot.am</a:t>
            </a:r>
          </a:p>
          <a:p>
            <a:pPr marL="531813" lvl="1" indent="-258763">
              <a:buClr>
                <a:srgbClr val="D34817"/>
              </a:buClr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ն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որությունների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ագրեգատներ</a:t>
            </a:r>
            <a:endParaRPr lang="en-US" sz="20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1088390" lvl="2" indent="-276225">
              <a:buClr>
                <a:srgbClr val="D34817"/>
              </a:buClr>
            </a:pP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www.mediamall.am </a:t>
            </a:r>
          </a:p>
          <a:p>
            <a:pPr marL="1088390" lvl="2" indent="-276225">
              <a:buClr>
                <a:srgbClr val="D34817"/>
              </a:buClr>
            </a:pP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www.news.google.am </a:t>
            </a:r>
          </a:p>
          <a:p>
            <a:pPr marL="539750" lvl="0" indent="-276225">
              <a:buClr>
                <a:srgbClr val="D34817"/>
              </a:buClr>
            </a:pPr>
            <a:r>
              <a:rPr lang="en-US" sz="2000" i="1" dirty="0" err="1" smtClean="0">
                <a:solidFill>
                  <a:prstClr val="black"/>
                </a:solidFill>
                <a:latin typeface="Sylfaen" pitchFamily="18" charset="0"/>
              </a:rPr>
              <a:t>սոցիալական</a:t>
            </a:r>
            <a:r>
              <a:rPr lang="en-US" sz="20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i="1" dirty="0" err="1" smtClean="0">
                <a:solidFill>
                  <a:prstClr val="black"/>
                </a:solidFill>
                <a:latin typeface="Sylfaen" pitchFamily="18" charset="0"/>
              </a:rPr>
              <a:t>ցանցեր</a:t>
            </a:r>
            <a:endParaRPr lang="en-US" sz="2000" i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814070" lvl="1" indent="-276225">
              <a:buClr>
                <a:srgbClr val="D34817"/>
              </a:buClr>
            </a:pP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www.facebook.com </a:t>
            </a:r>
          </a:p>
          <a:p>
            <a:pPr marL="814070" lvl="1" indent="-276225">
              <a:buClr>
                <a:srgbClr val="D34817"/>
              </a:buClr>
            </a:pP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www.twitter.com </a:t>
            </a:r>
          </a:p>
          <a:p>
            <a:pPr marL="814070" lvl="1" indent="-276225">
              <a:buClr>
                <a:srgbClr val="D34817"/>
              </a:buClr>
            </a:pP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բլոգերներ</a:t>
            </a: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539750" lvl="0" indent="-276225">
              <a:buClr>
                <a:srgbClr val="D34817"/>
              </a:buClr>
            </a:pPr>
            <a:r>
              <a:rPr lang="en-US" sz="2000" i="1" dirty="0" err="1">
                <a:solidFill>
                  <a:prstClr val="black"/>
                </a:solidFill>
                <a:latin typeface="Sylfaen" pitchFamily="18" charset="0"/>
              </a:rPr>
              <a:t>ա</a:t>
            </a:r>
            <a:r>
              <a:rPr lang="en-US" sz="2000" i="1" dirty="0" err="1" smtClean="0">
                <a:solidFill>
                  <a:prstClr val="black"/>
                </a:solidFill>
                <a:latin typeface="Sylfaen" pitchFamily="18" charset="0"/>
              </a:rPr>
              <a:t>ռցանց</a:t>
            </a:r>
            <a:r>
              <a:rPr lang="en-US" sz="20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i="1" dirty="0" err="1" smtClean="0">
                <a:solidFill>
                  <a:prstClr val="black"/>
                </a:solidFill>
                <a:latin typeface="Sylfaen" pitchFamily="18" charset="0"/>
              </a:rPr>
              <a:t>խաղեր</a:t>
            </a:r>
            <a:endParaRPr lang="en-US" sz="2000" i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814070" lvl="1" indent="-276225">
              <a:buClr>
                <a:srgbClr val="D34817"/>
              </a:buClr>
            </a:pP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www.tankionline.com  </a:t>
            </a:r>
          </a:p>
          <a:p>
            <a:pPr marL="539750" lvl="0" indent="-276225">
              <a:buClr>
                <a:srgbClr val="D34817"/>
              </a:buClr>
            </a:pPr>
            <a:r>
              <a:rPr lang="en-US" sz="2000" i="1" dirty="0" err="1" smtClean="0">
                <a:solidFill>
                  <a:prstClr val="black"/>
                </a:solidFill>
                <a:latin typeface="Sylfaen" pitchFamily="18" charset="0"/>
              </a:rPr>
              <a:t>ծառայություններ</a:t>
            </a:r>
            <a:endParaRPr lang="en-US" sz="2000" i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814070" lvl="1" indent="-276225">
              <a:buClr>
                <a:srgbClr val="D34817"/>
              </a:buClr>
            </a:pP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www.ebay.com </a:t>
            </a:r>
          </a:p>
          <a:p>
            <a:pPr marL="814070" lvl="1" indent="-276225">
              <a:buClr>
                <a:srgbClr val="D34817"/>
              </a:buClr>
            </a:pPr>
            <a:r>
              <a:rPr lang="en-US" sz="1800" b="1" dirty="0">
                <a:solidFill>
                  <a:srgbClr val="0070C0"/>
                </a:solidFill>
                <a:latin typeface="Sylfaen" pitchFamily="18" charset="0"/>
              </a:rPr>
              <a:t>www.cheaptickets.com </a:t>
            </a:r>
            <a:endParaRPr lang="en-US" sz="1800" b="1" dirty="0" smtClean="0">
              <a:solidFill>
                <a:srgbClr val="0070C0"/>
              </a:solidFill>
              <a:latin typeface="Sylfaen" pitchFamily="18" charset="0"/>
            </a:endParaRPr>
          </a:p>
          <a:p>
            <a:pPr marL="814070" lvl="1" indent="-276225">
              <a:buClr>
                <a:srgbClr val="D34817"/>
              </a:buClr>
            </a:pP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www.distancelearning.am </a:t>
            </a:r>
            <a:endParaRPr lang="en-US" sz="1800" b="1" dirty="0">
              <a:solidFill>
                <a:srgbClr val="0070C0"/>
              </a:solidFill>
              <a:latin typeface="Sylfaen" pitchFamily="18" charset="0"/>
            </a:endParaRPr>
          </a:p>
          <a:p>
            <a:pPr marL="814070" lvl="1" indent="-276225">
              <a:buClr>
                <a:srgbClr val="D34817"/>
              </a:buClr>
            </a:pPr>
            <a:endParaRPr lang="en-US" sz="1800" b="1" dirty="0" smtClean="0">
              <a:solidFill>
                <a:srgbClr val="0070C0"/>
              </a:solidFill>
              <a:latin typeface="Sylfaen" pitchFamily="18" charset="0"/>
            </a:endParaRPr>
          </a:p>
          <a:p>
            <a:pPr marL="273050" lvl="1" indent="0">
              <a:buClr>
                <a:srgbClr val="D34817"/>
              </a:buClr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14070" lvl="1" indent="-276225">
              <a:buClr>
                <a:srgbClr val="D34817"/>
              </a:buClr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814070" lvl="1" indent="-276225">
              <a:buClr>
                <a:srgbClr val="D34817"/>
              </a:buClr>
            </a:pPr>
            <a:endParaRPr lang="en-US" sz="1800" dirty="0">
              <a:solidFill>
                <a:prstClr val="black"/>
              </a:solidFill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41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99392"/>
            <a:ext cx="7772400" cy="1152128"/>
          </a:xfrm>
        </p:spPr>
        <p:txBody>
          <a:bodyPr>
            <a:normAutofit/>
          </a:bodyPr>
          <a:lstStyle/>
          <a:p>
            <a:pPr lvl="0" algn="ctr"/>
            <a:r>
              <a:rPr lang="en-US" sz="2700" dirty="0" err="1">
                <a:solidFill>
                  <a:prstClr val="black"/>
                </a:solidFill>
                <a:latin typeface="Sylfaen" pitchFamily="18" charset="0"/>
              </a:rPr>
              <a:t>Միջավայրը</a:t>
            </a:r>
            <a:r>
              <a:rPr lang="en-US" sz="2700" dirty="0">
                <a:solidFill>
                  <a:prstClr val="black"/>
                </a:solidFill>
                <a:latin typeface="Sylfaen" pitchFamily="18" charset="0"/>
              </a:rPr>
              <a:t> - </a:t>
            </a:r>
            <a:r>
              <a:rPr lang="en-US" sz="2700" dirty="0" err="1">
                <a:solidFill>
                  <a:prstClr val="black"/>
                </a:solidFill>
                <a:latin typeface="Sylfaen" pitchFamily="18" charset="0"/>
              </a:rPr>
              <a:t>առցանց</a:t>
            </a:r>
            <a:r>
              <a:rPr lang="en-US" sz="2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700" dirty="0" err="1">
                <a:solidFill>
                  <a:prstClr val="black"/>
                </a:solidFill>
                <a:latin typeface="Sylfaen" pitchFamily="18" charset="0"/>
              </a:rPr>
              <a:t>ինտերակտիվ</a:t>
            </a:r>
            <a:r>
              <a:rPr lang="en-US" sz="2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700" dirty="0" err="1" smtClean="0">
                <a:solidFill>
                  <a:prstClr val="black"/>
                </a:solidFill>
                <a:latin typeface="Sylfaen" pitchFamily="18" charset="0"/>
              </a:rPr>
              <a:t>ծառայություններ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8435280" cy="5688632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Clr>
                <a:srgbClr val="D34817"/>
              </a:buClr>
              <a:buNone/>
            </a:pPr>
            <a:endParaRPr lang="en-US" sz="22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450850" lvl="0" indent="-187325">
              <a:buClr>
                <a:srgbClr val="D34817"/>
              </a:buClr>
              <a:buFont typeface="Wingdings" pitchFamily="2" charset="2"/>
              <a:buChar char="§"/>
            </a:pPr>
            <a:r>
              <a:rPr lang="en-US" sz="2200" dirty="0" err="1" smtClean="0">
                <a:solidFill>
                  <a:prstClr val="black"/>
                </a:solidFill>
                <a:latin typeface="Sylfaen" pitchFamily="18" charset="0"/>
              </a:rPr>
              <a:t>առցանց</a:t>
            </a:r>
            <a:r>
              <a:rPr lang="en-US" sz="22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Sylfaen" pitchFamily="18" charset="0"/>
              </a:rPr>
              <a:t>վարչական</a:t>
            </a:r>
            <a:r>
              <a:rPr lang="en-US" sz="22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Sylfaen" pitchFamily="18" charset="0"/>
              </a:rPr>
              <a:t>տույժեր</a:t>
            </a:r>
            <a:endParaRPr lang="en-US" sz="2200" dirty="0">
              <a:solidFill>
                <a:prstClr val="black"/>
              </a:solidFill>
              <a:latin typeface="Sylfaen" pitchFamily="18" charset="0"/>
            </a:endParaRPr>
          </a:p>
          <a:p>
            <a:pPr marL="723900" lvl="1" indent="-273050">
              <a:buClr>
                <a:srgbClr val="9B2D1F"/>
              </a:buClr>
              <a:buFont typeface="Wingdings" pitchFamily="2" charset="2"/>
              <a:buChar char="Ø"/>
            </a:pPr>
            <a:r>
              <a:rPr lang="en-US" sz="1900" dirty="0" err="1" smtClean="0">
                <a:solidFill>
                  <a:prstClr val="black"/>
                </a:solidFill>
                <a:latin typeface="Sylfaen" pitchFamily="18" charset="0"/>
              </a:rPr>
              <a:t>տեսանկարահանող</a:t>
            </a:r>
            <a:r>
              <a:rPr lang="en-US" sz="1900" dirty="0" smtClean="0">
                <a:solidFill>
                  <a:prstClr val="black"/>
                </a:solidFill>
                <a:latin typeface="Sylfaen" pitchFamily="18" charset="0"/>
              </a:rPr>
              <a:t>/</a:t>
            </a:r>
            <a:r>
              <a:rPr lang="en-US" sz="1900" dirty="0" err="1" smtClean="0">
                <a:solidFill>
                  <a:prstClr val="black"/>
                </a:solidFill>
                <a:latin typeface="Sylfaen" pitchFamily="18" charset="0"/>
              </a:rPr>
              <a:t>լուսանկարահանող</a:t>
            </a:r>
            <a:r>
              <a:rPr lang="en-US" sz="19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900" dirty="0" err="1" smtClean="0">
                <a:solidFill>
                  <a:prstClr val="black"/>
                </a:solidFill>
                <a:latin typeface="Sylfaen" pitchFamily="18" charset="0"/>
              </a:rPr>
              <a:t>սարքեր</a:t>
            </a:r>
            <a:endParaRPr lang="en-US" sz="19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723900" lvl="1" indent="-273050">
              <a:buClr>
                <a:srgbClr val="9B2D1F"/>
              </a:buClr>
              <a:buFont typeface="Wingdings" pitchFamily="2" charset="2"/>
              <a:buChar char="Ø"/>
            </a:pPr>
            <a:r>
              <a:rPr lang="en-US" sz="1900" dirty="0" err="1" smtClean="0">
                <a:solidFill>
                  <a:prstClr val="black"/>
                </a:solidFill>
                <a:latin typeface="Sylfaen" pitchFamily="18" charset="0"/>
              </a:rPr>
              <a:t>արագաչափեր</a:t>
            </a:r>
            <a:endParaRPr lang="en-US" sz="1900" dirty="0">
              <a:solidFill>
                <a:prstClr val="black"/>
              </a:solidFill>
              <a:latin typeface="Sylfaen" pitchFamily="18" charset="0"/>
            </a:endParaRPr>
          </a:p>
          <a:p>
            <a:pPr marL="900113" lvl="2" indent="-176213">
              <a:buClr>
                <a:srgbClr val="D34817">
                  <a:tint val="60000"/>
                </a:srgbClr>
              </a:buClr>
              <a:buFont typeface="Courier New" pitchFamily="49" charset="0"/>
              <a:buChar char="o"/>
            </a:pPr>
            <a:r>
              <a:rPr lang="en-US" sz="1600" b="1" dirty="0">
                <a:solidFill>
                  <a:srgbClr val="0070C0"/>
                </a:solidFill>
                <a:latin typeface="Sylfaen" pitchFamily="18" charset="0"/>
              </a:rPr>
              <a:t>www.police.am</a:t>
            </a:r>
          </a:p>
          <a:p>
            <a:pPr marL="450850" lvl="1" indent="-177800">
              <a:buClr>
                <a:srgbClr val="9B2D1F"/>
              </a:buClr>
              <a:buFont typeface="Wingdings" pitchFamily="2" charset="2"/>
              <a:buChar char="§"/>
            </a:pPr>
            <a:r>
              <a:rPr lang="en-US" sz="2200" dirty="0" err="1">
                <a:solidFill>
                  <a:prstClr val="black"/>
                </a:solidFill>
                <a:latin typeface="Sylfaen" pitchFamily="18" charset="0"/>
              </a:rPr>
              <a:t>առցանց</a:t>
            </a:r>
            <a:r>
              <a:rPr lang="en-US" sz="22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Sylfaen" pitchFamily="18" charset="0"/>
              </a:rPr>
              <a:t>գրադարաններ</a:t>
            </a:r>
            <a:endParaRPr lang="en-US" sz="2200" dirty="0">
              <a:solidFill>
                <a:prstClr val="black"/>
              </a:solidFill>
              <a:latin typeface="Sylfaen" pitchFamily="18" charset="0"/>
            </a:endParaRPr>
          </a:p>
          <a:p>
            <a:pPr marL="723900" lvl="2" indent="-273050">
              <a:buClr>
                <a:srgbClr val="9B2D1F"/>
              </a:buClr>
              <a:buFont typeface="Wingdings" pitchFamily="2" charset="2"/>
              <a:buChar char="Ø"/>
            </a:pPr>
            <a:r>
              <a:rPr lang="en-US" sz="1900" dirty="0" err="1">
                <a:solidFill>
                  <a:prstClr val="black"/>
                </a:solidFill>
                <a:latin typeface="Sylfaen" pitchFamily="18" charset="0"/>
              </a:rPr>
              <a:t>դ</a:t>
            </a:r>
            <a:r>
              <a:rPr lang="en-US" sz="1900" dirty="0" err="1" smtClean="0">
                <a:solidFill>
                  <a:prstClr val="black"/>
                </a:solidFill>
                <a:latin typeface="Sylfaen" pitchFamily="18" charset="0"/>
              </a:rPr>
              <a:t>ատական</a:t>
            </a:r>
            <a:r>
              <a:rPr lang="en-US" sz="19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Sylfaen" pitchFamily="18" charset="0"/>
              </a:rPr>
              <a:t>ակտեր</a:t>
            </a:r>
            <a:endParaRPr lang="en-US" sz="1900" dirty="0">
              <a:solidFill>
                <a:prstClr val="black"/>
              </a:solidFill>
              <a:latin typeface="Sylfaen" pitchFamily="18" charset="0"/>
            </a:endParaRPr>
          </a:p>
          <a:p>
            <a:pPr marL="1077913" lvl="2" indent="-177800">
              <a:buClr>
                <a:srgbClr val="9B2D1F"/>
              </a:buClr>
              <a:buFont typeface="Arial" pitchFamily="34" charset="0"/>
              <a:buChar char="•"/>
            </a:pPr>
            <a:r>
              <a:rPr lang="en-US" sz="1600" b="1" dirty="0">
                <a:solidFill>
                  <a:srgbClr val="0070C0"/>
                </a:solidFill>
                <a:latin typeface="Sylfaen" pitchFamily="18" charset="0"/>
              </a:rPr>
              <a:t>Westlaw.am</a:t>
            </a:r>
          </a:p>
          <a:p>
            <a:pPr marL="1077913" lvl="2" indent="-177800">
              <a:buClr>
                <a:srgbClr val="9B2D1F"/>
              </a:buClr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0070C0"/>
                </a:solidFill>
                <a:latin typeface="Sylfaen" pitchFamily="18" charset="0"/>
              </a:rPr>
              <a:t>Datalex.am</a:t>
            </a:r>
          </a:p>
          <a:p>
            <a:pPr marL="1077913" lvl="2" indent="-177800">
              <a:buClr>
                <a:srgbClr val="9B2D1F"/>
              </a:buClr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0070C0"/>
                </a:solidFill>
                <a:latin typeface="Sylfaen" pitchFamily="18" charset="0"/>
              </a:rPr>
              <a:t>www.armlaw.am</a:t>
            </a:r>
          </a:p>
          <a:p>
            <a:pPr marL="450850" lvl="2" indent="-177800">
              <a:buClr>
                <a:srgbClr val="9B2D1F"/>
              </a:buClr>
              <a:buFont typeface="Wingdings" pitchFamily="2" charset="2"/>
              <a:buChar char="§"/>
            </a:pPr>
            <a:r>
              <a:rPr lang="en-US" sz="2200" dirty="0" err="1" smtClean="0">
                <a:solidFill>
                  <a:prstClr val="black"/>
                </a:solidFill>
                <a:latin typeface="Sylfaen" pitchFamily="18" charset="0"/>
              </a:rPr>
              <a:t>առցանց</a:t>
            </a:r>
            <a:r>
              <a:rPr lang="en-US" sz="22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  <a:latin typeface="Sylfaen" pitchFamily="18" charset="0"/>
              </a:rPr>
              <a:t>արխիվներ</a:t>
            </a:r>
            <a:endParaRPr lang="en-US" sz="22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723900" lvl="2" indent="-273050">
              <a:buClr>
                <a:srgbClr val="9B2D1F"/>
              </a:buClr>
              <a:buFont typeface="Wingdings" pitchFamily="2" charset="2"/>
              <a:buChar char="Ø"/>
            </a:pPr>
            <a:r>
              <a:rPr lang="en-US" sz="1900" dirty="0" err="1" smtClean="0">
                <a:solidFill>
                  <a:prstClr val="black"/>
                </a:solidFill>
                <a:latin typeface="Sylfaen" pitchFamily="18" charset="0"/>
              </a:rPr>
              <a:t>լրատվամիջոցներ</a:t>
            </a:r>
            <a:endParaRPr lang="en-US" sz="19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1077913" lvl="3" indent="-177800">
              <a:buClr>
                <a:srgbClr val="9B2D1F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New York Times</a:t>
            </a:r>
          </a:p>
          <a:p>
            <a:pPr marL="723900" lvl="5" indent="-273050">
              <a:buClr>
                <a:srgbClr val="9B2D1F"/>
              </a:buClr>
              <a:buFont typeface="Wingdings" pitchFamily="2" charset="2"/>
              <a:buChar char="Ø"/>
            </a:pPr>
            <a:r>
              <a:rPr lang="en-US" sz="1900" dirty="0" err="1" smtClean="0">
                <a:solidFill>
                  <a:prstClr val="black"/>
                </a:solidFill>
                <a:latin typeface="Sylfaen" pitchFamily="18" charset="0"/>
              </a:rPr>
              <a:t>մասնավոր</a:t>
            </a:r>
            <a:r>
              <a:rPr lang="en-US" sz="19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900" dirty="0" err="1" smtClean="0">
                <a:solidFill>
                  <a:prstClr val="black"/>
                </a:solidFill>
                <a:latin typeface="Sylfaen" pitchFamily="18" charset="0"/>
              </a:rPr>
              <a:t>անձանց</a:t>
            </a:r>
            <a:r>
              <a:rPr lang="en-US" sz="19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900" dirty="0" err="1" smtClean="0">
                <a:solidFill>
                  <a:prstClr val="black"/>
                </a:solidFill>
                <a:latin typeface="Sylfaen" pitchFamily="18" charset="0"/>
              </a:rPr>
              <a:t>արխիվներ</a:t>
            </a:r>
            <a:endParaRPr lang="en-US" sz="19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1077913" lvl="6" indent="-177800">
              <a:buClr>
                <a:srgbClr val="9B2D1F"/>
              </a:buClr>
              <a:buFont typeface="Arial" pitchFamily="34" charset="0"/>
              <a:buChar char="•"/>
            </a:pPr>
            <a:r>
              <a:rPr lang="en-US" dirty="0" err="1" smtClean="0">
                <a:solidFill>
                  <a:prstClr val="black"/>
                </a:solidFill>
                <a:latin typeface="Sylfaen" pitchFamily="18" charset="0"/>
              </a:rPr>
              <a:t>Շամշյան</a:t>
            </a:r>
            <a:endParaRPr lang="en-US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723900" lvl="6" indent="-273050">
              <a:buClr>
                <a:srgbClr val="9B2D1F"/>
              </a:buClr>
              <a:buFont typeface="Wingdings" pitchFamily="2" charset="2"/>
              <a:buChar char="Ø"/>
            </a:pPr>
            <a:r>
              <a:rPr lang="en-US" sz="1900" dirty="0" smtClean="0">
                <a:solidFill>
                  <a:prstClr val="black"/>
                </a:solidFill>
                <a:latin typeface="Sylfaen" pitchFamily="18" charset="0"/>
              </a:rPr>
              <a:t>X-files</a:t>
            </a:r>
          </a:p>
          <a:p>
            <a:pPr marL="1077913" lvl="7" indent="-177800">
              <a:buClr>
                <a:srgbClr val="9B2D1F"/>
              </a:buClr>
              <a:buFont typeface="Arial" pitchFamily="34" charset="0"/>
              <a:buChar char="•"/>
            </a:pPr>
            <a:r>
              <a:rPr lang="en-US" dirty="0" err="1" smtClean="0">
                <a:solidFill>
                  <a:prstClr val="black"/>
                </a:solidFill>
                <a:latin typeface="Sylfaen" pitchFamily="18" charset="0"/>
              </a:rPr>
              <a:t>Wikileaks</a:t>
            </a:r>
            <a:endParaRPr lang="en-US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450850" lvl="0" indent="-187325">
              <a:buClr>
                <a:srgbClr val="D34817"/>
              </a:buClr>
              <a:buFont typeface="Wingdings" pitchFamily="2" charset="2"/>
              <a:buChar char="§"/>
            </a:pPr>
            <a:r>
              <a:rPr lang="en-US" sz="2200" dirty="0" err="1" smtClean="0">
                <a:solidFill>
                  <a:prstClr val="black"/>
                </a:solidFill>
                <a:latin typeface="Sylfaen" pitchFamily="18" charset="0"/>
              </a:rPr>
              <a:t>ընտրացուցակներ</a:t>
            </a:r>
            <a:endParaRPr lang="en-US" sz="2200" dirty="0">
              <a:solidFill>
                <a:prstClr val="black"/>
              </a:solidFill>
              <a:latin typeface="Sylfaen" pitchFamily="18" charset="0"/>
            </a:endParaRPr>
          </a:p>
          <a:p>
            <a:pPr marL="803275" lvl="1" indent="-263525">
              <a:buClr>
                <a:srgbClr val="9B2D1F"/>
              </a:buClr>
              <a:buFont typeface="Wingdings" pitchFamily="2" charset="2"/>
              <a:buChar char="Ø"/>
            </a:pPr>
            <a:r>
              <a:rPr lang="en-US" sz="1900" b="1" dirty="0" smtClean="0">
                <a:solidFill>
                  <a:srgbClr val="0070C0"/>
                </a:solidFill>
                <a:latin typeface="Sylfaen" pitchFamily="18" charset="0"/>
              </a:rPr>
              <a:t>www.police.am</a:t>
            </a:r>
            <a:endParaRPr lang="en-US" sz="1800" b="1" dirty="0">
              <a:solidFill>
                <a:srgbClr val="0070C0"/>
              </a:solidFill>
              <a:latin typeface="Sylfae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4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7772400" cy="504056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dirty="0" smtClean="0">
                <a:solidFill>
                  <a:prstClr val="black"/>
                </a:solidFill>
                <a:latin typeface="Sylfaen" pitchFamily="18" charset="0"/>
              </a:rPr>
              <a:t/>
            </a:r>
            <a:br>
              <a:rPr lang="en-US" dirty="0" smtClean="0">
                <a:solidFill>
                  <a:prstClr val="black"/>
                </a:solidFill>
                <a:latin typeface="Sylfaen" pitchFamily="18" charset="0"/>
              </a:rPr>
            </a:br>
            <a:r>
              <a:rPr lang="en-US" dirty="0">
                <a:solidFill>
                  <a:prstClr val="black"/>
                </a:solidFill>
                <a:latin typeface="Sylfaen" pitchFamily="18" charset="0"/>
              </a:rPr>
              <a:t/>
            </a:r>
            <a:br>
              <a:rPr lang="en-US" dirty="0">
                <a:solidFill>
                  <a:prstClr val="black"/>
                </a:solidFill>
                <a:latin typeface="Sylfaen" pitchFamily="18" charset="0"/>
              </a:rPr>
            </a:br>
            <a:r>
              <a:rPr lang="en-US" sz="3100" dirty="0" err="1" smtClean="0">
                <a:solidFill>
                  <a:prstClr val="black"/>
                </a:solidFill>
                <a:latin typeface="Sylfaen" pitchFamily="18" charset="0"/>
              </a:rPr>
              <a:t>Միջավայրը</a:t>
            </a:r>
            <a:r>
              <a:rPr lang="en-US" sz="31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3100" dirty="0">
                <a:solidFill>
                  <a:prstClr val="black"/>
                </a:solidFill>
                <a:latin typeface="Sylfaen" pitchFamily="18" charset="0"/>
              </a:rPr>
              <a:t>- </a:t>
            </a:r>
            <a:r>
              <a:rPr lang="en-US" sz="3100" dirty="0" err="1">
                <a:solidFill>
                  <a:prstClr val="black"/>
                </a:solidFill>
                <a:latin typeface="Sylfaen" pitchFamily="18" charset="0"/>
              </a:rPr>
              <a:t>հանրային</a:t>
            </a:r>
            <a:r>
              <a:rPr lang="en-US" sz="3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3100" dirty="0" err="1" smtClean="0">
                <a:solidFill>
                  <a:prstClr val="black"/>
                </a:solidFill>
                <a:latin typeface="Sylfaen" pitchFamily="18" charset="0"/>
              </a:rPr>
              <a:t>միջավայր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8435280" cy="5688632"/>
          </a:xfrm>
        </p:spPr>
        <p:txBody>
          <a:bodyPr>
            <a:normAutofit/>
          </a:bodyPr>
          <a:lstStyle/>
          <a:p>
            <a:pPr marL="263525" lvl="2" indent="-263525">
              <a:buClr>
                <a:srgbClr val="9B2D1F"/>
              </a:buClr>
            </a:pPr>
            <a:endParaRPr lang="en-US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539750" lvl="2" indent="-276225">
              <a:buClr>
                <a:srgbClr val="9B2D1F"/>
              </a:buClr>
            </a:pPr>
            <a:endParaRPr lang="en-US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539750" lvl="2" indent="-276225">
              <a:buClr>
                <a:srgbClr val="9B2D1F"/>
              </a:buClr>
            </a:pPr>
            <a:endParaRPr lang="en-US" dirty="0">
              <a:solidFill>
                <a:prstClr val="black"/>
              </a:solidFill>
              <a:latin typeface="Sylfaen" pitchFamily="18" charset="0"/>
            </a:endParaRPr>
          </a:p>
          <a:p>
            <a:pPr marL="539750" lvl="2" indent="-276225">
              <a:buClr>
                <a:srgbClr val="9B2D1F"/>
              </a:buClr>
            </a:pPr>
            <a:r>
              <a:rPr lang="en-US" dirty="0" smtClean="0">
                <a:solidFill>
                  <a:prstClr val="black"/>
                </a:solidFill>
                <a:latin typeface="Sylfaen" pitchFamily="18" charset="0"/>
              </a:rPr>
              <a:t>CCTV </a:t>
            </a:r>
            <a:r>
              <a:rPr lang="en-US" dirty="0" smtClean="0">
                <a:solidFill>
                  <a:prstClr val="black"/>
                </a:solidFill>
                <a:latin typeface="Sylfaen" pitchFamily="18" charset="0"/>
              </a:rPr>
              <a:t>– «</a:t>
            </a:r>
            <a:r>
              <a:rPr lang="en-US" dirty="0" err="1" smtClean="0">
                <a:solidFill>
                  <a:prstClr val="black"/>
                </a:solidFill>
                <a:latin typeface="Sylfaen" pitchFamily="18" charset="0"/>
              </a:rPr>
              <a:t>տարածքը</a:t>
            </a:r>
            <a:r>
              <a:rPr lang="en-US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Sylfaen" pitchFamily="18" charset="0"/>
              </a:rPr>
              <a:t>տեսաձայնագրվում</a:t>
            </a:r>
            <a:r>
              <a:rPr lang="en-US" dirty="0" smtClean="0">
                <a:solidFill>
                  <a:prstClr val="black"/>
                </a:solidFill>
                <a:latin typeface="Sylfaen" pitchFamily="18" charset="0"/>
              </a:rPr>
              <a:t> է»</a:t>
            </a:r>
          </a:p>
          <a:p>
            <a:pPr marL="814070" lvl="2" indent="-276225">
              <a:buClr>
                <a:srgbClr val="9B2D1F"/>
              </a:buClr>
              <a:buFont typeface="Wingdings" pitchFamily="2" charset="2"/>
              <a:buChar char="Ø"/>
            </a:pP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hinyerevan.am</a:t>
            </a:r>
            <a:endParaRPr lang="en-US" sz="1800" b="1" dirty="0">
              <a:solidFill>
                <a:srgbClr val="0070C0"/>
              </a:solidFill>
              <a:latin typeface="Sylfaen" pitchFamily="18" charset="0"/>
            </a:endParaRPr>
          </a:p>
          <a:p>
            <a:pPr marL="539750" lvl="2" indent="-276225">
              <a:buClr>
                <a:srgbClr val="9B2D1F"/>
              </a:buClr>
            </a:pPr>
            <a:r>
              <a:rPr lang="hy-AM" dirty="0" smtClean="0">
                <a:solidFill>
                  <a:prstClr val="black"/>
                </a:solidFill>
                <a:latin typeface="Sylfaen" pitchFamily="18" charset="0"/>
              </a:rPr>
              <a:t>Լ</a:t>
            </a:r>
            <a:r>
              <a:rPr lang="en-US" dirty="0" err="1" smtClean="0">
                <a:solidFill>
                  <a:prstClr val="black"/>
                </a:solidFill>
                <a:latin typeface="Sylfaen" pitchFamily="18" charset="0"/>
              </a:rPr>
              <a:t>րատվական</a:t>
            </a:r>
            <a:r>
              <a:rPr lang="en-US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Sylfaen" pitchFamily="18" charset="0"/>
              </a:rPr>
              <a:t>հաղորդում</a:t>
            </a:r>
            <a:r>
              <a:rPr lang="en-US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Sylfaen" pitchFamily="18" charset="0"/>
              </a:rPr>
              <a:t>հանրային</a:t>
            </a:r>
            <a:r>
              <a:rPr lang="en-US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Sylfaen" pitchFamily="18" charset="0"/>
              </a:rPr>
              <a:t>տարածքից</a:t>
            </a:r>
            <a:endParaRPr lang="en-US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539750" lvl="2" indent="-276225">
              <a:buClr>
                <a:srgbClr val="9B2D1F"/>
              </a:buClr>
            </a:pPr>
            <a:r>
              <a:rPr lang="hy-AM" dirty="0" smtClean="0">
                <a:solidFill>
                  <a:prstClr val="black"/>
                </a:solidFill>
                <a:latin typeface="Sylfaen" pitchFamily="18" charset="0"/>
              </a:rPr>
              <a:t>Ց</a:t>
            </a:r>
            <a:r>
              <a:rPr lang="en-US" dirty="0" err="1" smtClean="0">
                <a:solidFill>
                  <a:prstClr val="black"/>
                </a:solidFill>
                <a:latin typeface="Sylfaen" pitchFamily="18" charset="0"/>
              </a:rPr>
              <a:t>ուցանակներ</a:t>
            </a:r>
            <a:r>
              <a:rPr lang="en-US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dirty="0" err="1" smtClean="0">
                <a:solidFill>
                  <a:prstClr val="black"/>
                </a:solidFill>
                <a:latin typeface="Sylfaen" pitchFamily="18" charset="0"/>
              </a:rPr>
              <a:t>համայնապատկերային</a:t>
            </a:r>
            <a:r>
              <a:rPr lang="en-US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Sylfaen" pitchFamily="18" charset="0"/>
              </a:rPr>
              <a:t>ցուցապաստառներ</a:t>
            </a:r>
            <a:endParaRPr lang="en-US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539750" lvl="2" indent="-276225">
              <a:buClr>
                <a:srgbClr val="9B2D1F"/>
              </a:buClr>
            </a:pPr>
            <a:r>
              <a:rPr lang="en-US" dirty="0" smtClean="0">
                <a:solidFill>
                  <a:prstClr val="black"/>
                </a:solidFill>
                <a:latin typeface="Sylfaen" pitchFamily="18" charset="0"/>
              </a:rPr>
              <a:t>GPS</a:t>
            </a:r>
          </a:p>
          <a:p>
            <a:pPr marL="539750" lvl="2" indent="-276225">
              <a:buClr>
                <a:srgbClr val="9B2D1F"/>
              </a:buClr>
            </a:pPr>
            <a:endParaRPr lang="en-US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63525" lvl="2" indent="0">
              <a:buClr>
                <a:srgbClr val="9B2D1F"/>
              </a:buClr>
              <a:buNone/>
            </a:pPr>
            <a:endParaRPr lang="en-US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539750" lvl="2" indent="-276225">
              <a:buClr>
                <a:srgbClr val="9B2D1F"/>
              </a:buClr>
            </a:pPr>
            <a:endParaRPr lang="en-US" sz="2000" dirty="0" smtClean="0">
              <a:solidFill>
                <a:prstClr val="black"/>
              </a:solidFill>
              <a:latin typeface="Sylfae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39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72400" cy="994122"/>
          </a:xfrm>
        </p:spPr>
        <p:txBody>
          <a:bodyPr>
            <a:normAutofit fontScale="90000"/>
          </a:bodyPr>
          <a:lstStyle/>
          <a:p>
            <a:pPr algn="ctr"/>
            <a:r>
              <a:rPr lang="hy-AM" sz="2800" dirty="0" smtClean="0"/>
              <a:t/>
            </a:r>
            <a:br>
              <a:rPr lang="hy-AM" sz="2800" dirty="0" smtClean="0"/>
            </a:br>
            <a:r>
              <a:rPr lang="hy-AM" sz="2800" dirty="0"/>
              <a:t/>
            </a:r>
            <a:br>
              <a:rPr lang="hy-AM" sz="2800" dirty="0"/>
            </a:br>
            <a:r>
              <a:rPr lang="hy-AM" sz="2800" dirty="0" smtClean="0">
                <a:solidFill>
                  <a:schemeClr val="tx1"/>
                </a:solidFill>
              </a:rPr>
              <a:t>Մ</a:t>
            </a:r>
            <a:r>
              <a:rPr lang="en-US" sz="2800" dirty="0" err="1" smtClean="0">
                <a:solidFill>
                  <a:schemeClr val="tx1"/>
                </a:solidFill>
              </a:rPr>
              <a:t>իջամտող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սուբյեկտները</a:t>
            </a:r>
            <a:r>
              <a:rPr lang="en-US" sz="2800" dirty="0">
                <a:solidFill>
                  <a:schemeClr val="tx1"/>
                </a:solidFill>
              </a:rPr>
              <a:t/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052736"/>
            <a:ext cx="8291264" cy="5616624"/>
          </a:xfrm>
        </p:spPr>
        <p:txBody>
          <a:bodyPr/>
          <a:lstStyle/>
          <a:p>
            <a:pPr marL="531813" indent="-258763">
              <a:buFont typeface="Wingdings" pitchFamily="2" charset="2"/>
              <a:buChar char="Ø"/>
            </a:pPr>
            <a:endParaRPr lang="en-US" sz="2000" dirty="0" smtClean="0"/>
          </a:p>
          <a:p>
            <a:pPr marL="531813" indent="-258763">
              <a:buFont typeface="Wingdings" pitchFamily="2" charset="2"/>
              <a:buChar char="Ø"/>
            </a:pPr>
            <a:r>
              <a:rPr lang="en-US" sz="2200" dirty="0" err="1" smtClean="0"/>
              <a:t>սովորական</a:t>
            </a:r>
            <a:r>
              <a:rPr lang="en-US" sz="2200" dirty="0" smtClean="0"/>
              <a:t> </a:t>
            </a:r>
            <a:r>
              <a:rPr lang="en-US" sz="2200" dirty="0" err="1" smtClean="0"/>
              <a:t>քաղաքացիներ</a:t>
            </a:r>
            <a:endParaRPr lang="en-US" sz="2200" dirty="0" smtClean="0"/>
          </a:p>
          <a:p>
            <a:pPr marL="531813" indent="-258763">
              <a:buFont typeface="Wingdings" pitchFamily="2" charset="2"/>
              <a:buChar char="Ø"/>
            </a:pPr>
            <a:r>
              <a:rPr lang="en-US" sz="2200" dirty="0" err="1" smtClean="0"/>
              <a:t>լրագրողներ</a:t>
            </a:r>
            <a:r>
              <a:rPr lang="en-US" sz="2200" dirty="0" smtClean="0"/>
              <a:t> և </a:t>
            </a:r>
            <a:r>
              <a:rPr lang="en-US" sz="2200" dirty="0" err="1" smtClean="0"/>
              <a:t>լրատվամիջոցներ</a:t>
            </a:r>
            <a:endParaRPr lang="en-US" sz="2200" dirty="0" smtClean="0"/>
          </a:p>
          <a:p>
            <a:pPr marL="531813" indent="-258763">
              <a:buFont typeface="Wingdings" pitchFamily="2" charset="2"/>
              <a:buChar char="Ø"/>
            </a:pPr>
            <a:r>
              <a:rPr lang="en-US" sz="2200" dirty="0" err="1" smtClean="0"/>
              <a:t>փաստաբաններ</a:t>
            </a:r>
            <a:r>
              <a:rPr lang="en-US" sz="2200" dirty="0" smtClean="0"/>
              <a:t> և </a:t>
            </a:r>
            <a:r>
              <a:rPr lang="en-US" sz="2200" dirty="0" err="1" smtClean="0"/>
              <a:t>իրավակիրառողներ</a:t>
            </a:r>
            <a:endParaRPr lang="en-US" sz="2200" dirty="0" smtClean="0"/>
          </a:p>
          <a:p>
            <a:pPr marL="531813" indent="-258763">
              <a:buFont typeface="Wingdings" pitchFamily="2" charset="2"/>
              <a:buChar char="Ø"/>
            </a:pPr>
            <a:r>
              <a:rPr lang="en-US" sz="2200" dirty="0" err="1" smtClean="0"/>
              <a:t>պետական</a:t>
            </a:r>
            <a:r>
              <a:rPr lang="en-US" sz="2200" dirty="0" smtClean="0"/>
              <a:t> </a:t>
            </a:r>
            <a:r>
              <a:rPr lang="en-US" sz="2200" dirty="0" err="1" smtClean="0"/>
              <a:t>մարմիններ</a:t>
            </a:r>
            <a:r>
              <a:rPr lang="en-US" sz="2200" dirty="0" smtClean="0"/>
              <a:t> և </a:t>
            </a:r>
            <a:r>
              <a:rPr lang="en-US" sz="2200" dirty="0" err="1" smtClean="0"/>
              <a:t>գաղտնի</a:t>
            </a:r>
            <a:r>
              <a:rPr lang="en-US" sz="2200" dirty="0" smtClean="0"/>
              <a:t> </a:t>
            </a:r>
            <a:r>
              <a:rPr lang="en-US" sz="2200" dirty="0" err="1" smtClean="0"/>
              <a:t>կառույցներ</a:t>
            </a:r>
            <a:endParaRPr lang="en-US" sz="2200" dirty="0" smtClean="0"/>
          </a:p>
          <a:p>
            <a:pPr marL="531813" indent="-258763">
              <a:buFont typeface="Wingdings" pitchFamily="2" charset="2"/>
              <a:buChar char="Ø"/>
            </a:pPr>
            <a:r>
              <a:rPr lang="en-US" sz="2200" dirty="0" err="1" smtClean="0"/>
              <a:t>քաղաքական</a:t>
            </a:r>
            <a:r>
              <a:rPr lang="en-US" sz="2200" dirty="0" smtClean="0"/>
              <a:t> </a:t>
            </a:r>
            <a:r>
              <a:rPr lang="en-US" sz="2200" dirty="0" err="1" smtClean="0"/>
              <a:t>գործիչներ</a:t>
            </a:r>
            <a:r>
              <a:rPr lang="en-US" sz="2200" dirty="0" smtClean="0"/>
              <a:t> և </a:t>
            </a:r>
            <a:r>
              <a:rPr lang="en-US" sz="2200" dirty="0" err="1" smtClean="0"/>
              <a:t>ֆրակցիաներ</a:t>
            </a:r>
            <a:endParaRPr lang="en-US" sz="2200" dirty="0" smtClean="0"/>
          </a:p>
          <a:p>
            <a:pPr marL="531813" indent="-258763">
              <a:buFont typeface="Wingdings" pitchFamily="2" charset="2"/>
              <a:buChar char="Ø"/>
            </a:pPr>
            <a:r>
              <a:rPr lang="en-US" sz="2200" dirty="0" err="1" smtClean="0"/>
              <a:t>մասնավոր</a:t>
            </a:r>
            <a:r>
              <a:rPr lang="en-US" sz="2200" dirty="0" smtClean="0"/>
              <a:t> </a:t>
            </a:r>
            <a:r>
              <a:rPr lang="en-US" sz="2200" dirty="0" err="1" smtClean="0"/>
              <a:t>ընկերություններ</a:t>
            </a:r>
            <a:endParaRPr lang="en-US" sz="2200" dirty="0" smtClean="0"/>
          </a:p>
          <a:p>
            <a:pPr marL="531813" indent="-258763">
              <a:buFont typeface="Wingdings" pitchFamily="2" charset="2"/>
              <a:buChar char="Ø"/>
            </a:pPr>
            <a:endParaRPr lang="en-US" sz="2200" dirty="0" smtClean="0"/>
          </a:p>
          <a:p>
            <a:pPr marL="531813" indent="-258763">
              <a:buFont typeface="Wingdings" pitchFamily="2" charset="2"/>
              <a:buChar char="Ø"/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34621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568952" cy="922114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ՄԻԵԴ </a:t>
            </a:r>
            <a:r>
              <a:rPr lang="en-US" sz="2800" dirty="0" err="1">
                <a:solidFill>
                  <a:schemeClr val="tx1"/>
                </a:solidFill>
              </a:rPr>
              <a:t>նախադեպային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իրավունք</a:t>
            </a:r>
            <a:r>
              <a:rPr lang="en-US" sz="2800" dirty="0">
                <a:solidFill>
                  <a:schemeClr val="tx1"/>
                </a:solidFill>
              </a:rPr>
              <a:t/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196752"/>
            <a:ext cx="8208912" cy="4248472"/>
          </a:xfrm>
        </p:spPr>
        <p:txBody>
          <a:bodyPr>
            <a:normAutofit/>
          </a:bodyPr>
          <a:lstStyle/>
          <a:p>
            <a:pPr algn="just"/>
            <a:endParaRPr lang="en-US" sz="2200" dirty="0"/>
          </a:p>
          <a:p>
            <a:pPr marL="450850" indent="0" algn="just">
              <a:buNone/>
            </a:pPr>
            <a:r>
              <a:rPr lang="en-US" sz="2200" dirty="0"/>
              <a:t>«</a:t>
            </a:r>
            <a:r>
              <a:rPr lang="en-US" sz="2200" dirty="0" err="1" smtClean="0"/>
              <a:t>Անձի</a:t>
            </a:r>
            <a:r>
              <a:rPr lang="en-US" sz="2200" dirty="0" smtClean="0"/>
              <a:t> </a:t>
            </a:r>
            <a:r>
              <a:rPr lang="en-US" sz="2200" dirty="0" err="1" smtClean="0"/>
              <a:t>պատկերը</a:t>
            </a:r>
            <a:r>
              <a:rPr lang="en-US" sz="2200" dirty="0" smtClean="0"/>
              <a:t> </a:t>
            </a:r>
            <a:r>
              <a:rPr lang="en-US" sz="2200" dirty="0" err="1" smtClean="0"/>
              <a:t>նրա</a:t>
            </a:r>
            <a:r>
              <a:rPr lang="en-US" sz="2200" dirty="0" smtClean="0"/>
              <a:t> </a:t>
            </a:r>
            <a:r>
              <a:rPr lang="en-US" sz="2200" dirty="0" err="1" smtClean="0"/>
              <a:t>անհատականության</a:t>
            </a:r>
            <a:r>
              <a:rPr lang="en-US" sz="2200" dirty="0" smtClean="0"/>
              <a:t> </a:t>
            </a:r>
            <a:r>
              <a:rPr lang="en-US" sz="2200" dirty="0" err="1" smtClean="0"/>
              <a:t>ամենակարևոր</a:t>
            </a:r>
            <a:r>
              <a:rPr lang="en-US" sz="2200" dirty="0" smtClean="0"/>
              <a:t> </a:t>
            </a:r>
            <a:r>
              <a:rPr lang="en-US" sz="2200" dirty="0" err="1" smtClean="0"/>
              <a:t>ատրիբուտներից</a:t>
            </a:r>
            <a:r>
              <a:rPr lang="en-US" sz="2200" dirty="0" smtClean="0"/>
              <a:t> </a:t>
            </a:r>
            <a:r>
              <a:rPr lang="en-US" sz="2200" dirty="0" err="1" smtClean="0"/>
              <a:t>մեկն</a:t>
            </a:r>
            <a:r>
              <a:rPr lang="en-US" sz="2200" dirty="0" smtClean="0"/>
              <a:t> է, </a:t>
            </a:r>
            <a:r>
              <a:rPr lang="en-US" sz="2200" dirty="0" err="1" smtClean="0"/>
              <a:t>քանի</a:t>
            </a:r>
            <a:r>
              <a:rPr lang="en-US" sz="2200" dirty="0" smtClean="0"/>
              <a:t> </a:t>
            </a:r>
            <a:r>
              <a:rPr lang="en-US" sz="2200" dirty="0" err="1" smtClean="0"/>
              <a:t>որ</a:t>
            </a:r>
            <a:r>
              <a:rPr lang="en-US" sz="2200" dirty="0" smtClean="0"/>
              <a:t> </a:t>
            </a:r>
            <a:r>
              <a:rPr lang="en-US" sz="2200" dirty="0" err="1" smtClean="0"/>
              <a:t>արտացոլում</a:t>
            </a:r>
            <a:r>
              <a:rPr lang="en-US" sz="2200" dirty="0" smtClean="0"/>
              <a:t> է </a:t>
            </a:r>
            <a:r>
              <a:rPr lang="en-US" sz="2200" dirty="0" err="1" smtClean="0"/>
              <a:t>նրա</a:t>
            </a:r>
            <a:r>
              <a:rPr lang="en-US" sz="2200" dirty="0" smtClean="0"/>
              <a:t> </a:t>
            </a:r>
            <a:r>
              <a:rPr lang="en-US" sz="2200" dirty="0" err="1" smtClean="0"/>
              <a:t>առանձնահատուկ</a:t>
            </a:r>
            <a:r>
              <a:rPr lang="en-US" sz="2200" dirty="0" smtClean="0"/>
              <a:t>  </a:t>
            </a:r>
            <a:r>
              <a:rPr lang="en-US" sz="2200" dirty="0" err="1" smtClean="0"/>
              <a:t>հատկանիշները</a:t>
            </a:r>
            <a:r>
              <a:rPr lang="en-US" sz="2200" dirty="0" smtClean="0"/>
              <a:t> և </a:t>
            </a:r>
            <a:r>
              <a:rPr lang="en-US" sz="2200" dirty="0" err="1" smtClean="0"/>
              <a:t>առանձնացնում</a:t>
            </a:r>
            <a:r>
              <a:rPr lang="en-US" sz="2200" dirty="0" smtClean="0"/>
              <a:t> է </a:t>
            </a:r>
            <a:r>
              <a:rPr lang="en-US" sz="2200" dirty="0" err="1" smtClean="0"/>
              <a:t>նրան</a:t>
            </a:r>
            <a:r>
              <a:rPr lang="en-US" sz="2200" dirty="0" smtClean="0"/>
              <a:t> </a:t>
            </a:r>
            <a:r>
              <a:rPr lang="en-US" sz="2200" dirty="0" err="1" smtClean="0"/>
              <a:t>իր</a:t>
            </a:r>
            <a:r>
              <a:rPr lang="en-US" sz="2200" dirty="0" smtClean="0"/>
              <a:t> </a:t>
            </a:r>
            <a:r>
              <a:rPr lang="en-US" sz="2200" dirty="0" err="1" smtClean="0"/>
              <a:t>նմաններից</a:t>
            </a:r>
            <a:r>
              <a:rPr lang="en-US" sz="2200" dirty="0" smtClean="0"/>
              <a:t>։ </a:t>
            </a:r>
            <a:r>
              <a:rPr lang="en-US" sz="2200" dirty="0" err="1" smtClean="0"/>
              <a:t>Պատկերի</a:t>
            </a:r>
            <a:r>
              <a:rPr lang="en-US" sz="2200" dirty="0" smtClean="0"/>
              <a:t> </a:t>
            </a:r>
            <a:r>
              <a:rPr lang="en-US" sz="2200" dirty="0" err="1" smtClean="0"/>
              <a:t>պաշտպանվածության</a:t>
            </a:r>
            <a:r>
              <a:rPr lang="en-US" sz="2200" dirty="0" smtClean="0"/>
              <a:t> </a:t>
            </a:r>
            <a:r>
              <a:rPr lang="en-US" sz="2200" dirty="0" err="1" smtClean="0"/>
              <a:t>իրավունքը</a:t>
            </a:r>
            <a:r>
              <a:rPr lang="en-US" sz="2200" dirty="0" smtClean="0"/>
              <a:t>, </a:t>
            </a:r>
            <a:r>
              <a:rPr lang="en-US" sz="2200" dirty="0" err="1" smtClean="0"/>
              <a:t>հետևաբար</a:t>
            </a:r>
            <a:r>
              <a:rPr lang="en-US" sz="2200" dirty="0" smtClean="0"/>
              <a:t>, </a:t>
            </a:r>
            <a:r>
              <a:rPr lang="en-US" sz="2200" dirty="0" err="1" smtClean="0"/>
              <a:t>հանդիսանում</a:t>
            </a:r>
            <a:r>
              <a:rPr lang="en-US" sz="2200" dirty="0" smtClean="0"/>
              <a:t> է </a:t>
            </a:r>
            <a:r>
              <a:rPr lang="en-US" sz="2200" dirty="0" err="1" smtClean="0"/>
              <a:t>անձի</a:t>
            </a:r>
            <a:r>
              <a:rPr lang="en-US" sz="2200" dirty="0" smtClean="0"/>
              <a:t> </a:t>
            </a:r>
            <a:r>
              <a:rPr lang="en-US" sz="2200" dirty="0" err="1" smtClean="0"/>
              <a:t>ինքնազարգացման</a:t>
            </a:r>
            <a:r>
              <a:rPr lang="en-US" sz="2200" dirty="0" smtClean="0"/>
              <a:t> </a:t>
            </a:r>
            <a:r>
              <a:rPr lang="en-US" sz="2200" dirty="0" err="1" smtClean="0"/>
              <a:t>էական</a:t>
            </a:r>
            <a:r>
              <a:rPr lang="en-US" sz="2200" dirty="0" smtClean="0"/>
              <a:t> </a:t>
            </a:r>
            <a:r>
              <a:rPr lang="en-US" sz="2200" dirty="0" err="1" smtClean="0"/>
              <a:t>տարրերից</a:t>
            </a:r>
            <a:r>
              <a:rPr lang="en-US" sz="2200" dirty="0" smtClean="0"/>
              <a:t> </a:t>
            </a:r>
            <a:r>
              <a:rPr lang="en-US" sz="2200" dirty="0" err="1" smtClean="0"/>
              <a:t>մեկը</a:t>
            </a:r>
            <a:r>
              <a:rPr lang="en-US" sz="2200" dirty="0" smtClean="0"/>
              <a:t>։ </a:t>
            </a:r>
            <a:r>
              <a:rPr lang="en-US" sz="2200" dirty="0" err="1" smtClean="0"/>
              <a:t>Այդ</a:t>
            </a:r>
            <a:r>
              <a:rPr lang="en-US" sz="2200" dirty="0" smtClean="0"/>
              <a:t> </a:t>
            </a:r>
            <a:r>
              <a:rPr lang="en-US" sz="2200" dirty="0" err="1" smtClean="0"/>
              <a:t>իրավունքը</a:t>
            </a:r>
            <a:r>
              <a:rPr lang="en-US" sz="2200" dirty="0" smtClean="0"/>
              <a:t> </a:t>
            </a:r>
            <a:r>
              <a:rPr lang="en-US" sz="2200" dirty="0" err="1" smtClean="0"/>
              <a:t>ենթադրում</a:t>
            </a:r>
            <a:r>
              <a:rPr lang="en-US" sz="2200" dirty="0" smtClean="0"/>
              <a:t> է </a:t>
            </a:r>
            <a:r>
              <a:rPr lang="en-US" sz="2200" dirty="0" err="1" smtClean="0"/>
              <a:t>պատկերի</a:t>
            </a:r>
            <a:r>
              <a:rPr lang="en-US" sz="2200" dirty="0" smtClean="0"/>
              <a:t> </a:t>
            </a:r>
            <a:r>
              <a:rPr lang="en-US" sz="2200" dirty="0" err="1" smtClean="0"/>
              <a:t>օգտագործումը</a:t>
            </a:r>
            <a:r>
              <a:rPr lang="en-US" sz="2200" dirty="0" smtClean="0"/>
              <a:t> </a:t>
            </a:r>
            <a:r>
              <a:rPr lang="en-US" sz="2200" dirty="0" err="1" smtClean="0"/>
              <a:t>վերահսկելու</a:t>
            </a:r>
            <a:r>
              <a:rPr lang="en-US" sz="2200" dirty="0" smtClean="0"/>
              <a:t> </a:t>
            </a:r>
            <a:r>
              <a:rPr lang="en-US" sz="2200" dirty="0" err="1" smtClean="0"/>
              <a:t>անձի</a:t>
            </a:r>
            <a:r>
              <a:rPr lang="en-US" sz="2200" dirty="0" smtClean="0"/>
              <a:t> </a:t>
            </a:r>
            <a:r>
              <a:rPr lang="en-US" sz="2200" b="1" dirty="0" err="1" smtClean="0"/>
              <a:t>իրավունքը</a:t>
            </a:r>
            <a:r>
              <a:rPr lang="en-US" sz="2200" dirty="0" smtClean="0"/>
              <a:t>, </a:t>
            </a:r>
            <a:r>
              <a:rPr lang="en-US" sz="2200" dirty="0" err="1" smtClean="0"/>
              <a:t>այդ</a:t>
            </a:r>
            <a:r>
              <a:rPr lang="en-US" sz="2200" dirty="0" smtClean="0"/>
              <a:t> </a:t>
            </a:r>
            <a:r>
              <a:rPr lang="en-US" sz="2200" dirty="0" err="1" smtClean="0"/>
              <a:t>թվում</a:t>
            </a:r>
            <a:r>
              <a:rPr lang="en-US" sz="2200" dirty="0" smtClean="0"/>
              <a:t> </a:t>
            </a:r>
            <a:r>
              <a:rPr lang="en-US" sz="2200" dirty="0" err="1" smtClean="0"/>
              <a:t>նաև</a:t>
            </a:r>
            <a:r>
              <a:rPr lang="en-US" sz="2200" dirty="0" smtClean="0"/>
              <a:t> </a:t>
            </a:r>
            <a:r>
              <a:rPr lang="en-US" sz="2200" dirty="0" err="1" smtClean="0"/>
              <a:t>այդ</a:t>
            </a:r>
            <a:r>
              <a:rPr lang="en-US" sz="2200" dirty="0" smtClean="0"/>
              <a:t> </a:t>
            </a:r>
            <a:r>
              <a:rPr lang="en-US" sz="2200" dirty="0" err="1" smtClean="0"/>
              <a:t>պատկերի</a:t>
            </a:r>
            <a:r>
              <a:rPr lang="en-US" sz="2200" dirty="0" smtClean="0"/>
              <a:t> </a:t>
            </a:r>
            <a:r>
              <a:rPr lang="en-US" sz="2200" dirty="0" err="1" smtClean="0"/>
              <a:t>հրապարակումը</a:t>
            </a:r>
            <a:r>
              <a:rPr lang="en-US" sz="2200" dirty="0" smtClean="0"/>
              <a:t> </a:t>
            </a:r>
            <a:r>
              <a:rPr lang="en-US" sz="2200" dirty="0" err="1" smtClean="0"/>
              <a:t>մերժելու</a:t>
            </a:r>
            <a:r>
              <a:rPr lang="en-US" sz="2200" dirty="0" smtClean="0"/>
              <a:t> </a:t>
            </a:r>
            <a:r>
              <a:rPr lang="en-US" sz="2200" dirty="0" err="1" smtClean="0"/>
              <a:t>իրավունքը</a:t>
            </a:r>
            <a:r>
              <a:rPr lang="en-US" sz="2200" dirty="0" smtClean="0"/>
              <a:t>»։ </a:t>
            </a:r>
          </a:p>
          <a:p>
            <a:pPr marL="0" indent="0" algn="just">
              <a:buNone/>
              <a:tabLst>
                <a:tab pos="450850" algn="l"/>
              </a:tabLst>
            </a:pPr>
            <a:r>
              <a:rPr lang="en-US" sz="1800" b="1" dirty="0">
                <a:solidFill>
                  <a:srgbClr val="0070C0"/>
                </a:solidFill>
              </a:rPr>
              <a:t>	</a:t>
            </a:r>
            <a:r>
              <a:rPr lang="en-US" sz="1800" b="1" dirty="0" smtClean="0">
                <a:solidFill>
                  <a:srgbClr val="0070C0"/>
                </a:solidFill>
              </a:rPr>
              <a:t>(</a:t>
            </a:r>
            <a:r>
              <a:rPr lang="en-US" sz="1800" b="1" dirty="0" err="1" smtClean="0">
                <a:solidFill>
                  <a:srgbClr val="0070C0"/>
                </a:solidFill>
              </a:rPr>
              <a:t>Վոն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Հաննովերն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ընդդեմ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Գերմանիայի</a:t>
            </a:r>
            <a:r>
              <a:rPr lang="en-US" sz="1800" b="1" dirty="0">
                <a:solidFill>
                  <a:srgbClr val="0070C0"/>
                </a:solidFill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</a:rPr>
              <a:t>(2), ՄԻԵԴ, 7/02/2012, § 96)    </a:t>
            </a:r>
          </a:p>
          <a:p>
            <a:endParaRPr lang="en-US" dirty="0"/>
          </a:p>
          <a:p>
            <a:endParaRPr lang="en-US" sz="4000" dirty="0">
              <a:solidFill>
                <a:srgbClr val="000000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2815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568952" cy="50405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ՄԻԵԴ </a:t>
            </a:r>
            <a:r>
              <a:rPr lang="en-US" sz="2800" dirty="0" err="1">
                <a:solidFill>
                  <a:schemeClr val="tx1"/>
                </a:solidFill>
              </a:rPr>
              <a:t>նախադեպային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իրավունք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196752"/>
            <a:ext cx="8208912" cy="4248472"/>
          </a:xfrm>
        </p:spPr>
        <p:txBody>
          <a:bodyPr>
            <a:normAutofit/>
          </a:bodyPr>
          <a:lstStyle/>
          <a:p>
            <a:pPr algn="just"/>
            <a:endParaRPr lang="en-US" sz="2200" dirty="0"/>
          </a:p>
          <a:p>
            <a:pPr lvl="0" algn="just">
              <a:buClr>
                <a:srgbClr val="D34817"/>
              </a:buClr>
            </a:pPr>
            <a:r>
              <a:rPr lang="en-US" sz="2200" dirty="0" smtClean="0"/>
              <a:t>«</a:t>
            </a:r>
            <a:r>
              <a:rPr lang="en-US" sz="2200" dirty="0" err="1" smtClean="0"/>
              <a:t>Արտահայտվելու</a:t>
            </a:r>
            <a:r>
              <a:rPr lang="en-US" sz="2200" dirty="0" smtClean="0"/>
              <a:t> </a:t>
            </a:r>
            <a:r>
              <a:rPr lang="en-US" sz="2200" dirty="0" err="1" smtClean="0"/>
              <a:t>ազատությունը</a:t>
            </a:r>
            <a:r>
              <a:rPr lang="en-US" sz="2200" dirty="0" smtClean="0"/>
              <a:t> </a:t>
            </a:r>
            <a:r>
              <a:rPr lang="en-US" sz="2200" dirty="0" err="1" smtClean="0"/>
              <a:t>ներառում</a:t>
            </a:r>
            <a:r>
              <a:rPr lang="en-US" sz="2200" dirty="0" smtClean="0"/>
              <a:t> է </a:t>
            </a:r>
            <a:r>
              <a:rPr lang="en-US" sz="2200" dirty="0" err="1" smtClean="0"/>
              <a:t>նաև</a:t>
            </a:r>
            <a:r>
              <a:rPr lang="en-US" sz="2200" dirty="0" smtClean="0"/>
              <a:t> </a:t>
            </a:r>
            <a:r>
              <a:rPr lang="en-US" sz="2200" dirty="0" err="1" smtClean="0"/>
              <a:t>լուսանկարների</a:t>
            </a:r>
            <a:r>
              <a:rPr lang="en-US" sz="2200" dirty="0" smtClean="0"/>
              <a:t> </a:t>
            </a:r>
            <a:r>
              <a:rPr lang="en-US" sz="2200" dirty="0" err="1" smtClean="0"/>
              <a:t>հրապարակումը</a:t>
            </a:r>
            <a:r>
              <a:rPr lang="en-US" sz="2200" dirty="0" smtClean="0"/>
              <a:t>…</a:t>
            </a:r>
            <a:r>
              <a:rPr lang="en-US" sz="2200" dirty="0" err="1" smtClean="0"/>
              <a:t>Այդուհանդերձ</a:t>
            </a:r>
            <a:r>
              <a:rPr lang="en-US" sz="2200" dirty="0" smtClean="0"/>
              <a:t>, </a:t>
            </a:r>
            <a:r>
              <a:rPr lang="en-US" sz="2200" dirty="0" err="1" smtClean="0"/>
              <a:t>սա</a:t>
            </a:r>
            <a:r>
              <a:rPr lang="en-US" sz="2200" dirty="0" smtClean="0"/>
              <a:t> </a:t>
            </a:r>
            <a:r>
              <a:rPr lang="en-US" sz="2200" dirty="0" err="1" smtClean="0"/>
              <a:t>մի</a:t>
            </a:r>
            <a:r>
              <a:rPr lang="en-US" sz="2200" dirty="0" smtClean="0"/>
              <a:t> </a:t>
            </a:r>
            <a:r>
              <a:rPr lang="en-US" sz="2200" dirty="0" err="1" smtClean="0"/>
              <a:t>ոլորտ</a:t>
            </a:r>
            <a:r>
              <a:rPr lang="en-US" sz="2200" dirty="0" smtClean="0"/>
              <a:t> է, </a:t>
            </a:r>
            <a:r>
              <a:rPr lang="en-US" sz="2200" dirty="0" err="1" smtClean="0"/>
              <a:t>որում</a:t>
            </a:r>
            <a:r>
              <a:rPr lang="en-US" sz="2200" dirty="0" smtClean="0"/>
              <a:t> </a:t>
            </a:r>
            <a:r>
              <a:rPr lang="en-US" sz="2200" dirty="0" err="1" smtClean="0"/>
              <a:t>այլոց</a:t>
            </a:r>
            <a:r>
              <a:rPr lang="en-US" sz="2200" dirty="0" smtClean="0"/>
              <a:t> </a:t>
            </a:r>
            <a:r>
              <a:rPr lang="en-US" sz="2200" dirty="0" err="1" smtClean="0"/>
              <a:t>իրավունքների</a:t>
            </a:r>
            <a:r>
              <a:rPr lang="en-US" sz="2200" dirty="0" smtClean="0"/>
              <a:t> և </a:t>
            </a:r>
            <a:r>
              <a:rPr lang="en-US" sz="2200" dirty="0" err="1" smtClean="0"/>
              <a:t>արժանապատվության</a:t>
            </a:r>
            <a:r>
              <a:rPr lang="en-US" sz="2200" dirty="0" smtClean="0"/>
              <a:t> </a:t>
            </a:r>
            <a:r>
              <a:rPr lang="en-US" sz="2200" dirty="0" err="1" smtClean="0"/>
              <a:t>պաշտպանությունը</a:t>
            </a:r>
            <a:r>
              <a:rPr lang="en-US" sz="2200" dirty="0" smtClean="0"/>
              <a:t> </a:t>
            </a:r>
            <a:r>
              <a:rPr lang="en-US" sz="2200" dirty="0" err="1" smtClean="0"/>
              <a:t>ձեռք</a:t>
            </a:r>
            <a:r>
              <a:rPr lang="en-US" sz="2200" dirty="0" smtClean="0"/>
              <a:t> է </a:t>
            </a:r>
            <a:r>
              <a:rPr lang="en-US" sz="2200" dirty="0" err="1" smtClean="0"/>
              <a:t>բերում</a:t>
            </a:r>
            <a:r>
              <a:rPr lang="en-US" sz="2200" dirty="0" smtClean="0"/>
              <a:t> </a:t>
            </a:r>
            <a:r>
              <a:rPr lang="en-US" sz="2200" dirty="0" err="1" smtClean="0"/>
              <a:t>առանձնահատուկ</a:t>
            </a:r>
            <a:r>
              <a:rPr lang="en-US" sz="2200" dirty="0" smtClean="0"/>
              <a:t> </a:t>
            </a:r>
            <a:r>
              <a:rPr lang="en-US" sz="2200" dirty="0" err="1" smtClean="0"/>
              <a:t>կարևորություն</a:t>
            </a:r>
            <a:r>
              <a:rPr lang="en-US" sz="2200" dirty="0" smtClean="0"/>
              <a:t>, </a:t>
            </a:r>
            <a:r>
              <a:rPr lang="en-US" sz="2200" dirty="0" err="1" smtClean="0"/>
              <a:t>քանի</a:t>
            </a:r>
            <a:r>
              <a:rPr lang="en-US" sz="2200" dirty="0" smtClean="0"/>
              <a:t> </a:t>
            </a:r>
            <a:r>
              <a:rPr lang="en-US" sz="2200" dirty="0" err="1" smtClean="0"/>
              <a:t>որ</a:t>
            </a:r>
            <a:r>
              <a:rPr lang="en-US" sz="2200" dirty="0" smtClean="0"/>
              <a:t> </a:t>
            </a:r>
            <a:r>
              <a:rPr lang="en-US" sz="2200" dirty="0" err="1" smtClean="0"/>
              <a:t>նկարները</a:t>
            </a:r>
            <a:r>
              <a:rPr lang="en-US" sz="2200" dirty="0" smtClean="0"/>
              <a:t> </a:t>
            </a:r>
            <a:r>
              <a:rPr lang="en-US" sz="2200" dirty="0" err="1" smtClean="0"/>
              <a:t>կարող</a:t>
            </a:r>
            <a:r>
              <a:rPr lang="en-US" sz="2200" dirty="0" smtClean="0"/>
              <a:t> </a:t>
            </a:r>
            <a:r>
              <a:rPr lang="en-US" sz="2200" dirty="0" err="1" smtClean="0"/>
              <a:t>են</a:t>
            </a:r>
            <a:r>
              <a:rPr lang="en-US" sz="2200" dirty="0" smtClean="0"/>
              <a:t> </a:t>
            </a:r>
            <a:r>
              <a:rPr lang="en-US" sz="2200" dirty="0" err="1" smtClean="0"/>
              <a:t>ներառել</a:t>
            </a:r>
            <a:r>
              <a:rPr lang="en-US" sz="2200" dirty="0" smtClean="0"/>
              <a:t> </a:t>
            </a:r>
            <a:r>
              <a:rPr lang="en-US" sz="2200" dirty="0" err="1" smtClean="0"/>
              <a:t>անձի</a:t>
            </a:r>
            <a:r>
              <a:rPr lang="en-US" sz="2200" dirty="0" smtClean="0"/>
              <a:t> </a:t>
            </a:r>
            <a:r>
              <a:rPr lang="en-US" sz="2200" dirty="0" err="1" smtClean="0"/>
              <a:t>կամ</a:t>
            </a:r>
            <a:r>
              <a:rPr lang="en-US" sz="2200" dirty="0" smtClean="0"/>
              <a:t> </a:t>
            </a:r>
            <a:r>
              <a:rPr lang="en-US" sz="2200" dirty="0" err="1" smtClean="0"/>
              <a:t>նրա</a:t>
            </a:r>
            <a:r>
              <a:rPr lang="en-US" sz="2200" dirty="0" smtClean="0"/>
              <a:t> </a:t>
            </a:r>
            <a:r>
              <a:rPr lang="en-US" sz="2200" dirty="0" err="1" smtClean="0"/>
              <a:t>ընտանիքի</a:t>
            </a:r>
            <a:r>
              <a:rPr lang="en-US" sz="2200" dirty="0" smtClean="0"/>
              <a:t> </a:t>
            </a:r>
            <a:r>
              <a:rPr lang="en-US" sz="2200" dirty="0" err="1" smtClean="0"/>
              <a:t>մասին</a:t>
            </a:r>
            <a:r>
              <a:rPr lang="en-US" sz="2200" dirty="0" smtClean="0"/>
              <a:t> </a:t>
            </a:r>
            <a:r>
              <a:rPr lang="en-US" sz="2200" dirty="0" err="1" smtClean="0"/>
              <a:t>շատ</a:t>
            </a:r>
            <a:r>
              <a:rPr lang="en-US" sz="2200" dirty="0" smtClean="0"/>
              <a:t> </a:t>
            </a:r>
            <a:r>
              <a:rPr lang="en-US" sz="2200" dirty="0" err="1" smtClean="0"/>
              <a:t>անձնական</a:t>
            </a:r>
            <a:r>
              <a:rPr lang="en-US" sz="2200" dirty="0" smtClean="0"/>
              <a:t> և </a:t>
            </a:r>
            <a:r>
              <a:rPr lang="en-US" sz="2200" dirty="0" err="1" smtClean="0"/>
              <a:t>նույնիսկ</a:t>
            </a:r>
            <a:r>
              <a:rPr lang="en-US" sz="2200" dirty="0" smtClean="0"/>
              <a:t> </a:t>
            </a:r>
            <a:r>
              <a:rPr lang="en-US" sz="2200" dirty="0" err="1" smtClean="0"/>
              <a:t>ինտիմ</a:t>
            </a:r>
            <a:r>
              <a:rPr lang="en-US" sz="2200" dirty="0" smtClean="0"/>
              <a:t> </a:t>
            </a:r>
            <a:r>
              <a:rPr lang="en-US" sz="2200" dirty="0" err="1" smtClean="0"/>
              <a:t>բնույթի</a:t>
            </a:r>
            <a:r>
              <a:rPr lang="en-US" sz="2200" dirty="0" smtClean="0"/>
              <a:t> </a:t>
            </a:r>
            <a:r>
              <a:rPr lang="en-US" sz="2200" dirty="0" err="1" smtClean="0"/>
              <a:t>տեղեկություն</a:t>
            </a:r>
            <a:r>
              <a:rPr lang="en-US" sz="2200" dirty="0" smtClean="0"/>
              <a:t>»։  </a:t>
            </a:r>
          </a:p>
          <a:p>
            <a:pPr marL="0" indent="0" algn="just">
              <a:buNone/>
              <a:tabLst>
                <a:tab pos="450850" algn="l"/>
              </a:tabLst>
            </a:pPr>
            <a:r>
              <a:rPr lang="en-US" sz="1800" b="1" dirty="0">
                <a:solidFill>
                  <a:srgbClr val="0070C0"/>
                </a:solidFill>
              </a:rPr>
              <a:t>	</a:t>
            </a:r>
            <a:r>
              <a:rPr lang="en-US" sz="1800" b="1" dirty="0" smtClean="0">
                <a:solidFill>
                  <a:srgbClr val="0070C0"/>
                </a:solidFill>
              </a:rPr>
              <a:t>(</a:t>
            </a:r>
            <a:r>
              <a:rPr lang="en-US" sz="1800" b="1" dirty="0" err="1" smtClean="0">
                <a:solidFill>
                  <a:srgbClr val="0070C0"/>
                </a:solidFill>
              </a:rPr>
              <a:t>Ֆոն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Հաննովերն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ընդդեմ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Գերմանիայի</a:t>
            </a:r>
            <a:r>
              <a:rPr lang="en-US" sz="1800" b="1" dirty="0">
                <a:solidFill>
                  <a:srgbClr val="0070C0"/>
                </a:solidFill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</a:rPr>
              <a:t>(2), ՄԻԵԴ, 7/02/2012, § 103)    </a:t>
            </a:r>
          </a:p>
          <a:p>
            <a:endParaRPr lang="en-US" dirty="0"/>
          </a:p>
          <a:p>
            <a:endParaRPr lang="en-US" sz="4000" dirty="0">
              <a:solidFill>
                <a:srgbClr val="000000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8829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568952" cy="562074"/>
          </a:xfrm>
        </p:spPr>
        <p:txBody>
          <a:bodyPr anchor="ctr">
            <a:normAutofit/>
          </a:bodyPr>
          <a:lstStyle/>
          <a:p>
            <a:pPr algn="ctr"/>
            <a:r>
              <a:rPr lang="hy-AM" sz="2400" b="1" dirty="0" smtClean="0">
                <a:solidFill>
                  <a:prstClr val="black"/>
                </a:solidFill>
                <a:latin typeface="Sylfaen" pitchFamily="18" charset="0"/>
              </a:rPr>
              <a:t>Պաշտպանական համակարգ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208912" cy="4752528"/>
          </a:xfrm>
        </p:spPr>
        <p:txBody>
          <a:bodyPr>
            <a:normAutofit/>
          </a:bodyPr>
          <a:lstStyle/>
          <a:p>
            <a:pPr algn="just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Sylfaen" panose="010A0502050306030303" pitchFamily="18" charset="0"/>
              </a:rPr>
              <a:t>  5 </a:t>
            </a:r>
            <a:r>
              <a:rPr lang="hy-AM" sz="2200" dirty="0" smtClean="0">
                <a:latin typeface="Sylfaen" panose="010A0502050306030303" pitchFamily="18" charset="0"/>
              </a:rPr>
              <a:t>մասից </a:t>
            </a:r>
            <a:r>
              <a:rPr lang="hy-AM" sz="2200" dirty="0" smtClean="0">
                <a:latin typeface="Sylfaen" panose="010A0502050306030303" pitchFamily="18" charset="0"/>
              </a:rPr>
              <a:t>իրավական պաշտպանության կառուցակարգ</a:t>
            </a:r>
            <a:endParaRPr lang="hy-AM" sz="2200" dirty="0" smtClean="0">
              <a:latin typeface="Sylfaen" panose="010A0502050306030303" pitchFamily="18" charset="0"/>
            </a:endParaRPr>
          </a:p>
          <a:p>
            <a:pPr marL="0" indent="0" algn="just">
              <a:buClr>
                <a:schemeClr val="tx1"/>
              </a:buClr>
              <a:buNone/>
            </a:pPr>
            <a:endParaRPr lang="en-US" sz="2200" dirty="0" smtClean="0">
              <a:latin typeface="Sylfaen" panose="010A0502050306030303" pitchFamily="18" charset="0"/>
            </a:endParaRPr>
          </a:p>
          <a:p>
            <a:pPr marL="457200" indent="-341313" algn="just">
              <a:buClr>
                <a:schemeClr val="tx1"/>
              </a:buClr>
              <a:buFont typeface="+mj-lt"/>
              <a:buAutoNum type="arabicParenR"/>
            </a:pPr>
            <a:r>
              <a:rPr lang="hy-AM" sz="2200" dirty="0" smtClean="0">
                <a:latin typeface="Sylfaen" panose="010A0502050306030303" pitchFamily="18" charset="0"/>
              </a:rPr>
              <a:t>Հանրային բանավեճի խթանում/ներդնում</a:t>
            </a:r>
          </a:p>
          <a:p>
            <a:pPr marL="457200" indent="-341313" algn="just">
              <a:buClr>
                <a:schemeClr val="tx1"/>
              </a:buClr>
              <a:buFont typeface="+mj-lt"/>
              <a:buAutoNum type="arabicParenR"/>
            </a:pPr>
            <a:r>
              <a:rPr lang="hy-AM" sz="2200" dirty="0" smtClean="0">
                <a:latin typeface="Sylfaen" panose="010A0502050306030303" pitchFamily="18" charset="0"/>
              </a:rPr>
              <a:t>Անձի հայտնի լինելը – հանրային/քաղաքական դեմք</a:t>
            </a:r>
          </a:p>
          <a:p>
            <a:pPr marL="457200" indent="-341313" algn="just">
              <a:buClrTx/>
              <a:buFont typeface="+mj-lt"/>
              <a:buAutoNum type="arabicParenR"/>
            </a:pPr>
            <a:r>
              <a:rPr lang="hy-AM" sz="2200" dirty="0" smtClean="0">
                <a:latin typeface="Sylfaen" panose="010A0502050306030303" pitchFamily="18" charset="0"/>
              </a:rPr>
              <a:t>Անձի նախկին վարքագիծը</a:t>
            </a:r>
          </a:p>
          <a:p>
            <a:pPr marL="457200" indent="-341313" algn="just">
              <a:buClrTx/>
              <a:buFont typeface="+mj-lt"/>
              <a:buAutoNum type="arabicParenR"/>
            </a:pPr>
            <a:r>
              <a:rPr lang="hy-AM" sz="2200" dirty="0" smtClean="0">
                <a:latin typeface="Sylfaen" panose="010A0502050306030303" pitchFamily="18" charset="0"/>
              </a:rPr>
              <a:t>Հրապարակման բովանդակությունը, ձևը, հետևանքը</a:t>
            </a:r>
          </a:p>
          <a:p>
            <a:pPr marL="457200" indent="-341313" algn="just">
              <a:buClr>
                <a:schemeClr val="tx1"/>
              </a:buClr>
              <a:buFont typeface="+mj-lt"/>
              <a:buAutoNum type="arabicParenR"/>
            </a:pPr>
            <a:r>
              <a:rPr lang="hy-AM" sz="2200" dirty="0" smtClean="0">
                <a:latin typeface="Sylfaen" panose="010A0502050306030303" pitchFamily="18" charset="0"/>
              </a:rPr>
              <a:t>Հանգամանքները, որի պայմաններում լուսանկարումը արվել է</a:t>
            </a:r>
          </a:p>
          <a:p>
            <a:pPr algn="just">
              <a:buFont typeface="Wingdings" pitchFamily="2" charset="2"/>
              <a:buChar char="q"/>
            </a:pPr>
            <a:endParaRPr lang="hy-AM" sz="2200" dirty="0" smtClean="0"/>
          </a:p>
          <a:p>
            <a:pPr marL="0" lvl="0" indent="0" algn="just">
              <a:lnSpc>
                <a:spcPct val="150000"/>
              </a:lnSpc>
              <a:buClr>
                <a:srgbClr val="D34817"/>
              </a:buClr>
              <a:buNone/>
            </a:pPr>
            <a:r>
              <a:rPr lang="en-US" sz="1600" b="1" dirty="0" smtClean="0">
                <a:solidFill>
                  <a:srgbClr val="0070C0"/>
                </a:solidFill>
              </a:rPr>
              <a:t>(</a:t>
            </a:r>
            <a:r>
              <a:rPr lang="en-US" sz="1600" b="1" dirty="0" err="1" smtClean="0">
                <a:solidFill>
                  <a:srgbClr val="0070C0"/>
                </a:solidFill>
              </a:rPr>
              <a:t>Ֆոն</a:t>
            </a:r>
            <a:r>
              <a:rPr lang="en-US" sz="1600" b="1" dirty="0" smtClean="0">
                <a:solidFill>
                  <a:srgbClr val="0070C0"/>
                </a:solidFill>
              </a:rPr>
              <a:t> </a:t>
            </a:r>
            <a:r>
              <a:rPr lang="en-US" sz="1600" b="1" dirty="0" err="1" smtClean="0">
                <a:solidFill>
                  <a:srgbClr val="0070C0"/>
                </a:solidFill>
              </a:rPr>
              <a:t>Հաննովերն</a:t>
            </a:r>
            <a:r>
              <a:rPr lang="en-US" sz="1600" b="1" dirty="0" smtClean="0">
                <a:solidFill>
                  <a:srgbClr val="0070C0"/>
                </a:solidFill>
              </a:rPr>
              <a:t> </a:t>
            </a:r>
            <a:r>
              <a:rPr lang="en-US" sz="1600" b="1" dirty="0" err="1" smtClean="0">
                <a:solidFill>
                  <a:srgbClr val="0070C0"/>
                </a:solidFill>
              </a:rPr>
              <a:t>ընդդեմ</a:t>
            </a:r>
            <a:r>
              <a:rPr lang="en-US" sz="1600" b="1" dirty="0" smtClean="0">
                <a:solidFill>
                  <a:srgbClr val="0070C0"/>
                </a:solidFill>
              </a:rPr>
              <a:t> </a:t>
            </a:r>
            <a:r>
              <a:rPr lang="en-US" sz="1600" b="1" dirty="0" err="1" smtClean="0">
                <a:solidFill>
                  <a:srgbClr val="0070C0"/>
                </a:solidFill>
              </a:rPr>
              <a:t>Գերմանիայի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smtClean="0">
                <a:solidFill>
                  <a:srgbClr val="0070C0"/>
                </a:solidFill>
              </a:rPr>
              <a:t>(2), ՄԻԵԴ, 7/02/2012, § 103)    </a:t>
            </a:r>
          </a:p>
          <a:p>
            <a:endParaRPr lang="en-US" dirty="0"/>
          </a:p>
          <a:p>
            <a:endParaRPr lang="en-US" sz="4000" dirty="0">
              <a:solidFill>
                <a:srgbClr val="000000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6073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6464</TotalTime>
  <Words>308</Words>
  <Application>Microsoft Office PowerPoint</Application>
  <PresentationFormat>On-screen Show (4:3)</PresentationFormat>
  <Paragraphs>96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Courier New</vt:lpstr>
      <vt:lpstr>Franklin Gothic Book</vt:lpstr>
      <vt:lpstr>Perpetua</vt:lpstr>
      <vt:lpstr>Sylfaen</vt:lpstr>
      <vt:lpstr>Verdana</vt:lpstr>
      <vt:lpstr>Wingdings</vt:lpstr>
      <vt:lpstr>Wingdings 2</vt:lpstr>
      <vt:lpstr>Equity</vt:lpstr>
      <vt:lpstr>Անձնական կյանքի իրավունքը համացանցում</vt:lpstr>
      <vt:lpstr>Պաշտպված իրավունքները</vt:lpstr>
      <vt:lpstr>Միջավայրը – առցանց ինտերակտիվ ծառայություններ </vt:lpstr>
      <vt:lpstr>Միջավայրը - առցանց ինտերակտիվ ծառայություններ</vt:lpstr>
      <vt:lpstr>  Միջավայրը - հանրային միջավայր</vt:lpstr>
      <vt:lpstr>  Միջամտող սուբյեկտները </vt:lpstr>
      <vt:lpstr>ՄԻԵԴ նախադեպային իրավունք </vt:lpstr>
      <vt:lpstr>ՄԻԵԴ նախադեպային իրավունք</vt:lpstr>
      <vt:lpstr>Պաշտպանական համակարգ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Կիբերտարածության իրավական կարգավորումը ՀՀ-ում</dc:title>
  <dc:creator>ARAIK</dc:creator>
  <cp:lastModifiedBy>Ara Ghazaryan</cp:lastModifiedBy>
  <cp:revision>132</cp:revision>
  <dcterms:created xsi:type="dcterms:W3CDTF">2014-06-17T07:01:49Z</dcterms:created>
  <dcterms:modified xsi:type="dcterms:W3CDTF">2019-10-05T15:38:16Z</dcterms:modified>
</cp:coreProperties>
</file>