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4" r:id="rId2"/>
  </p:sldMasterIdLst>
  <p:notesMasterIdLst>
    <p:notesMasterId r:id="rId30"/>
  </p:notesMasterIdLst>
  <p:sldIdLst>
    <p:sldId id="334" r:id="rId3"/>
    <p:sldId id="257" r:id="rId4"/>
    <p:sldId id="310" r:id="rId5"/>
    <p:sldId id="299" r:id="rId6"/>
    <p:sldId id="311" r:id="rId7"/>
    <p:sldId id="312" r:id="rId8"/>
    <p:sldId id="313" r:id="rId9"/>
    <p:sldId id="314" r:id="rId10"/>
    <p:sldId id="316" r:id="rId11"/>
    <p:sldId id="319" r:id="rId12"/>
    <p:sldId id="317" r:id="rId13"/>
    <p:sldId id="318" r:id="rId14"/>
    <p:sldId id="320" r:id="rId15"/>
    <p:sldId id="300" r:id="rId16"/>
    <p:sldId id="301" r:id="rId17"/>
    <p:sldId id="303" r:id="rId18"/>
    <p:sldId id="321" r:id="rId19"/>
    <p:sldId id="324" r:id="rId20"/>
    <p:sldId id="325" r:id="rId21"/>
    <p:sldId id="326" r:id="rId22"/>
    <p:sldId id="327" r:id="rId23"/>
    <p:sldId id="328" r:id="rId24"/>
    <p:sldId id="329" r:id="rId25"/>
    <p:sldId id="330" r:id="rId26"/>
    <p:sldId id="331" r:id="rId27"/>
    <p:sldId id="332" r:id="rId28"/>
    <p:sldId id="33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54" autoAdjust="0"/>
    <p:restoredTop sz="99328" autoAdjust="0"/>
  </p:normalViewPr>
  <p:slideViewPr>
    <p:cSldViewPr>
      <p:cViewPr>
        <p:scale>
          <a:sx n="90" d="100"/>
          <a:sy n="90" d="100"/>
        </p:scale>
        <p:origin x="-69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7A704-9F1C-4FD3-85D1-57AF2D7FD0E8}" type="datetimeFigureOut">
              <a:rPr lang="en-US" smtClean="0"/>
              <a:pPr/>
              <a:t>8/30/2014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FB8C-BBFF-4397-A51C-1E92596422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5608" y="435936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noProof="1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33F23-BD7A-4454-9BEB-EB9B55CB5FDA}" type="datetime1">
              <a:rPr lang="en-US" smtClean="0"/>
              <a:t>8/30/2014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49C0-9663-4985-AF19-9ACCDD099CB3}" type="datetime1">
              <a:rPr lang="en-US" smtClean="0"/>
              <a:t>8/30/2014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100138"/>
            <a:ext cx="64008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DAA5F0-FAF1-429A-875E-27CDFD58FF71}" type="datetime1">
              <a:rPr lang="en-US" smtClean="0"/>
              <a:t>8/30/2014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339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4503AE-FA39-4857-8FD2-7DC16BC59496}" type="datetime1">
              <a:rPr lang="en-US" smtClean="0"/>
              <a:t>8/30/2014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A36734-4B80-4E69-8B5F-4F5E1311180C}" type="datetime1">
              <a:rPr lang="en-US" smtClean="0"/>
              <a:t>8/30/2014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76DBEB-16F6-4A3E-9A89-DB4A76D6A1F4}" type="datetime1">
              <a:rPr lang="en-US" smtClean="0"/>
              <a:t>8/30/2014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B4A089-726B-426C-9EE3-9DE1AC9E82A4}" type="datetime1">
              <a:rPr lang="en-US" smtClean="0"/>
              <a:t>8/30/2014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81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24349C-CA11-4494-8440-89C800231C25}" type="datetime1">
              <a:rPr lang="en-US" smtClean="0"/>
              <a:t>8/30/2014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8647B1-996A-4A69-83C9-8B6085226B4D}" type="datetime1">
              <a:rPr lang="en-US" smtClean="0"/>
              <a:t>8/30/2014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latinLnBrk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/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B1F813-01F0-4249-8E2B-ACC94C41D3F4}" type="datetime1">
              <a:rPr lang="en-US" smtClean="0"/>
              <a:t>8/30/2014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1AE495-E85B-4ED1-AA01-0E5B7F4A4ED7}" type="datetime1">
              <a:rPr lang="en-US" smtClean="0"/>
              <a:t>8/30/2014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/>
            <a:fld id="{D87B0CD9-5FE4-41F6-8CED-73EC7878C8E1}" type="datetime1">
              <a:rPr lang="en-US" smtClean="0"/>
              <a:t>8/30/2014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/>
            <a:fld id="{990B41CA-569D-40E7-8E58-026C0338B2C8}" type="slidenum">
              <a:rPr lang="en-US" smtClean="0"/>
              <a:pPr algn="ctr"/>
              <a:t>‹#›</a:t>
            </a:fld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hudoc.esc.coe.int/esc2008/query.asp?language=en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hudoc.esc.coe.int/esc2008/document.asp?item=1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hudoc.esc.coe.int/esc2008/document.asp?item=4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hudoc.esc.coe.int/esc2008/document.asp?item=11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hudoc.esc.coe.int/esc2008/document.asp?item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43608" y="1268760"/>
            <a:ext cx="7890080" cy="5328592"/>
          </a:xfrm>
        </p:spPr>
        <p:txBody>
          <a:bodyPr>
            <a:normAutofit/>
          </a:bodyPr>
          <a:lstStyle/>
          <a:p>
            <a:pPr marL="82296" indent="0" algn="ctr">
              <a:spcBef>
                <a:spcPts val="0"/>
              </a:spcBef>
              <a:buNone/>
            </a:pPr>
            <a:r>
              <a:rPr lang="en-US" sz="2200" b="1" dirty="0" err="1" smtClean="0">
                <a:latin typeface="Sylfaen" pitchFamily="18" charset="0"/>
              </a:rPr>
              <a:t>Դասընթացների</a:t>
            </a:r>
            <a:r>
              <a:rPr lang="en-US" sz="2200" b="1" dirty="0" smtClean="0">
                <a:latin typeface="Sylfaen" pitchFamily="18" charset="0"/>
              </a:rPr>
              <a:t> </a:t>
            </a:r>
            <a:r>
              <a:rPr lang="en-US" sz="2200" b="1" dirty="0" err="1">
                <a:latin typeface="Sylfaen" pitchFamily="18" charset="0"/>
              </a:rPr>
              <a:t>ծրագիր</a:t>
            </a:r>
            <a:endParaRPr lang="en-US" sz="2200" b="1" dirty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Ծանոթացում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Մարդու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>
                <a:latin typeface="Sylfaen" pitchFamily="18" charset="0"/>
              </a:rPr>
              <a:t>իրավունքների</a:t>
            </a:r>
            <a:r>
              <a:rPr lang="en-US" sz="1800" dirty="0">
                <a:latin typeface="Sylfaen" pitchFamily="18" charset="0"/>
              </a:rPr>
              <a:t> </a:t>
            </a:r>
            <a:r>
              <a:rPr lang="en-US" sz="1800" dirty="0" err="1">
                <a:latin typeface="Sylfaen" pitchFamily="18" charset="0"/>
              </a:rPr>
              <a:t>եվրոպական</a:t>
            </a:r>
            <a:r>
              <a:rPr lang="en-US" sz="1800" dirty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կոնվենցիայով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>
                <a:latin typeface="Sylfaen" pitchFamily="18" charset="0"/>
              </a:rPr>
              <a:t>և </a:t>
            </a:r>
            <a:r>
              <a:rPr lang="en-US" sz="1800" dirty="0" err="1">
                <a:latin typeface="Sylfaen" pitchFamily="18" charset="0"/>
              </a:rPr>
              <a:t>Վերանայված</a:t>
            </a:r>
            <a:r>
              <a:rPr lang="en-US" sz="1800" dirty="0">
                <a:latin typeface="Sylfaen" pitchFamily="18" charset="0"/>
              </a:rPr>
              <a:t> </a:t>
            </a:r>
            <a:r>
              <a:rPr lang="en-US" sz="1800" dirty="0" err="1">
                <a:latin typeface="Sylfaen" pitchFamily="18" charset="0"/>
              </a:rPr>
              <a:t>եվրոպական</a:t>
            </a:r>
            <a:r>
              <a:rPr lang="en-US" sz="1800" dirty="0">
                <a:latin typeface="Sylfaen" pitchFamily="18" charset="0"/>
              </a:rPr>
              <a:t> </a:t>
            </a:r>
            <a:r>
              <a:rPr lang="en-US" sz="1800" dirty="0" err="1">
                <a:latin typeface="Sylfaen" pitchFamily="18" charset="0"/>
              </a:rPr>
              <a:t>սոցիալական</a:t>
            </a:r>
            <a:r>
              <a:rPr lang="en-US" sz="1800" dirty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խարտիայով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նախատեսված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խտրականության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հասկացության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հետ</a:t>
            </a:r>
            <a:endParaRPr lang="en-US" sz="1800" dirty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Մարդու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>
                <a:latin typeface="Sylfaen" pitchFamily="18" charset="0"/>
              </a:rPr>
              <a:t>իրավունքների</a:t>
            </a:r>
            <a:r>
              <a:rPr lang="en-US" sz="1800" dirty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եվրոպական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կոնվենցիայի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>
                <a:latin typeface="Sylfaen" pitchFamily="18" charset="0"/>
              </a:rPr>
              <a:t>14-րդ </a:t>
            </a:r>
            <a:r>
              <a:rPr lang="en-US" sz="1800" dirty="0" err="1">
                <a:latin typeface="Sylfaen" pitchFamily="18" charset="0"/>
              </a:rPr>
              <a:t>հոդվածի</a:t>
            </a:r>
            <a:r>
              <a:rPr lang="en-US" sz="1800" dirty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համաձայն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>
                <a:latin typeface="Sylfaen" pitchFamily="18" charset="0"/>
              </a:rPr>
              <a:t>գանգատների</a:t>
            </a:r>
            <a:r>
              <a:rPr lang="en-US" sz="1800" dirty="0">
                <a:latin typeface="Sylfaen" pitchFamily="18" charset="0"/>
              </a:rPr>
              <a:t> </a:t>
            </a:r>
            <a:r>
              <a:rPr lang="en-US" sz="1800" dirty="0" err="1">
                <a:latin typeface="Sylfaen" pitchFamily="18" charset="0"/>
              </a:rPr>
              <a:t>ընդունելիության</a:t>
            </a:r>
            <a:r>
              <a:rPr lang="en-US" sz="1800" dirty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առանձնահատկությունները</a:t>
            </a:r>
            <a:endParaRPr lang="en-US" sz="1800" dirty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23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43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4300" dirty="0" smtClean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 smtClean="0">
              <a:latin typeface="Sylfaen" pitchFamily="18" charset="0"/>
            </a:endParaRPr>
          </a:p>
          <a:p>
            <a:pPr marL="82296" indent="0" algn="ctr">
              <a:buNone/>
            </a:pPr>
            <a:r>
              <a:rPr lang="en-US" sz="1400" dirty="0" err="1" smtClean="0">
                <a:latin typeface="Sylfaen" pitchFamily="18" charset="0"/>
              </a:rPr>
              <a:t>Կազմեց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Արա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Ղազարյանը</a:t>
            </a:r>
            <a:endParaRPr lang="en-US" sz="1400" dirty="0">
              <a:latin typeface="Sylfaen" pitchFamily="18" charset="0"/>
            </a:endParaRPr>
          </a:p>
          <a:p>
            <a:pPr marL="82296" indent="0" algn="ctr">
              <a:buNone/>
            </a:pPr>
            <a:endParaRPr lang="ru-R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1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pic>
        <p:nvPicPr>
          <p:cNvPr id="8" name="Picture 7" descr="download the format 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4430"/>
            <a:ext cx="7056784" cy="11521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2915816" y="4725144"/>
            <a:ext cx="4320480" cy="1008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 smtClean="0">
                <a:solidFill>
                  <a:prstClr val="black"/>
                </a:solidFill>
              </a:rPr>
              <a:t>Մոդուլ</a:t>
            </a:r>
            <a:r>
              <a:rPr lang="en-US" sz="2400" b="1" dirty="0" smtClean="0">
                <a:solidFill>
                  <a:prstClr val="black"/>
                </a:solidFill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Sylfaen" pitchFamily="18" charset="0"/>
              </a:rPr>
              <a:t>1</a:t>
            </a:r>
          </a:p>
          <a:p>
            <a:pPr algn="ctr"/>
            <a:r>
              <a:rPr lang="en-US" sz="2400" dirty="0" err="1">
                <a:solidFill>
                  <a:prstClr val="black"/>
                </a:solidFill>
                <a:latin typeface="Sylfaen" pitchFamily="18" charset="0"/>
              </a:rPr>
              <a:t>Դասընթաց</a:t>
            </a:r>
            <a:r>
              <a:rPr lang="en-US" sz="24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Sylfaen" pitchFamily="18" charset="0"/>
              </a:rPr>
              <a:t>1</a:t>
            </a:r>
            <a:endParaRPr lang="en-US" sz="2400" dirty="0">
              <a:solidFill>
                <a:prstClr val="black"/>
              </a:solidFill>
              <a:latin typeface="Sylfaen" pitchFamily="18" charset="0"/>
            </a:endParaRPr>
          </a:p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54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920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Խտրականության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հասկացությունը</a:t>
            </a: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600" b="1" dirty="0" err="1" smtClean="0">
                <a:effectLst/>
                <a:latin typeface="Sylfaen" pitchFamily="18" charset="0"/>
              </a:rPr>
              <a:t>Դասընթաց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600" b="1" dirty="0" smtClean="0">
                <a:effectLst/>
                <a:latin typeface="Sylfaen" pitchFamily="18" charset="0"/>
              </a:rPr>
              <a:t>1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052736"/>
            <a:ext cx="7992888" cy="5544616"/>
          </a:xfrm>
        </p:spPr>
        <p:txBody>
          <a:bodyPr>
            <a:normAutofit fontScale="77500" lnSpcReduction="20000"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Թեմա</a:t>
            </a:r>
            <a:r>
              <a:rPr lang="en-US" sz="1800" dirty="0" smtClean="0">
                <a:latin typeface="Sylfaen" pitchFamily="18" charset="0"/>
              </a:rPr>
              <a:t> 1 – </a:t>
            </a:r>
            <a:r>
              <a:rPr lang="en-US" sz="1800" dirty="0" err="1" smtClean="0">
                <a:latin typeface="Sylfaen" pitchFamily="18" charset="0"/>
              </a:rPr>
              <a:t>Միջազգային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փաստաթղթերը</a:t>
            </a:r>
            <a:endParaRPr lang="en-US" sz="1600" dirty="0" smtClean="0">
              <a:latin typeface="Sylfaen" pitchFamily="18" charset="0"/>
            </a:endParaRP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5725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700" dirty="0" smtClean="0">
                <a:latin typeface="Sylfaen" pitchFamily="18" charset="0"/>
              </a:rPr>
              <a:t>ՄԱԿ</a:t>
            </a:r>
          </a:p>
          <a:p>
            <a:pPr marL="85725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7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700" dirty="0" err="1" smtClean="0">
                <a:latin typeface="Sylfaen" pitchFamily="18" charset="0"/>
              </a:rPr>
              <a:t>Մարդու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իրավունքների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համընդհանուր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հռչակագիր</a:t>
            </a:r>
            <a:endParaRPr lang="en-US" sz="1700" dirty="0" smtClean="0">
              <a:latin typeface="Sylfaen" pitchFamily="18" charset="0"/>
            </a:endParaRPr>
          </a:p>
          <a:p>
            <a:pPr marL="85725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700" dirty="0" smtClean="0">
              <a:latin typeface="Sylfaen" pitchFamily="18" charset="0"/>
            </a:endParaRPr>
          </a:p>
          <a:p>
            <a:pPr marL="428625" indent="-342900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700" dirty="0" err="1" smtClean="0">
                <a:latin typeface="Sylfaen" pitchFamily="18" charset="0"/>
              </a:rPr>
              <a:t>Միջազգաին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դաշնագիր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քաղաքացիական</a:t>
            </a:r>
            <a:r>
              <a:rPr lang="en-US" sz="1700" dirty="0" smtClean="0">
                <a:latin typeface="Sylfaen" pitchFamily="18" charset="0"/>
              </a:rPr>
              <a:t> և </a:t>
            </a:r>
            <a:r>
              <a:rPr lang="en-US" sz="1700" dirty="0" err="1" smtClean="0">
                <a:latin typeface="Sylfaen" pitchFamily="18" charset="0"/>
              </a:rPr>
              <a:t>քաղաքական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իրավունքների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մասին</a:t>
            </a:r>
            <a:endParaRPr lang="en-US" sz="1700" dirty="0" smtClean="0">
              <a:latin typeface="Sylfaen" pitchFamily="18" charset="0"/>
            </a:endParaRPr>
          </a:p>
          <a:p>
            <a:pPr marL="428625" indent="-342900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700" dirty="0" err="1" smtClean="0">
                <a:latin typeface="Sylfaen" pitchFamily="18" charset="0"/>
              </a:rPr>
              <a:t>Միջազգ</a:t>
            </a:r>
            <a:r>
              <a:rPr lang="en-US" sz="1700" dirty="0" smtClean="0">
                <a:latin typeface="Sylfaen" pitchFamily="18" charset="0"/>
              </a:rPr>
              <a:t>. </a:t>
            </a:r>
            <a:r>
              <a:rPr lang="en-US" sz="1700" dirty="0" err="1" smtClean="0">
                <a:latin typeface="Sylfaen" pitchFamily="18" charset="0"/>
              </a:rPr>
              <a:t>դաշնագիր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տնտեսական</a:t>
            </a:r>
            <a:r>
              <a:rPr lang="en-US" sz="1700" dirty="0" smtClean="0">
                <a:latin typeface="Sylfaen" pitchFamily="18" charset="0"/>
              </a:rPr>
              <a:t>, </a:t>
            </a:r>
            <a:r>
              <a:rPr lang="en-US" sz="1700" dirty="0" err="1" smtClean="0">
                <a:latin typeface="Sylfaen" pitchFamily="18" charset="0"/>
              </a:rPr>
              <a:t>սոցիալական</a:t>
            </a:r>
            <a:r>
              <a:rPr lang="en-US" sz="1700" dirty="0" smtClean="0">
                <a:latin typeface="Sylfaen" pitchFamily="18" charset="0"/>
              </a:rPr>
              <a:t> և </a:t>
            </a:r>
            <a:r>
              <a:rPr lang="en-US" sz="1700" dirty="0" err="1" smtClean="0">
                <a:latin typeface="Sylfaen" pitchFamily="18" charset="0"/>
              </a:rPr>
              <a:t>մշակույթային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իրավունքների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մասին</a:t>
            </a:r>
            <a:endParaRPr lang="en-US" sz="1700" dirty="0" smtClean="0">
              <a:latin typeface="Sylfaen" pitchFamily="18" charset="0"/>
            </a:endParaRPr>
          </a:p>
          <a:p>
            <a:pPr marL="428625" indent="-342900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700" dirty="0" err="1" smtClean="0">
                <a:latin typeface="Sylfaen" pitchFamily="18" charset="0"/>
              </a:rPr>
              <a:t>Միջազգային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կոնվենցիա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ռասայական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խտրականության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բոլոր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ձևերի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վերացման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մասին</a:t>
            </a:r>
            <a:endParaRPr lang="en-US" sz="1700" dirty="0" smtClean="0">
              <a:latin typeface="Sylfaen" pitchFamily="18" charset="0"/>
            </a:endParaRPr>
          </a:p>
          <a:p>
            <a:pPr marL="428625" indent="-342900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700" dirty="0" err="1" smtClean="0">
                <a:latin typeface="Sylfaen" pitchFamily="18" charset="0"/>
              </a:rPr>
              <a:t>Կոնվենցիա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կանանց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նկատմամբ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խտրականության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բոլոր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ձևերի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վերացման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մասին</a:t>
            </a:r>
            <a:endParaRPr lang="en-US" sz="1700" dirty="0" smtClean="0">
              <a:latin typeface="Sylfaen" pitchFamily="18" charset="0"/>
            </a:endParaRPr>
          </a:p>
          <a:p>
            <a:pPr marL="428625" indent="-342900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700" dirty="0" err="1" smtClean="0">
                <a:latin typeface="Sylfaen" pitchFamily="18" charset="0"/>
              </a:rPr>
              <a:t>Կոնվենցիա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խոշանգումների</a:t>
            </a:r>
            <a:r>
              <a:rPr lang="en-US" sz="1700" dirty="0" smtClean="0">
                <a:latin typeface="Sylfaen" pitchFamily="18" charset="0"/>
              </a:rPr>
              <a:t> և </a:t>
            </a:r>
            <a:r>
              <a:rPr lang="en-US" sz="1700" dirty="0" err="1" smtClean="0">
                <a:latin typeface="Sylfaen" pitchFamily="18" charset="0"/>
              </a:rPr>
              <a:t>այլ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դաժան</a:t>
            </a:r>
            <a:r>
              <a:rPr lang="en-US" sz="1700" dirty="0" smtClean="0">
                <a:latin typeface="Sylfaen" pitchFamily="18" charset="0"/>
              </a:rPr>
              <a:t>, </a:t>
            </a:r>
            <a:r>
              <a:rPr lang="en-US" sz="1700" dirty="0" err="1" smtClean="0">
                <a:latin typeface="Sylfaen" pitchFamily="18" charset="0"/>
              </a:rPr>
              <a:t>անմարդկային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կամ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նվաստացնող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վերաբերմունքի</a:t>
            </a:r>
            <a:r>
              <a:rPr lang="en-US" sz="1700" dirty="0" smtClean="0">
                <a:latin typeface="Sylfaen" pitchFamily="18" charset="0"/>
              </a:rPr>
              <a:t> և </a:t>
            </a:r>
            <a:r>
              <a:rPr lang="en-US" sz="1700" dirty="0" err="1" smtClean="0">
                <a:latin typeface="Sylfaen" pitchFamily="18" charset="0"/>
              </a:rPr>
              <a:t>պատժի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դեմ</a:t>
            </a:r>
            <a:endParaRPr lang="en-US" sz="1700" dirty="0" smtClean="0">
              <a:latin typeface="Sylfaen" pitchFamily="18" charset="0"/>
            </a:endParaRPr>
          </a:p>
          <a:p>
            <a:pPr marL="428625" indent="-342900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700" dirty="0" err="1" smtClean="0">
                <a:latin typeface="Sylfaen" pitchFamily="18" charset="0"/>
              </a:rPr>
              <a:t>Կոնվենցիայի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երեխաների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իրավունքների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մասին</a:t>
            </a:r>
            <a:endParaRPr lang="en-US" sz="1700" dirty="0" smtClean="0">
              <a:latin typeface="Sylfaen" pitchFamily="18" charset="0"/>
            </a:endParaRPr>
          </a:p>
          <a:p>
            <a:pPr marL="428625" indent="-342900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700" dirty="0" err="1" smtClean="0">
                <a:latin typeface="Sylfaen" pitchFamily="18" charset="0"/>
              </a:rPr>
              <a:t>Կոնվենցիա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բոլոր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միգրանտ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աշխատողների</a:t>
            </a:r>
            <a:r>
              <a:rPr lang="en-US" sz="1700" dirty="0" smtClean="0">
                <a:latin typeface="Sylfaen" pitchFamily="18" charset="0"/>
              </a:rPr>
              <a:t> և </a:t>
            </a:r>
            <a:r>
              <a:rPr lang="en-US" sz="1700" dirty="0" err="1" smtClean="0">
                <a:latin typeface="Sylfaen" pitchFamily="18" charset="0"/>
              </a:rPr>
              <a:t>նրանց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ընտանիքների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իրավունքների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պաշտպանության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մասին</a:t>
            </a:r>
            <a:endParaRPr lang="en-US" sz="1700" dirty="0" smtClean="0">
              <a:latin typeface="Sylfaen" pitchFamily="18" charset="0"/>
            </a:endParaRPr>
          </a:p>
          <a:p>
            <a:pPr marL="428625" indent="-342900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700" dirty="0" err="1" smtClean="0">
                <a:latin typeface="Sylfaen" pitchFamily="18" charset="0"/>
              </a:rPr>
              <a:t>Կոնվենցիայի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հաշմանդամների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իրավունքների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մասին</a:t>
            </a:r>
            <a:r>
              <a:rPr lang="en-US" sz="1700" dirty="0" smtClean="0">
                <a:latin typeface="Sylfaen" pitchFamily="18" charset="0"/>
              </a:rPr>
              <a:t> </a:t>
            </a:r>
          </a:p>
          <a:p>
            <a:pPr marL="428625" indent="-342900">
              <a:lnSpc>
                <a:spcPct val="16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1700" dirty="0" err="1" smtClean="0">
                <a:latin typeface="Sylfaen" pitchFamily="18" charset="0"/>
              </a:rPr>
              <a:t>Միջազգային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կոնվենցիա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բռնությամբ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անհետացած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բոլոր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մարդկանց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պաշտպանության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մասին</a:t>
            </a:r>
            <a:endParaRPr lang="en-US" sz="17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7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700" dirty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700" dirty="0" err="1">
                <a:solidFill>
                  <a:srgbClr val="FF0000"/>
                </a:solidFill>
                <a:latin typeface="Sylfaen" pitchFamily="18" charset="0"/>
              </a:rPr>
              <a:t>Մարդու</a:t>
            </a:r>
            <a:r>
              <a:rPr lang="en-US" sz="1700" dirty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srgbClr val="FF0000"/>
                </a:solidFill>
                <a:latin typeface="Sylfaen" pitchFamily="18" charset="0"/>
              </a:rPr>
              <a:t>իրավունքների</a:t>
            </a:r>
            <a:r>
              <a:rPr lang="en-US" sz="1700" dirty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srgbClr val="FF0000"/>
                </a:solidFill>
                <a:latin typeface="Sylfaen" pitchFamily="18" charset="0"/>
              </a:rPr>
              <a:t>եվրոպական</a:t>
            </a:r>
            <a:r>
              <a:rPr lang="en-US" sz="1700" dirty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srgbClr val="FF0000"/>
                </a:solidFill>
                <a:latin typeface="Sylfaen" pitchFamily="18" charset="0"/>
              </a:rPr>
              <a:t>կոնվենցիա</a:t>
            </a:r>
            <a:endParaRPr lang="en-US" sz="1700" dirty="0">
              <a:solidFill>
                <a:srgbClr val="FF0000"/>
              </a:solidFill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700" dirty="0" err="1">
                <a:solidFill>
                  <a:srgbClr val="FF0000"/>
                </a:solidFill>
                <a:latin typeface="Sylfaen" pitchFamily="18" charset="0"/>
              </a:rPr>
              <a:t>Վերանայված</a:t>
            </a:r>
            <a:r>
              <a:rPr lang="en-US" sz="1700" dirty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srgbClr val="FF0000"/>
                </a:solidFill>
                <a:latin typeface="Sylfaen" pitchFamily="18" charset="0"/>
              </a:rPr>
              <a:t>եվրոական</a:t>
            </a:r>
            <a:r>
              <a:rPr lang="en-US" sz="1700" dirty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srgbClr val="FF0000"/>
                </a:solidFill>
                <a:latin typeface="Sylfaen" pitchFamily="18" charset="0"/>
              </a:rPr>
              <a:t>սոցիալական</a:t>
            </a:r>
            <a:r>
              <a:rPr lang="en-US" sz="1700" dirty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srgbClr val="FF0000"/>
                </a:solidFill>
                <a:latin typeface="Sylfaen" pitchFamily="18" charset="0"/>
              </a:rPr>
              <a:t>խարտիա</a:t>
            </a:r>
            <a:endParaRPr lang="en-US" sz="1700" dirty="0">
              <a:solidFill>
                <a:srgbClr val="FF0000"/>
              </a:solidFill>
              <a:latin typeface="Sylfaen" pitchFamily="18" charset="0"/>
            </a:endParaRPr>
          </a:p>
          <a:p>
            <a:pPr marL="180975" indent="0" algn="r">
              <a:lnSpc>
                <a:spcPct val="120000"/>
              </a:lnSpc>
              <a:spcBef>
                <a:spcPts val="0"/>
              </a:spcBef>
              <a:buNone/>
            </a:pPr>
            <a:endParaRPr lang="en-US" sz="1500" b="1" dirty="0" smtClean="0">
              <a:solidFill>
                <a:srgbClr val="0070C0"/>
              </a:solidFill>
            </a:endParaRPr>
          </a:p>
          <a:p>
            <a:pPr marL="180975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hy-AM" sz="1500" b="1" dirty="0" smtClean="0">
                <a:solidFill>
                  <a:srgbClr val="0070C0"/>
                </a:solidFill>
              </a:rPr>
              <a:t>Փ</a:t>
            </a:r>
            <a:r>
              <a:rPr lang="en-US" sz="1500" b="1" dirty="0" err="1" smtClean="0">
                <a:solidFill>
                  <a:srgbClr val="0070C0"/>
                </a:solidFill>
              </a:rPr>
              <a:t>աստ</a:t>
            </a:r>
            <a:r>
              <a:rPr lang="en-US" sz="1500" b="1" dirty="0" smtClean="0">
                <a:solidFill>
                  <a:srgbClr val="0070C0"/>
                </a:solidFill>
              </a:rPr>
              <a:t>. 1-10</a:t>
            </a:r>
            <a:endParaRPr lang="en-US" sz="1500" b="1" dirty="0">
              <a:solidFill>
                <a:srgbClr val="0070C0"/>
              </a:solidFill>
            </a:endParaRPr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2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642096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764704"/>
            <a:ext cx="7992888" cy="5832648"/>
          </a:xfrm>
        </p:spPr>
        <p:txBody>
          <a:bodyPr>
            <a:normAutofit lnSpcReduction="10000"/>
          </a:bodyPr>
          <a:lstStyle/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1 –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միջազգային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փաստաթղթերը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82296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2296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dirty="0" err="1" smtClean="0">
                <a:latin typeface="Sylfaen" pitchFamily="18" charset="0"/>
              </a:rPr>
              <a:t>Մարդու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իրավունքների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համընդհանուր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հռչակագիր</a:t>
            </a:r>
            <a:endParaRPr lang="en-US" sz="1600" dirty="0">
              <a:latin typeface="Sylfaen" pitchFamily="18" charset="0"/>
            </a:endParaRPr>
          </a:p>
          <a:p>
            <a:pPr marL="446088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b="1" dirty="0" smtClean="0"/>
          </a:p>
          <a:p>
            <a:pPr marL="446088" indent="-265113">
              <a:lnSpc>
                <a:spcPct val="110000"/>
              </a:lnSpc>
              <a:spcBef>
                <a:spcPts val="0"/>
              </a:spcBef>
              <a:buNone/>
            </a:pPr>
            <a:r>
              <a:rPr lang="hy-AM" sz="1600" b="1" dirty="0" smtClean="0">
                <a:latin typeface="Sylfaen" pitchFamily="18" charset="0"/>
              </a:rPr>
              <a:t>Հոդված </a:t>
            </a:r>
            <a:r>
              <a:rPr lang="en-US" sz="1600" b="1" dirty="0">
                <a:latin typeface="Sylfaen" pitchFamily="18" charset="0"/>
              </a:rPr>
              <a:t> </a:t>
            </a:r>
            <a:r>
              <a:rPr lang="en-US" sz="1600" b="1" dirty="0" smtClean="0">
                <a:latin typeface="Sylfaen" pitchFamily="18" charset="0"/>
              </a:rPr>
              <a:t>1</a:t>
            </a:r>
            <a:r>
              <a:rPr lang="hy-AM" sz="1600" b="1" dirty="0" smtClean="0">
                <a:latin typeface="Sylfaen" pitchFamily="18" charset="0"/>
              </a:rPr>
              <a:t>.</a:t>
            </a:r>
            <a:r>
              <a:rPr lang="hy-AM" sz="1600" dirty="0" smtClean="0">
                <a:latin typeface="Sylfaen" pitchFamily="18" charset="0"/>
              </a:rPr>
              <a:t> </a:t>
            </a:r>
            <a:r>
              <a:rPr lang="hy-AM" sz="1600" dirty="0">
                <a:latin typeface="Sylfaen" pitchFamily="18" charset="0"/>
              </a:rPr>
              <a:t/>
            </a:r>
            <a:br>
              <a:rPr lang="hy-AM" sz="1600" dirty="0">
                <a:latin typeface="Sylfaen" pitchFamily="18" charset="0"/>
              </a:rPr>
            </a:br>
            <a:endParaRPr lang="en-US" sz="1600" dirty="0" smtClean="0">
              <a:latin typeface="Sylfaen" pitchFamily="18" charset="0"/>
            </a:endParaRPr>
          </a:p>
          <a:p>
            <a:pPr marL="180975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dirty="0" smtClean="0">
                <a:latin typeface="Sylfaen" pitchFamily="18" charset="0"/>
              </a:rPr>
              <a:t>Բ</a:t>
            </a:r>
            <a:r>
              <a:rPr lang="hy-AM" sz="1600" dirty="0" smtClean="0">
                <a:latin typeface="Sylfaen" pitchFamily="18" charset="0"/>
              </a:rPr>
              <a:t>ոլոր </a:t>
            </a:r>
            <a:r>
              <a:rPr lang="hy-AM" sz="1600" dirty="0">
                <a:latin typeface="Sylfaen" pitchFamily="18" charset="0"/>
              </a:rPr>
              <a:t>մարդիկ ծնվում են ազատ ու հավասար իրենց արժանապատվությամբ և իրավունքներով: Նրանք օժտված են բանականությամբ ու խղճով և </a:t>
            </a:r>
            <a:r>
              <a:rPr lang="en-US" sz="1600" dirty="0" smtClean="0">
                <a:latin typeface="Sylfaen" pitchFamily="18" charset="0"/>
              </a:rPr>
              <a:t>պ</a:t>
            </a:r>
            <a:r>
              <a:rPr lang="hy-AM" sz="1600" dirty="0" smtClean="0">
                <a:latin typeface="Sylfaen" pitchFamily="18" charset="0"/>
              </a:rPr>
              <a:t>արտավոր </a:t>
            </a:r>
            <a:r>
              <a:rPr lang="hy-AM" sz="1600" dirty="0">
                <a:latin typeface="Sylfaen" pitchFamily="18" charset="0"/>
              </a:rPr>
              <a:t>են միմյանց նկատմամբ վարվել եղբայրության ոգով:</a:t>
            </a:r>
            <a:br>
              <a:rPr lang="hy-AM" sz="1600" dirty="0">
                <a:latin typeface="Sylfaen" pitchFamily="18" charset="0"/>
              </a:rPr>
            </a:br>
            <a:endParaRPr lang="en-US" sz="1600" dirty="0" smtClean="0">
              <a:latin typeface="Sylfaen" pitchFamily="18" charset="0"/>
            </a:endParaRPr>
          </a:p>
          <a:p>
            <a:pPr marL="180975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hy-AM" sz="1600" b="1" dirty="0" smtClean="0">
                <a:latin typeface="Sylfaen" pitchFamily="18" charset="0"/>
              </a:rPr>
              <a:t>Հոդված </a:t>
            </a:r>
            <a:r>
              <a:rPr lang="hy-AM" sz="1600" b="1" dirty="0">
                <a:latin typeface="Sylfaen" pitchFamily="18" charset="0"/>
              </a:rPr>
              <a:t>7. </a:t>
            </a:r>
            <a:br>
              <a:rPr lang="hy-AM" sz="1600" b="1" dirty="0">
                <a:latin typeface="Sylfaen" pitchFamily="18" charset="0"/>
              </a:rPr>
            </a:br>
            <a:r>
              <a:rPr lang="hy-AM" sz="1600" b="1" dirty="0"/>
              <a:t/>
            </a:r>
            <a:br>
              <a:rPr lang="hy-AM" sz="1600" b="1" dirty="0"/>
            </a:br>
            <a:r>
              <a:rPr lang="en-US" sz="1600" dirty="0">
                <a:latin typeface="Sylfaen" pitchFamily="18" charset="0"/>
              </a:rPr>
              <a:t>O</a:t>
            </a:r>
            <a:r>
              <a:rPr lang="hy-AM" sz="1600" dirty="0" smtClean="0"/>
              <a:t>րենքի </a:t>
            </a:r>
            <a:r>
              <a:rPr lang="hy-AM" sz="1600" dirty="0"/>
              <a:t>առաջ բոլոր մարդիկ հավասար են և առանց որևէ խտրության ունեն օրենքի հավասար պաշտպանության իրավունք: Բոլոր մարդիկ ունեն սույն Հռչակագիրը խախտող որևէ խտրականությունից և նման խտրականության սադրանքից պաշտպանվելու հավասար իրավունք:</a:t>
            </a:r>
            <a:br>
              <a:rPr lang="hy-AM" sz="1600" dirty="0"/>
            </a:br>
            <a:r>
              <a:rPr lang="hy-AM" sz="1600" dirty="0"/>
              <a:t/>
            </a:r>
            <a:br>
              <a:rPr lang="hy-AM" sz="1600" dirty="0"/>
            </a:br>
            <a:endParaRPr lang="en-US" sz="16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>
              <a:solidFill>
                <a:srgbClr val="0070C0"/>
              </a:solidFill>
            </a:endParaRPr>
          </a:p>
          <a:p>
            <a:pPr marL="180975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400" dirty="0" smtClean="0">
                <a:solidFill>
                  <a:srgbClr val="0070C0"/>
                </a:solidFill>
              </a:rPr>
              <a:t>3/</a:t>
            </a:r>
            <a:r>
              <a:rPr lang="en-US" sz="1400" dirty="0" err="1" smtClean="0">
                <a:solidFill>
                  <a:srgbClr val="0070C0"/>
                </a:solidFill>
              </a:rPr>
              <a:t>էջ</a:t>
            </a:r>
            <a:r>
              <a:rPr lang="en-US" sz="1400" dirty="0" smtClean="0">
                <a:solidFill>
                  <a:srgbClr val="0070C0"/>
                </a:solidFill>
              </a:rPr>
              <a:t> 3</a:t>
            </a:r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3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00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692696"/>
            <a:ext cx="7848872" cy="5904656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1 –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միջազգային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փաստաթղթերը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 err="1" smtClean="0"/>
              <a:t>Քաղաքացիական</a:t>
            </a:r>
            <a:r>
              <a:rPr lang="en-US" sz="1800" dirty="0" smtClean="0"/>
              <a:t> և </a:t>
            </a:r>
            <a:r>
              <a:rPr lang="en-US" sz="1800" dirty="0" err="1" smtClean="0"/>
              <a:t>քաղաքական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իրավունքների</a:t>
            </a:r>
            <a:r>
              <a:rPr lang="en-US" sz="1800" dirty="0" smtClean="0"/>
              <a:t> </a:t>
            </a:r>
            <a:r>
              <a:rPr lang="en-US" sz="1800" dirty="0" err="1" smtClean="0"/>
              <a:t>մասին</a:t>
            </a:r>
            <a:r>
              <a:rPr lang="en-US" sz="1800" dirty="0" smtClean="0"/>
              <a:t> </a:t>
            </a:r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00" dirty="0" err="1" smtClean="0"/>
              <a:t>միջազգային</a:t>
            </a:r>
            <a:r>
              <a:rPr lang="en-US" sz="1800" dirty="0" smtClean="0"/>
              <a:t> </a:t>
            </a:r>
            <a:r>
              <a:rPr lang="en-US" sz="1800" dirty="0" err="1" smtClean="0"/>
              <a:t>դաշնագիր</a:t>
            </a:r>
            <a:endParaRPr lang="hy-AM" sz="1800" dirty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hy-AM" sz="1600" dirty="0">
                <a:latin typeface="Sylfaen" pitchFamily="18" charset="0"/>
              </a:rPr>
              <a:t>Հոդված 26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hy-AM" sz="1600" dirty="0">
              <a:latin typeface="Sylfaen" pitchFamily="18" charset="0"/>
            </a:endParaRPr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600" dirty="0">
                <a:latin typeface="Sylfaen" pitchFamily="18" charset="0"/>
              </a:rPr>
              <a:t>Բոլոր մարդիկ հավասար են օրենքի առաջ և, առանց որևէ խտրականության, ունեն օրենքի հավասար պաշտպանության իրավունք; այդ առնչությամբ որևէ կարգի խտրականություն պետք է արգելվի օրենքով, և օրենքը բոլոր անձանց համար պետք է երաշխավորի հավասար և արդյունավետ պաշտպանություն խտրականությունից, ըստ որևէ հատկանիշի, այն է` ըստ ռասայի, մաշկի գույնի, սեռի, լեզվի, կրոնի, քաղաքական կամ այլ համոզմունքների, ազգային կամ սոցիալական ծագման, գույքային վիճակի, ծննդի կամ այլ հանգամանքի: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hy-AM" sz="16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600" dirty="0" smtClean="0">
                <a:latin typeface="Sylfaen" pitchFamily="18" charset="0"/>
              </a:rPr>
              <a:t>…և </a:t>
            </a:r>
            <a:r>
              <a:rPr lang="en-US" sz="1600" dirty="0" err="1" smtClean="0">
                <a:latin typeface="Sylfaen" pitchFamily="18" charset="0"/>
              </a:rPr>
              <a:t>նման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դրույթներ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մարդու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իրավունքների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այլ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միջազգային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փաստաթղթերում</a:t>
            </a: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4/</a:t>
            </a:r>
            <a:r>
              <a:rPr lang="en-US" sz="1400" b="1" dirty="0" err="1" smtClean="0">
                <a:solidFill>
                  <a:srgbClr val="0070C0"/>
                </a:solidFill>
                <a:latin typeface="Sylfaen" pitchFamily="18" charset="0"/>
              </a:rPr>
              <a:t>էջ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 11</a:t>
            </a: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92480" y="6605705"/>
            <a:ext cx="251520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4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642096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21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692696"/>
            <a:ext cx="7992888" cy="597666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1 </a:t>
            </a:r>
          </a:p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 –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միջազգային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փաստաթղթերը</a:t>
            </a:r>
            <a:endParaRPr lang="en-US" sz="1200" dirty="0" smtClean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i="1" dirty="0" err="1" smtClean="0">
                <a:latin typeface="Sylfaen" pitchFamily="18" charset="0"/>
              </a:rPr>
              <a:t>Մարդու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իրավունքների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եվրոպական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կոնվենցիա</a:t>
            </a:r>
            <a:endParaRPr lang="en-US" sz="18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600" b="1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600" i="1" dirty="0" err="1" smtClean="0">
                <a:latin typeface="Sylfaen" pitchFamily="18" charset="0"/>
              </a:rPr>
              <a:t>Հոդված</a:t>
            </a:r>
            <a:r>
              <a:rPr lang="en-US" sz="1600" i="1" dirty="0" smtClean="0">
                <a:latin typeface="Sylfaen" pitchFamily="18" charset="0"/>
              </a:rPr>
              <a:t> 14   </a:t>
            </a:r>
            <a:r>
              <a:rPr lang="hy-AM" sz="1600" i="1" dirty="0" smtClean="0">
                <a:latin typeface="Sylfaen" pitchFamily="18" charset="0"/>
              </a:rPr>
              <a:t>Խտրականության </a:t>
            </a:r>
            <a:r>
              <a:rPr lang="hy-AM" sz="1600" i="1" dirty="0">
                <a:latin typeface="Sylfaen" pitchFamily="18" charset="0"/>
              </a:rPr>
              <a:t>արգելում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hy-AM" sz="1600" i="1" dirty="0">
              <a:latin typeface="Sylfaen" pitchFamily="18" charset="0"/>
            </a:endParaRPr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361950" algn="l"/>
              </a:tabLst>
            </a:pPr>
            <a:r>
              <a:rPr lang="hy-AM" sz="1600" i="1" dirty="0" smtClean="0">
                <a:latin typeface="Sylfaen" pitchFamily="18" charset="0"/>
              </a:rPr>
              <a:t>Սույն </a:t>
            </a:r>
            <a:r>
              <a:rPr lang="hy-AM" sz="1600" i="1" dirty="0">
                <a:latin typeface="Sylfaen" pitchFamily="18" charset="0"/>
              </a:rPr>
              <a:t>Կոնվենցիայում շարադրված իրավունքներից և </a:t>
            </a:r>
            <a:r>
              <a:rPr lang="hy-AM" sz="1600" i="1" dirty="0" smtClean="0">
                <a:latin typeface="Sylfaen" pitchFamily="18" charset="0"/>
              </a:rPr>
              <a:t>ազատություններից օգտվելը ապահովվում </a:t>
            </a:r>
            <a:r>
              <a:rPr lang="hy-AM" sz="1600" i="1" dirty="0">
                <a:latin typeface="Sylfaen" pitchFamily="18" charset="0"/>
              </a:rPr>
              <a:t>է առանց </a:t>
            </a:r>
            <a:r>
              <a:rPr lang="hy-AM" sz="1600" i="1" dirty="0" smtClean="0">
                <a:latin typeface="Sylfaen" pitchFamily="18" charset="0"/>
              </a:rPr>
              <a:t>խտրականության</a:t>
            </a:r>
            <a:r>
              <a:rPr lang="hy-AM" sz="1600" i="1" dirty="0">
                <a:latin typeface="Sylfaen" pitchFamily="18" charset="0"/>
              </a:rPr>
              <a:t>, այն է՝ անկախ </a:t>
            </a:r>
            <a:r>
              <a:rPr lang="hy-AM" sz="1600" i="1" dirty="0" smtClean="0">
                <a:latin typeface="Sylfaen" pitchFamily="18" charset="0"/>
              </a:rPr>
              <a:t>սեռից</a:t>
            </a:r>
            <a:r>
              <a:rPr lang="hy-AM" sz="1600" i="1" dirty="0">
                <a:latin typeface="Sylfaen" pitchFamily="18" charset="0"/>
              </a:rPr>
              <a:t>, </a:t>
            </a:r>
            <a:r>
              <a:rPr lang="hy-AM" sz="1600" i="1" dirty="0" smtClean="0">
                <a:latin typeface="Sylfaen" pitchFamily="18" charset="0"/>
              </a:rPr>
              <a:t>ռասայից</a:t>
            </a:r>
            <a:r>
              <a:rPr lang="hy-AM" sz="1600" i="1" dirty="0">
                <a:latin typeface="Sylfaen" pitchFamily="18" charset="0"/>
              </a:rPr>
              <a:t>, մաշկի </a:t>
            </a:r>
            <a:r>
              <a:rPr lang="hy-AM" sz="1600" i="1" dirty="0" smtClean="0">
                <a:latin typeface="Sylfaen" pitchFamily="18" charset="0"/>
              </a:rPr>
              <a:t>գույնից</a:t>
            </a:r>
            <a:r>
              <a:rPr lang="hy-AM" sz="1600" i="1" dirty="0">
                <a:latin typeface="Sylfaen" pitchFamily="18" charset="0"/>
              </a:rPr>
              <a:t>, </a:t>
            </a:r>
            <a:r>
              <a:rPr lang="hy-AM" sz="1600" i="1" dirty="0" smtClean="0">
                <a:latin typeface="Sylfaen" pitchFamily="18" charset="0"/>
              </a:rPr>
              <a:t>լեզվից</a:t>
            </a:r>
            <a:r>
              <a:rPr lang="hy-AM" sz="1600" i="1" dirty="0">
                <a:latin typeface="Sylfaen" pitchFamily="18" charset="0"/>
              </a:rPr>
              <a:t>, կրոնից, քաղաքական կամ </a:t>
            </a:r>
            <a:r>
              <a:rPr lang="hy-AM" sz="1600" i="1" dirty="0" smtClean="0">
                <a:latin typeface="Sylfaen" pitchFamily="18" charset="0"/>
              </a:rPr>
              <a:t>այլ </a:t>
            </a:r>
            <a:r>
              <a:rPr lang="hy-AM" sz="1600" i="1" dirty="0">
                <a:latin typeface="Sylfaen" pitchFamily="18" charset="0"/>
              </a:rPr>
              <a:t>համոզմունքից, </a:t>
            </a:r>
            <a:r>
              <a:rPr lang="hy-AM" sz="1600" i="1" dirty="0" smtClean="0">
                <a:latin typeface="Sylfaen" pitchFamily="18" charset="0"/>
              </a:rPr>
              <a:t>ազգային </a:t>
            </a:r>
            <a:r>
              <a:rPr lang="hy-AM" sz="1600" i="1" dirty="0">
                <a:latin typeface="Sylfaen" pitchFamily="18" charset="0"/>
              </a:rPr>
              <a:t>կամ սոցիալական ծագումից, </a:t>
            </a:r>
            <a:r>
              <a:rPr lang="hy-AM" sz="1600" i="1" dirty="0" smtClean="0">
                <a:latin typeface="Sylfaen" pitchFamily="18" charset="0"/>
              </a:rPr>
              <a:t>ազգային փոքրամասնությանը պատկանելուց</a:t>
            </a:r>
            <a:r>
              <a:rPr lang="hy-AM" sz="1600" i="1" dirty="0">
                <a:latin typeface="Sylfaen" pitchFamily="18" charset="0"/>
              </a:rPr>
              <a:t>, գույքային դրությունից, ծննդից </a:t>
            </a:r>
            <a:r>
              <a:rPr lang="hy-AM" sz="1600" i="1" dirty="0" smtClean="0">
                <a:latin typeface="Sylfaen" pitchFamily="18" charset="0"/>
              </a:rPr>
              <a:t>կամ այլ դրությունից</a:t>
            </a:r>
            <a:r>
              <a:rPr lang="hy-AM" sz="1600" i="1" dirty="0">
                <a:latin typeface="Sylfaen" pitchFamily="18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600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600" i="1" dirty="0" err="1" smtClean="0">
                <a:latin typeface="Sylfaen" pitchFamily="18" charset="0"/>
              </a:rPr>
              <a:t>Թիվ</a:t>
            </a:r>
            <a:r>
              <a:rPr lang="en-US" sz="1600" i="1" dirty="0" smtClean="0">
                <a:latin typeface="Sylfaen" pitchFamily="18" charset="0"/>
              </a:rPr>
              <a:t> 7 </a:t>
            </a:r>
            <a:r>
              <a:rPr lang="en-US" sz="1600" i="1" dirty="0" err="1" smtClean="0">
                <a:latin typeface="Sylfaen" pitchFamily="18" charset="0"/>
              </a:rPr>
              <a:t>Արձանագրության</a:t>
            </a:r>
            <a:r>
              <a:rPr lang="en-US" sz="1600" i="1" dirty="0" smtClean="0">
                <a:latin typeface="Sylfaen" pitchFamily="18" charset="0"/>
              </a:rPr>
              <a:t> 5-րդ </a:t>
            </a:r>
            <a:r>
              <a:rPr lang="en-US" sz="1600" i="1" dirty="0" err="1" smtClean="0">
                <a:latin typeface="Sylfaen" pitchFamily="18" charset="0"/>
              </a:rPr>
              <a:t>հոդված</a:t>
            </a:r>
            <a:r>
              <a:rPr lang="en-US" sz="1600" i="1" dirty="0">
                <a:latin typeface="Sylfaen" pitchFamily="18" charset="0"/>
              </a:rPr>
              <a:t> </a:t>
            </a:r>
            <a:r>
              <a:rPr lang="en-US" sz="1600" i="1" dirty="0" smtClean="0">
                <a:latin typeface="Sylfaen" pitchFamily="18" charset="0"/>
              </a:rPr>
              <a:t>   </a:t>
            </a:r>
            <a:r>
              <a:rPr lang="hy-AM" sz="1600" i="1" dirty="0" smtClean="0">
                <a:latin typeface="Sylfaen" pitchFamily="18" charset="0"/>
              </a:rPr>
              <a:t>Հավասարությունն 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ամուսինների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en-US" sz="1600" i="1" dirty="0" err="1" smtClean="0">
                <a:latin typeface="Sylfaen" pitchFamily="18" charset="0"/>
              </a:rPr>
              <a:t>միջև</a:t>
            </a:r>
            <a:endParaRPr lang="en-US" sz="1600" i="1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i="1" dirty="0">
              <a:latin typeface="Sylfaen" pitchFamily="18" charset="0"/>
            </a:endParaRPr>
          </a:p>
          <a:p>
            <a:pPr marL="36195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600" i="1" dirty="0" smtClean="0">
                <a:latin typeface="Sylfaen" pitchFamily="18" charset="0"/>
              </a:rPr>
              <a:t>Ամուսնանալիս</a:t>
            </a:r>
            <a:r>
              <a:rPr lang="hy-AM" sz="1600" i="1" dirty="0">
                <a:latin typeface="Sylfaen" pitchFamily="18" charset="0"/>
              </a:rPr>
              <a:t>, ամուսնության </a:t>
            </a:r>
            <a:r>
              <a:rPr lang="hy-AM" sz="1600" i="1" dirty="0" smtClean="0">
                <a:latin typeface="Sylfaen" pitchFamily="18" charset="0"/>
              </a:rPr>
              <a:t>ընթացքում և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ամուսնալուծության </a:t>
            </a:r>
            <a:r>
              <a:rPr lang="hy-AM" sz="1600" i="1" dirty="0">
                <a:latin typeface="Sylfaen" pitchFamily="18" charset="0"/>
              </a:rPr>
              <a:t>դեպքում ամուսինները </a:t>
            </a:r>
            <a:r>
              <a:rPr lang="hy-AM" sz="1600" i="1" dirty="0" smtClean="0">
                <a:latin typeface="Sylfaen" pitchFamily="18" charset="0"/>
              </a:rPr>
              <a:t>հավասար</a:t>
            </a:r>
            <a:r>
              <a:rPr lang="en-US" sz="1600" i="1" dirty="0"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իրավունքներ </a:t>
            </a:r>
            <a:r>
              <a:rPr lang="hy-AM" sz="1600" i="1" dirty="0">
                <a:latin typeface="Sylfaen" pitchFamily="18" charset="0"/>
              </a:rPr>
              <a:t>և մասնավոր իրավական </a:t>
            </a:r>
            <a:r>
              <a:rPr lang="en-US" sz="1600" i="1" dirty="0" smtClean="0">
                <a:latin typeface="Sylfaen" pitchFamily="18" charset="0"/>
              </a:rPr>
              <a:t>բ</a:t>
            </a:r>
            <a:r>
              <a:rPr lang="hy-AM" sz="1600" i="1" dirty="0" smtClean="0">
                <a:latin typeface="Sylfaen" pitchFamily="18" charset="0"/>
              </a:rPr>
              <a:t>նույթի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հ</a:t>
            </a:r>
            <a:r>
              <a:rPr lang="en-US" sz="1600" i="1" dirty="0" smtClean="0">
                <a:latin typeface="Sylfaen" pitchFamily="18" charset="0"/>
              </a:rPr>
              <a:t>ա</a:t>
            </a:r>
            <a:r>
              <a:rPr lang="hy-AM" sz="1600" i="1" dirty="0" smtClean="0">
                <a:latin typeface="Sylfaen" pitchFamily="18" charset="0"/>
              </a:rPr>
              <a:t>վասար պատասխանատվություն </a:t>
            </a:r>
            <a:r>
              <a:rPr lang="hy-AM" sz="1600" i="1" dirty="0">
                <a:latin typeface="Sylfaen" pitchFamily="18" charset="0"/>
              </a:rPr>
              <a:t>ունեն </a:t>
            </a:r>
            <a:r>
              <a:rPr lang="hy-AM" sz="1600" i="1" dirty="0" smtClean="0">
                <a:latin typeface="Sylfaen" pitchFamily="18" charset="0"/>
              </a:rPr>
              <a:t>փոխադարձ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հարա</a:t>
            </a:r>
            <a:r>
              <a:rPr lang="en-US" sz="1600" i="1" dirty="0" smtClean="0">
                <a:latin typeface="Sylfaen" pitchFamily="18" charset="0"/>
              </a:rPr>
              <a:t>բ</a:t>
            </a:r>
            <a:r>
              <a:rPr lang="hy-AM" sz="1600" i="1" dirty="0" smtClean="0">
                <a:latin typeface="Sylfaen" pitchFamily="18" charset="0"/>
              </a:rPr>
              <a:t>երություններում </a:t>
            </a:r>
            <a:r>
              <a:rPr lang="hy-AM" sz="1600" i="1" dirty="0">
                <a:latin typeface="Sylfaen" pitchFamily="18" charset="0"/>
              </a:rPr>
              <a:t>և իրենց երեխաների հետ </a:t>
            </a:r>
            <a:r>
              <a:rPr lang="hy-AM" sz="1600" i="1" dirty="0" smtClean="0">
                <a:latin typeface="Sylfaen" pitchFamily="18" charset="0"/>
              </a:rPr>
              <a:t>ունեցած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հարա</a:t>
            </a:r>
            <a:r>
              <a:rPr lang="en-US" sz="1600" i="1" smtClean="0">
                <a:latin typeface="Sylfaen" pitchFamily="18" charset="0"/>
              </a:rPr>
              <a:t>բ</a:t>
            </a:r>
            <a:r>
              <a:rPr lang="hy-AM" sz="1600" i="1" smtClean="0">
                <a:latin typeface="Sylfaen" pitchFamily="18" charset="0"/>
              </a:rPr>
              <a:t>երություններում</a:t>
            </a:r>
            <a:r>
              <a:rPr lang="hy-AM" sz="1600" i="1" dirty="0">
                <a:latin typeface="Sylfaen" pitchFamily="18" charset="0"/>
              </a:rPr>
              <a:t>։ Սույն հոդվածը 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պետություններին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չի </a:t>
            </a:r>
            <a:r>
              <a:rPr lang="hy-AM" sz="1600" i="1" dirty="0">
                <a:latin typeface="Sylfaen" pitchFamily="18" charset="0"/>
              </a:rPr>
              <a:t>խոչընդոտում ձեռնարկելու այնպիսի միջոցներ, </a:t>
            </a:r>
            <a:r>
              <a:rPr lang="hy-AM" sz="1600" i="1" dirty="0" smtClean="0">
                <a:latin typeface="Sylfaen" pitchFamily="18" charset="0"/>
              </a:rPr>
              <a:t>որոնք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անհրաժեշտ </a:t>
            </a:r>
            <a:r>
              <a:rPr lang="hy-AM" sz="1600" i="1" dirty="0">
                <a:latin typeface="Sylfaen" pitchFamily="18" charset="0"/>
              </a:rPr>
              <a:t>են երեխաների շահերը պաշտպանելու համար</a:t>
            </a:r>
            <a:r>
              <a:rPr lang="hy-AM" sz="1800" i="1" dirty="0">
                <a:latin typeface="Sylfaen" pitchFamily="18" charset="0"/>
              </a:rPr>
              <a:t>։</a:t>
            </a:r>
            <a:endParaRPr lang="en-US" sz="1800" i="1" dirty="0">
              <a:latin typeface="Sylfaen" pitchFamily="18" charset="0"/>
            </a:endParaRPr>
          </a:p>
          <a:p>
            <a:pPr marL="82296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1/</a:t>
            </a:r>
            <a:r>
              <a:rPr lang="en-US" sz="1400" b="1" dirty="0" err="1" smtClean="0">
                <a:solidFill>
                  <a:srgbClr val="0070C0"/>
                </a:solidFill>
                <a:latin typeface="Sylfaen" pitchFamily="18" charset="0"/>
              </a:rPr>
              <a:t>էջ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 15 և 51</a:t>
            </a:r>
          </a:p>
          <a:p>
            <a:pPr marL="893763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62714" y="6600239"/>
            <a:ext cx="288032" cy="252294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5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642096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93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692696"/>
            <a:ext cx="7848872" cy="597666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1 –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միջազգային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փաստաթղթերը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i="1" dirty="0" err="1" smtClean="0">
                <a:latin typeface="Sylfaen" pitchFamily="18" charset="0"/>
              </a:rPr>
              <a:t>Մարդու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իրավունքների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եվրոպական</a:t>
            </a:r>
            <a:r>
              <a:rPr lang="en-US" sz="1800" i="1" dirty="0" smtClean="0">
                <a:latin typeface="Sylfaen" pitchFamily="18" charset="0"/>
              </a:rPr>
              <a:t> </a:t>
            </a:r>
            <a:r>
              <a:rPr lang="en-US" sz="1800" i="1" dirty="0" err="1" smtClean="0">
                <a:latin typeface="Sylfaen" pitchFamily="18" charset="0"/>
              </a:rPr>
              <a:t>կոնվենցիա</a:t>
            </a:r>
            <a:endParaRPr lang="en-US" sz="1800" i="1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dirty="0" err="1" smtClean="0">
                <a:latin typeface="Sylfaen" pitchFamily="18" charset="0"/>
              </a:rPr>
              <a:t>Թիվ</a:t>
            </a:r>
            <a:r>
              <a:rPr lang="en-US" sz="1800" dirty="0" smtClean="0">
                <a:latin typeface="Sylfaen" pitchFamily="18" charset="0"/>
              </a:rPr>
              <a:t> 12 </a:t>
            </a:r>
            <a:r>
              <a:rPr lang="en-US" sz="1800" dirty="0" err="1" smtClean="0">
                <a:latin typeface="Sylfaen" pitchFamily="18" charset="0"/>
              </a:rPr>
              <a:t>Արձանագրություն</a:t>
            </a:r>
            <a:endParaRPr lang="en-US" sz="18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smtClean="0">
                <a:latin typeface="Sylfaen" pitchFamily="18" charset="0"/>
              </a:rPr>
              <a:t>          </a:t>
            </a:r>
            <a:r>
              <a:rPr lang="en-US" sz="1800" dirty="0" err="1" smtClean="0">
                <a:latin typeface="Sylfaen" pitchFamily="18" charset="0"/>
              </a:rPr>
              <a:t>Հոդված</a:t>
            </a:r>
            <a:r>
              <a:rPr lang="en-US" sz="1800" dirty="0" smtClean="0">
                <a:latin typeface="Sylfaen" pitchFamily="18" charset="0"/>
              </a:rPr>
              <a:t> 1</a:t>
            </a:r>
            <a:r>
              <a:rPr lang="en-US" sz="1800" dirty="0">
                <a:latin typeface="Sylfaen" pitchFamily="18" charset="0"/>
              </a:rPr>
              <a:t> </a:t>
            </a:r>
            <a:r>
              <a:rPr lang="en-US" sz="1800" dirty="0" smtClean="0">
                <a:latin typeface="Sylfaen" pitchFamily="18" charset="0"/>
              </a:rPr>
              <a:t>      </a:t>
            </a:r>
            <a:r>
              <a:rPr lang="hy-AM" sz="1800" dirty="0" smtClean="0">
                <a:latin typeface="Sylfaen" pitchFamily="18" charset="0"/>
              </a:rPr>
              <a:t>Խտրականության </a:t>
            </a:r>
            <a:r>
              <a:rPr lang="hy-AM" sz="1800" dirty="0">
                <a:latin typeface="Sylfaen" pitchFamily="18" charset="0"/>
              </a:rPr>
              <a:t>համընդհանուր </a:t>
            </a:r>
            <a:r>
              <a:rPr lang="hy-AM" sz="1800" dirty="0" smtClean="0">
                <a:latin typeface="Sylfaen" pitchFamily="18" charset="0"/>
              </a:rPr>
              <a:t>արգելումը</a:t>
            </a:r>
            <a:r>
              <a:rPr lang="en-US" sz="1800" dirty="0" smtClean="0">
                <a:latin typeface="Sylfaen" pitchFamily="18" charset="0"/>
              </a:rPr>
              <a:t> </a:t>
            </a:r>
          </a:p>
          <a:p>
            <a:pPr marL="82296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>
              <a:latin typeface="Sylfaen" pitchFamily="18" charset="0"/>
            </a:endParaRPr>
          </a:p>
          <a:p>
            <a:pPr marL="627063" indent="-28257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smtClean="0">
                <a:latin typeface="Sylfaen" pitchFamily="18" charset="0"/>
              </a:rPr>
              <a:t>1. </a:t>
            </a:r>
            <a:r>
              <a:rPr lang="hy-AM" sz="1800" dirty="0" smtClean="0">
                <a:latin typeface="Sylfaen" pitchFamily="18" charset="0"/>
              </a:rPr>
              <a:t>Օրենքով </a:t>
            </a:r>
            <a:r>
              <a:rPr lang="hy-AM" sz="1800" dirty="0">
                <a:latin typeface="Sylfaen" pitchFamily="18" charset="0"/>
              </a:rPr>
              <a:t>սահմանված ցանկացած </a:t>
            </a:r>
            <a:r>
              <a:rPr lang="hy-AM" sz="1800" dirty="0" smtClean="0">
                <a:latin typeface="Sylfaen" pitchFamily="18" charset="0"/>
              </a:rPr>
              <a:t>իրավունքից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hy-AM" sz="1800" dirty="0" smtClean="0">
                <a:latin typeface="Sylfaen" pitchFamily="18" charset="0"/>
              </a:rPr>
              <a:t>օգտվելը </a:t>
            </a:r>
            <a:r>
              <a:rPr lang="hy-AM" sz="1800" dirty="0">
                <a:latin typeface="Sylfaen" pitchFamily="18" charset="0"/>
              </a:rPr>
              <a:t>պետք է ապահովվի առանց սեռի, ռասայի, գույնի</a:t>
            </a:r>
            <a:r>
              <a:rPr lang="hy-AM" sz="1800" dirty="0" smtClean="0">
                <a:latin typeface="Sylfaen" pitchFamily="18" charset="0"/>
              </a:rPr>
              <a:t>,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hy-AM" sz="1800" dirty="0" smtClean="0">
                <a:latin typeface="Sylfaen" pitchFamily="18" charset="0"/>
              </a:rPr>
              <a:t>լեզվի</a:t>
            </a:r>
            <a:r>
              <a:rPr lang="hy-AM" sz="1800" dirty="0">
                <a:latin typeface="Sylfaen" pitchFamily="18" charset="0"/>
              </a:rPr>
              <a:t>, կրոնի, քաղաքական կամ այլ կարծիքի, </a:t>
            </a:r>
            <a:r>
              <a:rPr lang="hy-AM" sz="1800" dirty="0" smtClean="0">
                <a:latin typeface="Sylfaen" pitchFamily="18" charset="0"/>
              </a:rPr>
              <a:t>ազգային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hy-AM" sz="1800" dirty="0" smtClean="0">
                <a:latin typeface="Sylfaen" pitchFamily="18" charset="0"/>
              </a:rPr>
              <a:t>կամ </a:t>
            </a:r>
            <a:r>
              <a:rPr lang="hy-AM" sz="1800" dirty="0">
                <a:latin typeface="Sylfaen" pitchFamily="18" charset="0"/>
              </a:rPr>
              <a:t>սոցիալական ծագման, ազգային </a:t>
            </a:r>
            <a:r>
              <a:rPr lang="hy-AM" sz="1800" dirty="0" smtClean="0">
                <a:latin typeface="Sylfaen" pitchFamily="18" charset="0"/>
              </a:rPr>
              <a:t>փոքրամասնության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hy-AM" sz="1800" dirty="0" smtClean="0">
                <a:latin typeface="Sylfaen" pitchFamily="18" charset="0"/>
              </a:rPr>
              <a:t>պատկանելու</a:t>
            </a:r>
            <a:r>
              <a:rPr lang="hy-AM" sz="1800" dirty="0">
                <a:latin typeface="Sylfaen" pitchFamily="18" charset="0"/>
              </a:rPr>
              <a:t>, սեփականության, ծննդի կամ </a:t>
            </a:r>
            <a:r>
              <a:rPr lang="hy-AM" sz="1800" dirty="0" smtClean="0">
                <a:latin typeface="Sylfaen" pitchFamily="18" charset="0"/>
              </a:rPr>
              <a:t>այլ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hy-AM" sz="1800" dirty="0" smtClean="0">
                <a:latin typeface="Sylfaen" pitchFamily="18" charset="0"/>
              </a:rPr>
              <a:t>կարգավիճակի </a:t>
            </a:r>
            <a:r>
              <a:rPr lang="hy-AM" sz="1800" dirty="0">
                <a:latin typeface="Sylfaen" pitchFamily="18" charset="0"/>
              </a:rPr>
              <a:t>վրա հիմնված </a:t>
            </a:r>
            <a:r>
              <a:rPr lang="hy-AM" sz="1800" dirty="0" smtClean="0">
                <a:latin typeface="Sylfaen" pitchFamily="18" charset="0"/>
              </a:rPr>
              <a:t>խտրականության:</a:t>
            </a:r>
            <a:endParaRPr lang="en-US" sz="1800" dirty="0" smtClean="0">
              <a:latin typeface="Sylfaen" pitchFamily="18" charset="0"/>
            </a:endParaRPr>
          </a:p>
          <a:p>
            <a:pPr marL="80962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smtClean="0">
                <a:latin typeface="Sylfaen" pitchFamily="18" charset="0"/>
              </a:rPr>
              <a:t> </a:t>
            </a:r>
          </a:p>
          <a:p>
            <a:pPr marL="627063" indent="-5461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smtClean="0">
                <a:latin typeface="Sylfaen" pitchFamily="18" charset="0"/>
              </a:rPr>
              <a:t>     2. </a:t>
            </a:r>
            <a:r>
              <a:rPr lang="hy-AM" sz="1800" dirty="0" smtClean="0">
                <a:latin typeface="Sylfaen" pitchFamily="18" charset="0"/>
              </a:rPr>
              <a:t>Ոչ </a:t>
            </a:r>
            <a:r>
              <a:rPr lang="hy-AM" sz="1800" dirty="0">
                <a:latin typeface="Sylfaen" pitchFamily="18" charset="0"/>
              </a:rPr>
              <a:t>մեկի </a:t>
            </a:r>
            <a:r>
              <a:rPr lang="hy-AM" sz="1800" dirty="0" smtClean="0">
                <a:latin typeface="Sylfaen" pitchFamily="18" charset="0"/>
              </a:rPr>
              <a:t>նկատմամ</a:t>
            </a:r>
            <a:r>
              <a:rPr lang="en-US" sz="1800" dirty="0" smtClean="0">
                <a:latin typeface="Sylfaen" pitchFamily="18" charset="0"/>
              </a:rPr>
              <a:t>բ</a:t>
            </a:r>
            <a:r>
              <a:rPr lang="el-GR" sz="1800" dirty="0" smtClean="0">
                <a:latin typeface="Sylfaen" pitchFamily="18" charset="0"/>
              </a:rPr>
              <a:t> </a:t>
            </a:r>
            <a:r>
              <a:rPr lang="hy-AM" sz="1800" dirty="0">
                <a:latin typeface="Sylfaen" pitchFamily="18" charset="0"/>
              </a:rPr>
              <a:t>պետական մարմնի </a:t>
            </a:r>
            <a:r>
              <a:rPr lang="hy-AM" sz="1800" dirty="0" smtClean="0">
                <a:latin typeface="Sylfaen" pitchFamily="18" charset="0"/>
              </a:rPr>
              <a:t>կողմից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hy-AM" sz="1800" dirty="0" smtClean="0">
                <a:latin typeface="Sylfaen" pitchFamily="18" charset="0"/>
              </a:rPr>
              <a:t>խտրականություն </a:t>
            </a:r>
            <a:r>
              <a:rPr lang="hy-AM" sz="1800" dirty="0">
                <a:latin typeface="Sylfaen" pitchFamily="18" charset="0"/>
              </a:rPr>
              <a:t>չպետք է դրսևորվի սույն հոդվածի </a:t>
            </a:r>
            <a:r>
              <a:rPr lang="hy-AM" sz="1800" dirty="0" smtClean="0">
                <a:latin typeface="Sylfaen" pitchFamily="18" charset="0"/>
              </a:rPr>
              <a:t>1-ին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hy-AM" sz="1800" dirty="0" smtClean="0">
                <a:latin typeface="Sylfaen" pitchFamily="18" charset="0"/>
              </a:rPr>
              <a:t>կետում </a:t>
            </a:r>
            <a:r>
              <a:rPr lang="hy-AM" sz="1800" dirty="0">
                <a:latin typeface="Sylfaen" pitchFamily="18" charset="0"/>
              </a:rPr>
              <a:t>նշված որևէ հիմքով:</a:t>
            </a:r>
            <a:endParaRPr lang="en-US" sz="18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dirty="0" smtClean="0">
              <a:latin typeface="Sylfaen" pitchFamily="18" charset="0"/>
            </a:endParaRPr>
          </a:p>
          <a:p>
            <a:pPr marL="402336" lvl="1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 smtClean="0">
                <a:solidFill>
                  <a:srgbClr val="0070C0"/>
                </a:solidFill>
              </a:rPr>
              <a:t>1/</a:t>
            </a:r>
            <a:r>
              <a:rPr lang="en-US" sz="1400" b="1" dirty="0" err="1" smtClean="0">
                <a:solidFill>
                  <a:srgbClr val="0070C0"/>
                </a:solidFill>
              </a:rPr>
              <a:t>էջ</a:t>
            </a:r>
            <a:r>
              <a:rPr lang="en-US" sz="1400" b="1" dirty="0" smtClean="0">
                <a:solidFill>
                  <a:srgbClr val="0070C0"/>
                </a:solidFill>
              </a:rPr>
              <a:t> 55-56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62714" y="6600239"/>
            <a:ext cx="288032" cy="252294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6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642096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65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692696"/>
            <a:ext cx="7848872" cy="5976664"/>
          </a:xfrm>
        </p:spPr>
        <p:txBody>
          <a:bodyPr>
            <a:normAutofit fontScale="92500" lnSpcReduction="10000"/>
          </a:bodyPr>
          <a:lstStyle/>
          <a:p>
            <a:pPr marL="82296" lvl="0" indent="0">
              <a:lnSpc>
                <a:spcPct val="16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6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1 –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միջազգային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փաստաթղթերը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Վերանայված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եվրոպական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սոցիալական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խարտիա</a:t>
            </a:r>
            <a:endParaRPr lang="en-US" sz="1800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ԵԽ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միջազգային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պայմանագիր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է,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որը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վավերացվել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է ԵԽ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անդամ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43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երկրների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կողմից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։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Ընդունվել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է 1961թ.-ին,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վերանայվել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1996թ.-ին և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ուժի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մեջ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մտել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1999թ.-ին։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Պաշտպանում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1700" b="1" dirty="0" err="1">
                <a:solidFill>
                  <a:srgbClr val="FF0000"/>
                </a:solidFill>
                <a:latin typeface="Sylfaen" pitchFamily="18" charset="0"/>
              </a:rPr>
              <a:t>սոցիալական</a:t>
            </a:r>
            <a:r>
              <a:rPr lang="en-US" sz="1700" dirty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և </a:t>
            </a:r>
            <a:r>
              <a:rPr lang="en-US" sz="1700" b="1" dirty="0" err="1">
                <a:solidFill>
                  <a:srgbClr val="FF0000"/>
                </a:solidFill>
                <a:latin typeface="Sylfaen" pitchFamily="18" charset="0"/>
              </a:rPr>
              <a:t>տնտեսական</a:t>
            </a:r>
            <a:r>
              <a:rPr lang="en-US" sz="1700" dirty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բնույթի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i="1" dirty="0" err="1">
                <a:solidFill>
                  <a:prstClr val="black"/>
                </a:solidFill>
                <a:latin typeface="Sylfaen" pitchFamily="18" charset="0"/>
              </a:rPr>
              <a:t>մարդու</a:t>
            </a:r>
            <a:r>
              <a:rPr lang="en-US" sz="1700" i="1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i="1" dirty="0" err="1">
                <a:solidFill>
                  <a:prstClr val="black"/>
                </a:solidFill>
                <a:latin typeface="Sylfaen" pitchFamily="18" charset="0"/>
              </a:rPr>
              <a:t>իրավունքներ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՝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հետևյալ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բնագավառներում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. </a:t>
            </a: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700" dirty="0">
                <a:solidFill>
                  <a:prstClr val="black"/>
                </a:solidFill>
                <a:latin typeface="Sylfaen" pitchFamily="18" charset="0"/>
              </a:rPr>
              <a:t>Ա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շխատանքային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իրավունքներ</a:t>
            </a: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700" dirty="0">
                <a:solidFill>
                  <a:prstClr val="black"/>
                </a:solidFill>
                <a:latin typeface="Sylfaen" pitchFamily="18" charset="0"/>
              </a:rPr>
              <a:t>Ա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ռողջության</a:t>
            </a: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700" dirty="0">
                <a:solidFill>
                  <a:prstClr val="black"/>
                </a:solidFill>
                <a:latin typeface="Sylfaen" pitchFamily="18" charset="0"/>
              </a:rPr>
              <a:t>Կ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րթության</a:t>
            </a: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700" dirty="0">
                <a:solidFill>
                  <a:prstClr val="black"/>
                </a:solidFill>
                <a:latin typeface="Sylfaen" pitchFamily="18" charset="0"/>
              </a:rPr>
              <a:t>Տ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ան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բնակավայրի</a:t>
            </a: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700" dirty="0">
                <a:solidFill>
                  <a:prstClr val="black"/>
                </a:solidFill>
                <a:latin typeface="Sylfaen" pitchFamily="18" charset="0"/>
              </a:rPr>
              <a:t>Ի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րավական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սոցիալական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պաշտպանություն</a:t>
            </a: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700" dirty="0">
                <a:solidFill>
                  <a:prstClr val="black"/>
                </a:solidFill>
                <a:latin typeface="Sylfaen" pitchFamily="18" charset="0"/>
              </a:rPr>
              <a:t>Ա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նձանց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ազատ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տեղաշարժվելու</a:t>
            </a: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700" dirty="0">
                <a:solidFill>
                  <a:prstClr val="black"/>
                </a:solidFill>
                <a:latin typeface="Sylfaen" pitchFamily="18" charset="0"/>
              </a:rPr>
              <a:t>Խ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տրականության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արգելում</a:t>
            </a: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Խարտիան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պաշտպանում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1700" b="1" dirty="0" err="1" smtClean="0">
                <a:solidFill>
                  <a:srgbClr val="FF0000"/>
                </a:solidFill>
                <a:latin typeface="Sylfaen" pitchFamily="18" charset="0"/>
              </a:rPr>
              <a:t>սոցիալական</a:t>
            </a:r>
            <a:r>
              <a:rPr lang="en-US" sz="1700" dirty="0" smtClean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և </a:t>
            </a:r>
            <a:r>
              <a:rPr lang="en-US" sz="1700" b="1" dirty="0" err="1" smtClean="0">
                <a:solidFill>
                  <a:srgbClr val="FF0000"/>
                </a:solidFill>
                <a:latin typeface="Sylfaen" pitchFamily="18" charset="0"/>
              </a:rPr>
              <a:t>տնտեսական</a:t>
            </a:r>
            <a:r>
              <a:rPr lang="en-US" sz="1700" dirty="0" smtClean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բնույթի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մարդու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իրավունքներ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իսկ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Մարդու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իրավունքների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եվրոպական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կոնվենցիան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՝ </a:t>
            </a:r>
            <a:r>
              <a:rPr lang="en-US" sz="1700" b="1" dirty="0" err="1" smtClean="0">
                <a:solidFill>
                  <a:srgbClr val="FF0000"/>
                </a:solidFill>
                <a:latin typeface="Sylfaen" pitchFamily="18" charset="0"/>
              </a:rPr>
              <a:t>քաղաքացիական</a:t>
            </a:r>
            <a:r>
              <a:rPr lang="en-US" sz="1700" dirty="0" smtClean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և </a:t>
            </a:r>
            <a:r>
              <a:rPr lang="en-US" sz="1700" b="1" dirty="0" err="1">
                <a:solidFill>
                  <a:srgbClr val="FF0000"/>
                </a:solidFill>
                <a:latin typeface="Sylfaen" pitchFamily="18" charset="0"/>
              </a:rPr>
              <a:t>քաղաքական</a:t>
            </a:r>
            <a:r>
              <a:rPr lang="en-US" sz="1700" dirty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բնույթի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i="1" dirty="0" err="1">
                <a:solidFill>
                  <a:prstClr val="black"/>
                </a:solidFill>
                <a:latin typeface="Sylfaen" pitchFamily="18" charset="0"/>
              </a:rPr>
              <a:t>մարդու</a:t>
            </a:r>
            <a:r>
              <a:rPr lang="en-US" sz="1700" i="1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i="1" dirty="0" err="1">
                <a:solidFill>
                  <a:prstClr val="black"/>
                </a:solidFill>
                <a:latin typeface="Sylfaen" pitchFamily="18" charset="0"/>
              </a:rPr>
              <a:t>իրավունքներ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։ </a:t>
            </a:r>
          </a:p>
          <a:p>
            <a:pPr marL="82296" indent="0" algn="r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82296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b="1" dirty="0" err="1" smtClean="0">
                <a:solidFill>
                  <a:srgbClr val="0070C0"/>
                </a:solidFill>
                <a:latin typeface="Sylfaen" pitchFamily="18" charset="0"/>
              </a:rPr>
              <a:t>Փաստ</a:t>
            </a:r>
            <a:r>
              <a:rPr lang="en-US" sz="1500" b="1" dirty="0" smtClean="0">
                <a:solidFill>
                  <a:srgbClr val="0070C0"/>
                </a:solidFill>
                <a:latin typeface="Sylfaen" pitchFamily="18" charset="0"/>
              </a:rPr>
              <a:t>. 3</a:t>
            </a: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62714" y="6600239"/>
            <a:ext cx="288032" cy="252294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7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642096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61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836712"/>
            <a:ext cx="7560840" cy="5472608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1 –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միջազգային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փաստաթղթերը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Վերանայված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եվրոպական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սոցիլական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խարտիա</a:t>
            </a:r>
            <a:endParaRPr lang="en-US" sz="1800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600" dirty="0" smtClean="0">
                <a:latin typeface="Sylfaen" pitchFamily="18" charset="0"/>
              </a:rPr>
              <a:t>Մաս </a:t>
            </a:r>
            <a:r>
              <a:rPr lang="en-US" sz="1600" dirty="0">
                <a:latin typeface="Sylfaen" pitchFamily="18" charset="0"/>
              </a:rPr>
              <a:t>V</a:t>
            </a: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600" dirty="0" smtClean="0">
                <a:latin typeface="Sylfaen" pitchFamily="18" charset="0"/>
              </a:rPr>
              <a:t>Հոդված </a:t>
            </a:r>
            <a:r>
              <a:rPr lang="hy-AM" sz="1600" dirty="0">
                <a:latin typeface="Sylfaen" pitchFamily="18" charset="0"/>
              </a:rPr>
              <a:t>Ե</a:t>
            </a: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600" dirty="0" smtClean="0">
                <a:latin typeface="Sylfaen" pitchFamily="18" charset="0"/>
              </a:rPr>
              <a:t>Անխտրականություն</a:t>
            </a:r>
            <a:endParaRPr lang="en-US" sz="16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Sylfaen" pitchFamily="18" charset="0"/>
            </a:endParaRPr>
          </a:p>
          <a:p>
            <a:pPr marL="82296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600" dirty="0" smtClean="0">
                <a:latin typeface="Sylfaen" pitchFamily="18" charset="0"/>
              </a:rPr>
              <a:t>Սույն </a:t>
            </a:r>
            <a:r>
              <a:rPr lang="hy-AM" sz="1600" dirty="0">
                <a:latin typeface="Sylfaen" pitchFamily="18" charset="0"/>
              </a:rPr>
              <a:t>Խարտիայում նշված իրավունքներից օգտվելը պետք </a:t>
            </a:r>
            <a:r>
              <a:rPr lang="hy-AM" sz="1600" dirty="0" smtClean="0">
                <a:latin typeface="Sylfaen" pitchFamily="18" charset="0"/>
              </a:rPr>
              <a:t>է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hy-AM" sz="1600" dirty="0" smtClean="0">
                <a:latin typeface="Sylfaen" pitchFamily="18" charset="0"/>
              </a:rPr>
              <a:t>երաշխավորվի </a:t>
            </a:r>
            <a:r>
              <a:rPr lang="hy-AM" sz="1600" dirty="0">
                <a:latin typeface="Sylfaen" pitchFamily="18" charset="0"/>
              </a:rPr>
              <a:t>առանց խտրականության որևէ հիմքի, ինչպիսիք են ռասան, գույնը, սեռը, լեզուն, կրոնը, քաղաքական կամ այլ կարծիքը, ազգային կամ սոցիալական ծագումը, առողջությունը, ազգային փոքրամասնությանը միացումը, ծնունդը կամ այլ կարգավիճակը:</a:t>
            </a:r>
            <a:endParaRPr lang="en-US" sz="16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i="1" dirty="0" smtClean="0"/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i="1" dirty="0"/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i="1" dirty="0" smtClean="0"/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i="1" dirty="0"/>
          </a:p>
          <a:p>
            <a:pPr marL="402336" lvl="1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 smtClean="0">
                <a:solidFill>
                  <a:srgbClr val="0070C0"/>
                </a:solidFill>
              </a:rPr>
              <a:t>3/</a:t>
            </a:r>
            <a:r>
              <a:rPr lang="en-US" sz="1400" b="1" dirty="0" err="1" smtClean="0">
                <a:solidFill>
                  <a:srgbClr val="0070C0"/>
                </a:solidFill>
              </a:rPr>
              <a:t>էջ</a:t>
            </a:r>
            <a:r>
              <a:rPr lang="en-US" sz="1400" b="1" dirty="0" smtClean="0">
                <a:solidFill>
                  <a:srgbClr val="0070C0"/>
                </a:solidFill>
              </a:rPr>
              <a:t> 18</a:t>
            </a:r>
            <a:endParaRPr lang="en-US" sz="1400" b="1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62714" y="6600239"/>
            <a:ext cx="288032" cy="252294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8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642096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48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692696"/>
            <a:ext cx="7992888" cy="5904656"/>
          </a:xfrm>
        </p:spPr>
        <p:txBody>
          <a:bodyPr>
            <a:normAutofit fontScale="25000" lnSpcReduction="20000"/>
          </a:bodyPr>
          <a:lstStyle/>
          <a:p>
            <a:pPr marL="82296" indent="0">
              <a:lnSpc>
                <a:spcPct val="170000"/>
              </a:lnSpc>
              <a:spcBef>
                <a:spcPts val="0"/>
              </a:spcBef>
              <a:buNone/>
            </a:pPr>
            <a:r>
              <a:rPr lang="en-US" sz="6400" b="1" dirty="0" err="1" smtClean="0">
                <a:latin typeface="Sylfaen" pitchFamily="18" charset="0"/>
              </a:rPr>
              <a:t>Թեմա</a:t>
            </a:r>
            <a:r>
              <a:rPr lang="en-US" sz="6400" b="1" dirty="0" smtClean="0">
                <a:latin typeface="Sylfaen" pitchFamily="18" charset="0"/>
              </a:rPr>
              <a:t> 2 – </a:t>
            </a:r>
            <a:r>
              <a:rPr lang="en-US" sz="6400" b="1" dirty="0" err="1" smtClean="0">
                <a:latin typeface="Sylfaen" pitchFamily="18" charset="0"/>
              </a:rPr>
              <a:t>Ներպետական</a:t>
            </a:r>
            <a:r>
              <a:rPr lang="en-US" sz="6400" b="1" dirty="0" smtClean="0">
                <a:latin typeface="Sylfaen" pitchFamily="18" charset="0"/>
              </a:rPr>
              <a:t> </a:t>
            </a:r>
            <a:r>
              <a:rPr lang="en-US" sz="6400" b="1" dirty="0" err="1" smtClean="0">
                <a:latin typeface="Sylfaen" pitchFamily="18" charset="0"/>
              </a:rPr>
              <a:t>փաստաթղթերը</a:t>
            </a:r>
            <a:endParaRPr lang="en-US" sz="6400" b="1" dirty="0">
              <a:latin typeface="Sylfaen" pitchFamily="18" charset="0"/>
            </a:endParaRP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5600" dirty="0" smtClean="0"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5600" dirty="0" smtClean="0">
              <a:solidFill>
                <a:prstClr val="black"/>
              </a:solidFill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en-US" sz="5600" dirty="0" err="1" smtClean="0">
                <a:solidFill>
                  <a:prstClr val="black"/>
                </a:solidFill>
                <a:latin typeface="Sylfaen" pitchFamily="18" charset="0"/>
              </a:rPr>
              <a:t>Խտրականության</a:t>
            </a:r>
            <a:r>
              <a:rPr lang="en-US" sz="5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5600" dirty="0" err="1" smtClean="0">
                <a:solidFill>
                  <a:prstClr val="black"/>
                </a:solidFill>
                <a:latin typeface="Sylfaen" pitchFamily="18" charset="0"/>
              </a:rPr>
              <a:t>արգելքը</a:t>
            </a:r>
            <a:r>
              <a:rPr lang="en-US" sz="5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5600" dirty="0" err="1" smtClean="0">
                <a:solidFill>
                  <a:prstClr val="black"/>
                </a:solidFill>
                <a:latin typeface="Sylfaen" pitchFamily="18" charset="0"/>
              </a:rPr>
              <a:t>սահմանված</a:t>
            </a:r>
            <a:r>
              <a:rPr lang="en-US" sz="5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5600" dirty="0" err="1" smtClean="0">
                <a:solidFill>
                  <a:prstClr val="black"/>
                </a:solidFill>
                <a:latin typeface="Sylfaen" pitchFamily="18" charset="0"/>
              </a:rPr>
              <a:t>չէ</a:t>
            </a:r>
            <a:r>
              <a:rPr lang="en-US" sz="5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5600" dirty="0" err="1" smtClean="0">
                <a:solidFill>
                  <a:prstClr val="black"/>
                </a:solidFill>
                <a:latin typeface="Sylfaen" pitchFamily="18" charset="0"/>
              </a:rPr>
              <a:t>առանձին</a:t>
            </a:r>
            <a:r>
              <a:rPr lang="en-US" sz="5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5600" dirty="0" err="1" smtClean="0">
                <a:solidFill>
                  <a:prstClr val="black"/>
                </a:solidFill>
                <a:latin typeface="Sylfaen" pitchFamily="18" charset="0"/>
              </a:rPr>
              <a:t>օրենքով</a:t>
            </a:r>
            <a:endParaRPr lang="en-US" sz="5600" dirty="0">
              <a:solidFill>
                <a:prstClr val="black"/>
              </a:solidFill>
              <a:latin typeface="Sylfaen" pitchFamily="18" charset="0"/>
            </a:endParaRPr>
          </a:p>
          <a:p>
            <a:pPr marL="82296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5600" dirty="0">
              <a:solidFill>
                <a:prstClr val="black"/>
              </a:solidFill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en-US" sz="5600" dirty="0" err="1">
                <a:solidFill>
                  <a:prstClr val="black"/>
                </a:solidFill>
                <a:latin typeface="Sylfaen" pitchFamily="18" charset="0"/>
              </a:rPr>
              <a:t>Օմբուդսմենի</a:t>
            </a:r>
            <a:r>
              <a:rPr lang="en-US" sz="56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5600" dirty="0" err="1">
                <a:solidFill>
                  <a:prstClr val="black"/>
                </a:solidFill>
                <a:latin typeface="Sylfaen" pitchFamily="18" charset="0"/>
              </a:rPr>
              <a:t>գրասենյակը</a:t>
            </a:r>
            <a:r>
              <a:rPr lang="en-US" sz="56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5600" dirty="0" err="1">
                <a:solidFill>
                  <a:prstClr val="black"/>
                </a:solidFill>
                <a:latin typeface="Sylfaen" pitchFamily="18" charset="0"/>
              </a:rPr>
              <a:t>մշակել</a:t>
            </a:r>
            <a:r>
              <a:rPr lang="en-US" sz="5600" dirty="0">
                <a:solidFill>
                  <a:prstClr val="black"/>
                </a:solidFill>
                <a:latin typeface="Sylfaen" pitchFamily="18" charset="0"/>
              </a:rPr>
              <a:t> է «</a:t>
            </a:r>
            <a:r>
              <a:rPr lang="en-US" sz="5600" dirty="0" err="1" smtClean="0">
                <a:solidFill>
                  <a:prstClr val="black"/>
                </a:solidFill>
                <a:latin typeface="Sylfaen" pitchFamily="18" charset="0"/>
              </a:rPr>
              <a:t>Խտրականության</a:t>
            </a:r>
            <a:r>
              <a:rPr lang="en-US" sz="5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5600" dirty="0" err="1" smtClean="0">
                <a:solidFill>
                  <a:prstClr val="black"/>
                </a:solidFill>
                <a:latin typeface="Sylfaen" pitchFamily="18" charset="0"/>
              </a:rPr>
              <a:t>դեմ</a:t>
            </a:r>
            <a:r>
              <a:rPr lang="en-US" sz="5600" dirty="0" smtClean="0">
                <a:solidFill>
                  <a:prstClr val="black"/>
                </a:solidFill>
                <a:latin typeface="Sylfaen" pitchFamily="18" charset="0"/>
              </a:rPr>
              <a:t>» </a:t>
            </a:r>
            <a:r>
              <a:rPr lang="en-US" sz="5600" dirty="0" err="1">
                <a:solidFill>
                  <a:prstClr val="black"/>
                </a:solidFill>
                <a:latin typeface="Sylfaen" pitchFamily="18" charset="0"/>
              </a:rPr>
              <a:t>օրենքի</a:t>
            </a:r>
            <a:r>
              <a:rPr lang="en-US" sz="56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5600" dirty="0" err="1" smtClean="0">
                <a:solidFill>
                  <a:prstClr val="black"/>
                </a:solidFill>
                <a:latin typeface="Sylfaen" pitchFamily="18" charset="0"/>
              </a:rPr>
              <a:t>նախագիծ</a:t>
            </a:r>
            <a:endParaRPr lang="en-US" sz="5600" dirty="0" smtClean="0">
              <a:latin typeface="Sylfae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5600" dirty="0" smtClean="0">
              <a:latin typeface="Sylfaen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5600" dirty="0" err="1" smtClean="0">
                <a:latin typeface="Sylfaen" pitchFamily="18" charset="0"/>
              </a:rPr>
              <a:t>Խտրականության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արգելքը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սահմանված</a:t>
            </a:r>
            <a:r>
              <a:rPr lang="en-US" sz="5600" dirty="0" smtClean="0">
                <a:latin typeface="Sylfaen" pitchFamily="18" charset="0"/>
              </a:rPr>
              <a:t> է.</a:t>
            </a: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5600" dirty="0" smtClean="0">
              <a:latin typeface="Sylfaen" pitchFamily="18" charset="0"/>
            </a:endParaRPr>
          </a:p>
          <a:p>
            <a:pPr marL="647700" indent="-285750">
              <a:lnSpc>
                <a:spcPct val="17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5600" dirty="0" smtClean="0">
                <a:latin typeface="Sylfaen" pitchFamily="18" charset="0"/>
              </a:rPr>
              <a:t>ՀՀ </a:t>
            </a:r>
            <a:r>
              <a:rPr lang="en-US" sz="5600" dirty="0" err="1" smtClean="0">
                <a:latin typeface="Sylfaen" pitchFamily="18" charset="0"/>
              </a:rPr>
              <a:t>Սահմանադրություն</a:t>
            </a:r>
            <a:r>
              <a:rPr lang="en-US" sz="5600" dirty="0" smtClean="0">
                <a:latin typeface="Sylfaen" pitchFamily="18" charset="0"/>
              </a:rPr>
              <a:t> (հ. 14.1)</a:t>
            </a:r>
          </a:p>
          <a:p>
            <a:pPr marL="647700" indent="-285750">
              <a:lnSpc>
                <a:spcPct val="17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5600" dirty="0" err="1" smtClean="0">
                <a:latin typeface="Sylfaen" pitchFamily="18" charset="0"/>
              </a:rPr>
              <a:t>Քրեական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օրենսիրքը</a:t>
            </a:r>
            <a:r>
              <a:rPr lang="en-US" sz="5600" dirty="0" smtClean="0">
                <a:latin typeface="Sylfaen" pitchFamily="18" charset="0"/>
              </a:rPr>
              <a:t> (հ. 6)</a:t>
            </a:r>
          </a:p>
          <a:p>
            <a:pPr marL="647700" indent="-285750">
              <a:lnSpc>
                <a:spcPct val="17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5600" dirty="0" err="1" smtClean="0">
                <a:latin typeface="Sylfaen" pitchFamily="18" charset="0"/>
              </a:rPr>
              <a:t>Քրեական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դատավարության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օրենսգիրք</a:t>
            </a:r>
            <a:r>
              <a:rPr lang="en-US" sz="5600" dirty="0" smtClean="0">
                <a:latin typeface="Sylfaen" pitchFamily="18" charset="0"/>
              </a:rPr>
              <a:t>  (հ. 8(2))</a:t>
            </a:r>
          </a:p>
          <a:p>
            <a:pPr marL="647700" indent="-285750">
              <a:lnSpc>
                <a:spcPct val="17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5600" dirty="0" err="1" smtClean="0">
                <a:latin typeface="Sylfaen" pitchFamily="18" charset="0"/>
              </a:rPr>
              <a:t>Աշխատանքային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օրենսգիրք</a:t>
            </a:r>
            <a:r>
              <a:rPr lang="en-US" sz="5600" dirty="0" smtClean="0">
                <a:latin typeface="Sylfaen" pitchFamily="18" charset="0"/>
              </a:rPr>
              <a:t> (h.  3(3), 114(4)(4), 180(3), </a:t>
            </a:r>
          </a:p>
          <a:p>
            <a:pPr marL="647700" indent="-285750">
              <a:lnSpc>
                <a:spcPct val="17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5600" dirty="0" err="1" smtClean="0">
                <a:latin typeface="Sylfaen" pitchFamily="18" charset="0"/>
              </a:rPr>
              <a:t>Կրթության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մասին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օրենք</a:t>
            </a:r>
            <a:r>
              <a:rPr lang="en-US" sz="5600" dirty="0" smtClean="0">
                <a:latin typeface="Sylfaen" pitchFamily="18" charset="0"/>
              </a:rPr>
              <a:t> (հ. 6)</a:t>
            </a:r>
          </a:p>
          <a:p>
            <a:pPr marL="647700" indent="-285750">
              <a:lnSpc>
                <a:spcPct val="17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5600" dirty="0" err="1" smtClean="0">
                <a:latin typeface="Sylfaen" pitchFamily="18" charset="0"/>
              </a:rPr>
              <a:t>Տնտեսական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մրցակցության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պաշտպանության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մասին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օրենք</a:t>
            </a:r>
            <a:r>
              <a:rPr lang="en-US" sz="5600" dirty="0" smtClean="0">
                <a:latin typeface="Sylfaen" pitchFamily="18" charset="0"/>
              </a:rPr>
              <a:t> (հ. 7(2)(ա))</a:t>
            </a:r>
          </a:p>
          <a:p>
            <a:pPr marL="647700" indent="-285750">
              <a:lnSpc>
                <a:spcPct val="17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5600" dirty="0" err="1" smtClean="0">
                <a:latin typeface="Sylfaen" pitchFamily="18" charset="0"/>
              </a:rPr>
              <a:t>Կանանց</a:t>
            </a:r>
            <a:r>
              <a:rPr lang="en-US" sz="5600" dirty="0" smtClean="0">
                <a:latin typeface="Sylfaen" pitchFamily="18" charset="0"/>
              </a:rPr>
              <a:t> և </a:t>
            </a:r>
            <a:r>
              <a:rPr lang="en-US" sz="5600" dirty="0" err="1" smtClean="0">
                <a:latin typeface="Sylfaen" pitchFamily="18" charset="0"/>
              </a:rPr>
              <a:t>տղամարդկանց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հավասար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իրավունքների</a:t>
            </a:r>
            <a:r>
              <a:rPr lang="en-US" sz="5600" dirty="0" smtClean="0">
                <a:latin typeface="Sylfaen" pitchFamily="18" charset="0"/>
              </a:rPr>
              <a:t>  և </a:t>
            </a:r>
            <a:r>
              <a:rPr lang="en-US" sz="5600" dirty="0" err="1" smtClean="0">
                <a:latin typeface="Sylfaen" pitchFamily="18" charset="0"/>
              </a:rPr>
              <a:t>հավաս</a:t>
            </a:r>
            <a:r>
              <a:rPr lang="en-US" sz="5600" dirty="0" smtClean="0">
                <a:latin typeface="Sylfaen" pitchFamily="18" charset="0"/>
              </a:rPr>
              <a:t>.  </a:t>
            </a:r>
            <a:r>
              <a:rPr lang="en-US" sz="5600" dirty="0" err="1" smtClean="0">
                <a:latin typeface="Sylfaen" pitchFamily="18" charset="0"/>
              </a:rPr>
              <a:t>հնարավ</a:t>
            </a:r>
            <a:r>
              <a:rPr lang="en-US" sz="5600" dirty="0" smtClean="0">
                <a:latin typeface="Sylfaen" pitchFamily="18" charset="0"/>
              </a:rPr>
              <a:t>.</a:t>
            </a:r>
          </a:p>
          <a:p>
            <a:pPr marL="647700" indent="-285750">
              <a:lnSpc>
                <a:spcPct val="17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5600" dirty="0" err="1" smtClean="0">
                <a:latin typeface="Sylfaen" pitchFamily="18" charset="0"/>
              </a:rPr>
              <a:t>Վարչական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իրավախախտումների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մասին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օրենսգիրք</a:t>
            </a:r>
            <a:r>
              <a:rPr lang="en-US" sz="5600" dirty="0" smtClean="0">
                <a:latin typeface="Sylfaen" pitchFamily="18" charset="0"/>
              </a:rPr>
              <a:t> (հ. 248)</a:t>
            </a: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5600" dirty="0">
              <a:latin typeface="Sylfaen" pitchFamily="18" charset="0"/>
            </a:endParaRPr>
          </a:p>
          <a:p>
            <a:pPr marL="371475" indent="-285750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5600" dirty="0" err="1" smtClean="0">
                <a:latin typeface="Sylfaen" pitchFamily="18" charset="0"/>
              </a:rPr>
              <a:t>Խտրականության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դրույթ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չի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սահմանված</a:t>
            </a:r>
            <a:r>
              <a:rPr lang="en-US" sz="5600" dirty="0" smtClean="0">
                <a:latin typeface="Sylfaen" pitchFamily="18" charset="0"/>
              </a:rPr>
              <a:t>.</a:t>
            </a: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5600" dirty="0" smtClean="0">
              <a:latin typeface="Sylfaen" pitchFamily="18" charset="0"/>
            </a:endParaRPr>
          </a:p>
          <a:p>
            <a:pPr marL="627063" indent="-265113">
              <a:lnSpc>
                <a:spcPct val="17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5600" dirty="0" err="1">
                <a:latin typeface="Sylfaen" pitchFamily="18" charset="0"/>
              </a:rPr>
              <a:t>Քաղաքացական</a:t>
            </a:r>
            <a:r>
              <a:rPr lang="en-US" sz="5600" dirty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օրենսգրքում</a:t>
            </a:r>
            <a:r>
              <a:rPr lang="en-US" sz="5600" dirty="0" smtClean="0">
                <a:latin typeface="Sylfaen" pitchFamily="18" charset="0"/>
              </a:rPr>
              <a:t> (</a:t>
            </a:r>
            <a:r>
              <a:rPr lang="en-US" sz="5600" dirty="0" err="1" smtClean="0">
                <a:latin typeface="Sylfaen" pitchFamily="18" charset="0"/>
              </a:rPr>
              <a:t>չի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 smtClean="0">
                <a:latin typeface="Sylfaen" pitchFamily="18" charset="0"/>
              </a:rPr>
              <a:t>պարունակում</a:t>
            </a:r>
            <a:r>
              <a:rPr lang="en-US" sz="5600" dirty="0" smtClean="0">
                <a:latin typeface="Sylfaen" pitchFamily="18" charset="0"/>
              </a:rPr>
              <a:t> </a:t>
            </a:r>
            <a:r>
              <a:rPr lang="en-US" sz="5600" dirty="0" err="1">
                <a:latin typeface="Sylfaen" pitchFamily="18" charset="0"/>
              </a:rPr>
              <a:t>դրույթ</a:t>
            </a:r>
            <a:r>
              <a:rPr lang="en-US" sz="5600" dirty="0" smtClean="0">
                <a:latin typeface="Sylfaen" pitchFamily="18" charset="0"/>
              </a:rPr>
              <a:t>)</a:t>
            </a:r>
          </a:p>
          <a:p>
            <a:pPr marL="627063" indent="-265113">
              <a:lnSpc>
                <a:spcPct val="17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5600" dirty="0" err="1" smtClean="0">
                <a:solidFill>
                  <a:srgbClr val="FF0000"/>
                </a:solidFill>
                <a:latin typeface="Sylfaen" pitchFamily="18" charset="0"/>
              </a:rPr>
              <a:t>Վարչարարության</a:t>
            </a:r>
            <a:r>
              <a:rPr lang="en-US" sz="5600" dirty="0" smtClean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5600" dirty="0" err="1" smtClean="0">
                <a:solidFill>
                  <a:srgbClr val="FF0000"/>
                </a:solidFill>
                <a:latin typeface="Sylfaen" pitchFamily="18" charset="0"/>
              </a:rPr>
              <a:t>հիմունքների</a:t>
            </a:r>
            <a:r>
              <a:rPr lang="en-US" sz="5600" dirty="0" smtClean="0">
                <a:solidFill>
                  <a:srgbClr val="FF0000"/>
                </a:solidFill>
                <a:latin typeface="Sylfaen" pitchFamily="18" charset="0"/>
              </a:rPr>
              <a:t> և </a:t>
            </a:r>
            <a:r>
              <a:rPr lang="en-US" sz="5600" dirty="0" err="1" smtClean="0">
                <a:solidFill>
                  <a:srgbClr val="FF0000"/>
                </a:solidFill>
                <a:latin typeface="Sylfaen" pitchFamily="18" charset="0"/>
              </a:rPr>
              <a:t>վարչական</a:t>
            </a:r>
            <a:r>
              <a:rPr lang="en-US" sz="5600" dirty="0" smtClean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5600" dirty="0" err="1" smtClean="0">
                <a:solidFill>
                  <a:srgbClr val="FF0000"/>
                </a:solidFill>
                <a:latin typeface="Sylfaen" pitchFamily="18" charset="0"/>
              </a:rPr>
              <a:t>վարույթի</a:t>
            </a:r>
            <a:r>
              <a:rPr lang="en-US" sz="5600" dirty="0" smtClean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5600" dirty="0" err="1" smtClean="0">
                <a:solidFill>
                  <a:srgbClr val="FF0000"/>
                </a:solidFill>
                <a:latin typeface="Sylfaen" pitchFamily="18" charset="0"/>
              </a:rPr>
              <a:t>մասին</a:t>
            </a:r>
            <a:r>
              <a:rPr lang="en-US" sz="5600" dirty="0" smtClean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5600" dirty="0" err="1" smtClean="0">
                <a:solidFill>
                  <a:srgbClr val="FF0000"/>
                </a:solidFill>
                <a:latin typeface="Sylfaen" pitchFamily="18" charset="0"/>
              </a:rPr>
              <a:t>օրենքում</a:t>
            </a:r>
            <a:endParaRPr lang="en-US" sz="5600" dirty="0">
              <a:solidFill>
                <a:srgbClr val="FF0000"/>
              </a:solidFill>
              <a:latin typeface="Sylfaen" pitchFamily="18" charset="0"/>
            </a:endParaRPr>
          </a:p>
          <a:p>
            <a:pPr marL="361950" indent="-276225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900" dirty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900" dirty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None/>
            </a:pPr>
            <a:endParaRPr lang="en-US" sz="1900" b="1" dirty="0" smtClean="0"/>
          </a:p>
          <a:p>
            <a:pPr marL="446088" indent="-265113">
              <a:lnSpc>
                <a:spcPct val="110000"/>
              </a:lnSpc>
              <a:spcBef>
                <a:spcPts val="0"/>
              </a:spcBef>
              <a:buNone/>
            </a:pPr>
            <a:r>
              <a:rPr lang="hy-AM" sz="1600" dirty="0"/>
              <a:t/>
            </a:r>
            <a:br>
              <a:rPr lang="hy-AM" sz="1600" dirty="0"/>
            </a:br>
            <a:r>
              <a:rPr lang="hy-AM" sz="1600" dirty="0"/>
              <a:t/>
            </a:r>
            <a:br>
              <a:rPr lang="hy-AM" sz="1600" dirty="0"/>
            </a:br>
            <a:endParaRPr lang="en-US" sz="16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9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642096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11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687016"/>
            <a:ext cx="7560840" cy="5910336"/>
          </a:xfrm>
        </p:spPr>
        <p:txBody>
          <a:bodyPr>
            <a:normAutofit fontScale="92500" lnSpcReduction="20000"/>
          </a:bodyPr>
          <a:lstStyle/>
          <a:p>
            <a:pPr marL="82296" lvl="0" indent="0">
              <a:lnSpc>
                <a:spcPct val="17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7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2 –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ներպետական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փաստաթղթերը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700" dirty="0" err="1" smtClean="0">
                <a:latin typeface="Sylfaen" pitchFamily="18" charset="0"/>
              </a:rPr>
              <a:t>Խտրականության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արգելքը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օրենսդրությունում</a:t>
            </a:r>
            <a:r>
              <a:rPr lang="en-US" sz="1700" dirty="0" smtClean="0">
                <a:latin typeface="Sylfaen" pitchFamily="18" charset="0"/>
              </a:rPr>
              <a:t>՝ </a:t>
            </a:r>
            <a:r>
              <a:rPr lang="en-US" sz="1700" dirty="0" err="1" smtClean="0">
                <a:latin typeface="Sylfaen" pitchFamily="18" charset="0"/>
              </a:rPr>
              <a:t>ըստ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հիմքերի</a:t>
            </a:r>
            <a:r>
              <a:rPr lang="en-US" sz="1700" dirty="0" smtClean="0">
                <a:latin typeface="Sylfaen" pitchFamily="18" charset="0"/>
              </a:rPr>
              <a:t>. </a:t>
            </a:r>
          </a:p>
          <a:p>
            <a:pPr marL="82296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700" dirty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700" dirty="0" err="1" smtClean="0">
                <a:latin typeface="Sylfaen" pitchFamily="18" charset="0"/>
              </a:rPr>
              <a:t>ազգություն</a:t>
            </a:r>
            <a:r>
              <a:rPr lang="en-US" sz="1700" dirty="0" smtClean="0">
                <a:latin typeface="Sylfaen" pitchFamily="18" charset="0"/>
              </a:rPr>
              <a:t> 						</a:t>
            </a:r>
            <a:r>
              <a:rPr lang="en-US" sz="1700" dirty="0" err="1" smtClean="0">
                <a:latin typeface="Sylfaen" pitchFamily="18" charset="0"/>
              </a:rPr>
              <a:t>այո</a:t>
            </a:r>
            <a:endParaRPr lang="en-US" sz="17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700" dirty="0" err="1" smtClean="0">
                <a:latin typeface="Sylfaen" pitchFamily="18" charset="0"/>
              </a:rPr>
              <a:t>ռասա</a:t>
            </a:r>
            <a:r>
              <a:rPr lang="en-US" sz="1700" dirty="0" smtClean="0">
                <a:latin typeface="Sylfaen" pitchFamily="18" charset="0"/>
              </a:rPr>
              <a:t>						</a:t>
            </a:r>
            <a:r>
              <a:rPr lang="en-US" sz="1700" dirty="0" err="1" smtClean="0">
                <a:latin typeface="Sylfaen" pitchFamily="18" charset="0"/>
              </a:rPr>
              <a:t>այո</a:t>
            </a:r>
            <a:r>
              <a:rPr lang="en-US" sz="1700" dirty="0" smtClean="0">
                <a:latin typeface="Sylfaen" pitchFamily="18" charset="0"/>
              </a:rPr>
              <a:t>	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700" dirty="0" err="1" smtClean="0">
                <a:latin typeface="Sylfaen" pitchFamily="18" charset="0"/>
              </a:rPr>
              <a:t>լեզու</a:t>
            </a:r>
            <a:r>
              <a:rPr lang="en-US" sz="1700" dirty="0" smtClean="0">
                <a:latin typeface="Sylfaen" pitchFamily="18" charset="0"/>
              </a:rPr>
              <a:t>						</a:t>
            </a:r>
            <a:r>
              <a:rPr lang="en-US" sz="1700" dirty="0" err="1" smtClean="0">
                <a:latin typeface="Sylfaen" pitchFamily="18" charset="0"/>
              </a:rPr>
              <a:t>այո</a:t>
            </a:r>
            <a:endParaRPr lang="en-US" sz="17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700" dirty="0" smtClean="0">
                <a:latin typeface="Sylfaen" pitchFamily="18" charset="0"/>
              </a:rPr>
              <a:t>Ք</a:t>
            </a:r>
            <a:r>
              <a:rPr lang="en-US" sz="1700" dirty="0" err="1" smtClean="0">
                <a:latin typeface="Sylfaen" pitchFamily="18" charset="0"/>
              </a:rPr>
              <a:t>աղաքացիություն</a:t>
            </a:r>
            <a:r>
              <a:rPr lang="en-US" sz="1700" dirty="0" smtClean="0">
                <a:latin typeface="Sylfaen" pitchFamily="18" charset="0"/>
              </a:rPr>
              <a:t>					</a:t>
            </a:r>
            <a:r>
              <a:rPr lang="en-US" sz="1700" dirty="0" err="1" smtClean="0">
                <a:latin typeface="Sylfaen" pitchFamily="18" charset="0"/>
              </a:rPr>
              <a:t>այո</a:t>
            </a:r>
            <a:endParaRPr lang="en-US" sz="17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700" dirty="0" smtClean="0">
                <a:latin typeface="Sylfaen" pitchFamily="18" charset="0"/>
              </a:rPr>
              <a:t>Ս</a:t>
            </a:r>
            <a:r>
              <a:rPr lang="en-US" sz="1700" dirty="0" err="1" smtClean="0">
                <a:latin typeface="Sylfaen" pitchFamily="18" charset="0"/>
              </a:rPr>
              <a:t>եռ</a:t>
            </a:r>
            <a:r>
              <a:rPr lang="en-US" sz="1700" dirty="0" smtClean="0">
                <a:latin typeface="Sylfaen" pitchFamily="18" charset="0"/>
              </a:rPr>
              <a:t>						</a:t>
            </a:r>
            <a:r>
              <a:rPr lang="en-US" sz="1700" dirty="0" err="1" smtClean="0">
                <a:latin typeface="Sylfaen" pitchFamily="18" charset="0"/>
              </a:rPr>
              <a:t>այո</a:t>
            </a:r>
            <a:endParaRPr lang="en-US" sz="17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700" dirty="0" smtClean="0">
                <a:latin typeface="Sylfaen" pitchFamily="18" charset="0"/>
              </a:rPr>
              <a:t>Տ</a:t>
            </a:r>
            <a:r>
              <a:rPr lang="en-US" sz="1700" dirty="0" err="1" smtClean="0">
                <a:latin typeface="Sylfaen" pitchFamily="18" charset="0"/>
              </a:rPr>
              <a:t>արիք</a:t>
            </a:r>
            <a:r>
              <a:rPr lang="en-US" sz="1700" dirty="0" smtClean="0">
                <a:latin typeface="Sylfaen" pitchFamily="18" charset="0"/>
              </a:rPr>
              <a:t>						</a:t>
            </a:r>
            <a:r>
              <a:rPr lang="en-US" sz="1700" dirty="0" err="1" smtClean="0">
                <a:latin typeface="Sylfaen" pitchFamily="18" charset="0"/>
              </a:rPr>
              <a:t>այո</a:t>
            </a:r>
            <a:endParaRPr lang="en-US" sz="17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700" dirty="0" smtClean="0">
                <a:latin typeface="Sylfaen" pitchFamily="18" charset="0"/>
              </a:rPr>
              <a:t>Ս</a:t>
            </a:r>
            <a:r>
              <a:rPr lang="en-US" sz="1700" dirty="0" err="1" smtClean="0">
                <a:latin typeface="Sylfaen" pitchFamily="18" charset="0"/>
              </a:rPr>
              <a:t>եռական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կողմնորոշում</a:t>
            </a:r>
            <a:r>
              <a:rPr lang="en-US" sz="1700" dirty="0" smtClean="0">
                <a:latin typeface="Sylfaen" pitchFamily="18" charset="0"/>
              </a:rPr>
              <a:t>				</a:t>
            </a:r>
            <a:r>
              <a:rPr lang="en-US" sz="1700" dirty="0" err="1" smtClean="0">
                <a:latin typeface="Sylfaen" pitchFamily="18" charset="0"/>
              </a:rPr>
              <a:t>ոչ</a:t>
            </a:r>
            <a:endParaRPr lang="en-US" sz="17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700" dirty="0" smtClean="0">
                <a:latin typeface="Sylfaen" pitchFamily="18" charset="0"/>
              </a:rPr>
              <a:t>Գ</a:t>
            </a:r>
            <a:r>
              <a:rPr lang="en-US" sz="1700" dirty="0" err="1" smtClean="0">
                <a:latin typeface="Sylfaen" pitchFamily="18" charset="0"/>
              </a:rPr>
              <a:t>ենդերային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ինքնություն</a:t>
            </a:r>
            <a:r>
              <a:rPr lang="en-US" sz="1700" dirty="0" smtClean="0">
                <a:latin typeface="Sylfaen" pitchFamily="18" charset="0"/>
              </a:rPr>
              <a:t>				</a:t>
            </a:r>
            <a:r>
              <a:rPr lang="en-US" sz="1700" dirty="0" err="1" smtClean="0">
                <a:latin typeface="Sylfaen" pitchFamily="18" charset="0"/>
              </a:rPr>
              <a:t>այո</a:t>
            </a:r>
            <a:endParaRPr lang="en-US" sz="17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700" dirty="0" smtClean="0">
                <a:latin typeface="Sylfaen" pitchFamily="18" charset="0"/>
              </a:rPr>
              <a:t>Հ</a:t>
            </a:r>
            <a:r>
              <a:rPr lang="en-US" sz="1700" dirty="0" err="1" smtClean="0">
                <a:latin typeface="Sylfaen" pitchFamily="18" charset="0"/>
              </a:rPr>
              <a:t>աշմանդամություն</a:t>
            </a:r>
            <a:r>
              <a:rPr lang="en-US" sz="1700" dirty="0" smtClean="0">
                <a:latin typeface="Sylfaen" pitchFamily="18" charset="0"/>
              </a:rPr>
              <a:t>					</a:t>
            </a:r>
            <a:r>
              <a:rPr lang="en-US" sz="1700" dirty="0" err="1" smtClean="0">
                <a:latin typeface="Sylfaen" pitchFamily="18" charset="0"/>
              </a:rPr>
              <a:t>այո</a:t>
            </a:r>
            <a:endParaRPr lang="en-US" sz="17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700" dirty="0" smtClean="0">
                <a:latin typeface="Sylfaen" pitchFamily="18" charset="0"/>
              </a:rPr>
              <a:t>Կ</a:t>
            </a:r>
            <a:r>
              <a:rPr lang="en-US" sz="1700" dirty="0" err="1" smtClean="0">
                <a:latin typeface="Sylfaen" pitchFamily="18" charset="0"/>
              </a:rPr>
              <a:t>րոն</a:t>
            </a:r>
            <a:r>
              <a:rPr lang="en-US" sz="1700" dirty="0" smtClean="0">
                <a:latin typeface="Sylfaen" pitchFamily="18" charset="0"/>
              </a:rPr>
              <a:t>						</a:t>
            </a:r>
            <a:r>
              <a:rPr lang="en-US" sz="1700" dirty="0" err="1" smtClean="0">
                <a:latin typeface="Sylfaen" pitchFamily="18" charset="0"/>
              </a:rPr>
              <a:t>այո</a:t>
            </a:r>
            <a:endParaRPr lang="en-US" sz="17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700" dirty="0" smtClean="0">
                <a:latin typeface="Sylfaen" pitchFamily="18" charset="0"/>
              </a:rPr>
              <a:t>Ք</a:t>
            </a:r>
            <a:r>
              <a:rPr lang="en-US" sz="1700" dirty="0" err="1" smtClean="0">
                <a:latin typeface="Sylfaen" pitchFamily="18" charset="0"/>
              </a:rPr>
              <a:t>աղաքական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հայացքներ</a:t>
            </a:r>
            <a:r>
              <a:rPr lang="en-US" sz="1700" dirty="0" smtClean="0">
                <a:latin typeface="Sylfaen" pitchFamily="18" charset="0"/>
              </a:rPr>
              <a:t>				</a:t>
            </a:r>
            <a:r>
              <a:rPr lang="en-US" sz="1700" dirty="0" err="1" smtClean="0">
                <a:latin typeface="Sylfaen" pitchFamily="18" charset="0"/>
              </a:rPr>
              <a:t>այո</a:t>
            </a:r>
            <a:endParaRPr lang="en-US" sz="17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700" dirty="0" smtClean="0">
                <a:latin typeface="Sylfaen" pitchFamily="18" charset="0"/>
              </a:rPr>
              <a:t>Ս</a:t>
            </a:r>
            <a:r>
              <a:rPr lang="en-US" sz="1700" dirty="0" err="1" smtClean="0">
                <a:latin typeface="Sylfaen" pitchFamily="18" charset="0"/>
              </a:rPr>
              <a:t>ոցիալական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կարգավիճակ</a:t>
            </a:r>
            <a:r>
              <a:rPr lang="en-US" sz="1700" dirty="0" smtClean="0">
                <a:latin typeface="Sylfaen" pitchFamily="18" charset="0"/>
              </a:rPr>
              <a:t>				</a:t>
            </a:r>
            <a:r>
              <a:rPr lang="en-US" sz="1700" dirty="0" err="1" smtClean="0">
                <a:latin typeface="Sylfaen" pitchFamily="18" charset="0"/>
              </a:rPr>
              <a:t>այո</a:t>
            </a:r>
            <a:endParaRPr lang="en-US" sz="17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700" dirty="0" smtClean="0">
                <a:latin typeface="Sylfaen" pitchFamily="18" charset="0"/>
              </a:rPr>
              <a:t>Գ</a:t>
            </a:r>
            <a:r>
              <a:rPr lang="en-US" sz="1700" dirty="0" err="1" smtClean="0">
                <a:latin typeface="Sylfaen" pitchFamily="18" charset="0"/>
              </a:rPr>
              <a:t>ույքային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դրություն</a:t>
            </a:r>
            <a:r>
              <a:rPr lang="en-US" sz="1700" dirty="0" smtClean="0">
                <a:latin typeface="Sylfaen" pitchFamily="18" charset="0"/>
              </a:rPr>
              <a:t>					</a:t>
            </a:r>
            <a:r>
              <a:rPr lang="en-US" sz="1700" dirty="0" err="1" smtClean="0">
                <a:latin typeface="Sylfaen" pitchFamily="18" charset="0"/>
              </a:rPr>
              <a:t>այո</a:t>
            </a:r>
            <a:endParaRPr lang="en-US" sz="1700" dirty="0" smtClean="0">
              <a:latin typeface="Sylfaen" pitchFamily="18" charset="0"/>
            </a:endParaRPr>
          </a:p>
          <a:p>
            <a:pPr marL="402336" lvl="1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1700" dirty="0" smtClean="0">
                <a:latin typeface="Sylfaen" pitchFamily="18" charset="0"/>
              </a:rPr>
              <a:t>	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200" dirty="0" smtClean="0">
              <a:latin typeface="Sylfaen" pitchFamily="18" charset="0"/>
            </a:endParaRPr>
          </a:p>
          <a:p>
            <a:pPr marL="627063" indent="-26511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48464" y="6525344"/>
            <a:ext cx="402282" cy="327189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10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642096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09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687016"/>
            <a:ext cx="7560840" cy="5910336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2 –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ներպետական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փաստաթղթերը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82296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600" dirty="0" err="1" smtClean="0">
                <a:latin typeface="Sylfaen" pitchFamily="18" charset="0"/>
              </a:rPr>
              <a:t>Խտրականության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արգելքը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օրենսդրությունում</a:t>
            </a:r>
            <a:r>
              <a:rPr lang="en-US" sz="1600" dirty="0" smtClean="0">
                <a:latin typeface="Sylfaen" pitchFamily="18" charset="0"/>
              </a:rPr>
              <a:t>՝ </a:t>
            </a:r>
            <a:r>
              <a:rPr lang="en-US" sz="1600" dirty="0" err="1" smtClean="0">
                <a:latin typeface="Sylfaen" pitchFamily="18" charset="0"/>
              </a:rPr>
              <a:t>ըստ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հիմքերի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smtClean="0">
                <a:latin typeface="Sylfaen" pitchFamily="18" charset="0"/>
              </a:rPr>
              <a:t>(</a:t>
            </a:r>
            <a:r>
              <a:rPr lang="en-US" sz="1600" dirty="0" err="1" smtClean="0">
                <a:latin typeface="Sylfaen" pitchFamily="18" charset="0"/>
              </a:rPr>
              <a:t>շարուն</a:t>
            </a:r>
            <a:r>
              <a:rPr lang="en-US" sz="1600" dirty="0" smtClean="0">
                <a:latin typeface="Sylfaen" pitchFamily="18" charset="0"/>
              </a:rPr>
              <a:t>.) </a:t>
            </a:r>
          </a:p>
          <a:p>
            <a:pPr marL="82296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600" dirty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Գ</a:t>
            </a:r>
            <a:r>
              <a:rPr lang="en-US" sz="1600" dirty="0" err="1" smtClean="0">
                <a:latin typeface="Sylfaen" pitchFamily="18" charset="0"/>
              </a:rPr>
              <a:t>ույքային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դրություն</a:t>
            </a:r>
            <a:r>
              <a:rPr lang="en-US" sz="1600" dirty="0" smtClean="0">
                <a:latin typeface="Sylfaen" pitchFamily="18" charset="0"/>
              </a:rPr>
              <a:t>			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Ը</a:t>
            </a:r>
            <a:r>
              <a:rPr lang="en-US" sz="1600" dirty="0" err="1" smtClean="0">
                <a:latin typeface="Sylfaen" pitchFamily="18" charset="0"/>
              </a:rPr>
              <a:t>նտանեկան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դրություն</a:t>
            </a:r>
            <a:r>
              <a:rPr lang="en-US" sz="1600" dirty="0" smtClean="0">
                <a:latin typeface="Sylfaen" pitchFamily="18" charset="0"/>
              </a:rPr>
              <a:t>		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Բ</a:t>
            </a:r>
            <a:r>
              <a:rPr lang="en-US" sz="1600" dirty="0" err="1" smtClean="0">
                <a:latin typeface="Sylfaen" pitchFamily="18" charset="0"/>
              </a:rPr>
              <a:t>նակության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վայր</a:t>
            </a:r>
            <a:r>
              <a:rPr lang="en-US" sz="1600" dirty="0" smtClean="0">
                <a:latin typeface="Sylfaen" pitchFamily="18" charset="0"/>
              </a:rPr>
              <a:t>			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Մ</a:t>
            </a:r>
            <a:r>
              <a:rPr lang="en-US" sz="1600" dirty="0" err="1" smtClean="0">
                <a:latin typeface="Sylfaen" pitchFamily="18" charset="0"/>
              </a:rPr>
              <a:t>ասնագիտություն</a:t>
            </a:r>
            <a:r>
              <a:rPr lang="en-US" sz="1600" dirty="0" smtClean="0">
                <a:latin typeface="Sylfaen" pitchFamily="18" charset="0"/>
              </a:rPr>
              <a:t>			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Ա</a:t>
            </a:r>
            <a:r>
              <a:rPr lang="en-US" sz="1600" dirty="0" err="1" smtClean="0">
                <a:latin typeface="Sylfaen" pitchFamily="18" charset="0"/>
              </a:rPr>
              <a:t>ռողջություն</a:t>
            </a:r>
            <a:r>
              <a:rPr lang="en-US" sz="1600" dirty="0" smtClean="0">
                <a:latin typeface="Sylfaen" pitchFamily="18" charset="0"/>
              </a:rPr>
              <a:t> 					</a:t>
            </a:r>
            <a:r>
              <a:rPr lang="en-US" sz="1600" dirty="0" err="1" smtClean="0">
                <a:latin typeface="Sylfaen" pitchFamily="18" charset="0"/>
              </a:rPr>
              <a:t>ոչ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Ա</a:t>
            </a:r>
            <a:r>
              <a:rPr lang="en-US" sz="1600" dirty="0" err="1" smtClean="0">
                <a:latin typeface="Sylfaen" pitchFamily="18" charset="0"/>
              </a:rPr>
              <a:t>նդամակցություն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քաղաք</a:t>
            </a:r>
            <a:r>
              <a:rPr lang="en-US" sz="1600" dirty="0" smtClean="0">
                <a:latin typeface="Sylfaen" pitchFamily="18" charset="0"/>
              </a:rPr>
              <a:t>. </a:t>
            </a:r>
            <a:r>
              <a:rPr lang="hy-AM" sz="1600" dirty="0" smtClean="0">
                <a:latin typeface="Sylfaen" pitchFamily="18" charset="0"/>
              </a:rPr>
              <a:t>Կ</a:t>
            </a:r>
            <a:r>
              <a:rPr lang="en-US" sz="1600" dirty="0" err="1" smtClean="0">
                <a:latin typeface="Sylfaen" pitchFamily="18" charset="0"/>
              </a:rPr>
              <a:t>ուսակց</a:t>
            </a:r>
            <a:r>
              <a:rPr lang="en-US" sz="1600" dirty="0" smtClean="0">
                <a:latin typeface="Sylfaen" pitchFamily="18" charset="0"/>
              </a:rPr>
              <a:t>. </a:t>
            </a:r>
            <a:r>
              <a:rPr lang="hy-AM" sz="1600" dirty="0" smtClean="0">
                <a:latin typeface="Sylfaen" pitchFamily="18" charset="0"/>
              </a:rPr>
              <a:t>Կ</a:t>
            </a:r>
            <a:r>
              <a:rPr lang="en-US" sz="1600" dirty="0" err="1" smtClean="0">
                <a:latin typeface="Sylfaen" pitchFamily="18" charset="0"/>
              </a:rPr>
              <a:t>ամ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այլ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միության</a:t>
            </a:r>
            <a:r>
              <a:rPr lang="en-US" sz="1600" dirty="0" smtClean="0">
                <a:latin typeface="Sylfaen" pitchFamily="18" charset="0"/>
              </a:rPr>
              <a:t>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Ա</a:t>
            </a:r>
            <a:r>
              <a:rPr lang="en-US" sz="1600" dirty="0" err="1" smtClean="0">
                <a:latin typeface="Sylfaen" pitchFamily="18" charset="0"/>
              </a:rPr>
              <a:t>շխատանքային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հարաբերություններ</a:t>
            </a:r>
            <a:r>
              <a:rPr lang="en-US" sz="1600" dirty="0" smtClean="0">
                <a:latin typeface="Sylfaen" pitchFamily="18" charset="0"/>
              </a:rPr>
              <a:t>	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Կ</a:t>
            </a:r>
            <a:r>
              <a:rPr lang="en-US" sz="1600" dirty="0" err="1" smtClean="0">
                <a:latin typeface="Sylfaen" pitchFamily="18" charset="0"/>
              </a:rPr>
              <a:t>րթություն</a:t>
            </a:r>
            <a:r>
              <a:rPr lang="en-US" sz="1600" dirty="0" smtClean="0">
                <a:latin typeface="Sylfaen" pitchFamily="18" charset="0"/>
              </a:rPr>
              <a:t>				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Ծ</a:t>
            </a:r>
            <a:r>
              <a:rPr lang="en-US" sz="1600" dirty="0" err="1" smtClean="0">
                <a:latin typeface="Sylfaen" pitchFamily="18" charset="0"/>
              </a:rPr>
              <a:t>առայությունների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մատուցում</a:t>
            </a:r>
            <a:r>
              <a:rPr lang="en-US" sz="1600" dirty="0" smtClean="0">
                <a:latin typeface="Sylfaen" pitchFamily="18" charset="0"/>
              </a:rPr>
              <a:t> 		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Ա</a:t>
            </a:r>
            <a:r>
              <a:rPr lang="en-US" sz="1600" dirty="0" err="1" smtClean="0">
                <a:latin typeface="Sylfaen" pitchFamily="18" charset="0"/>
              </a:rPr>
              <a:t>պրանքների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մատակարարում</a:t>
            </a:r>
            <a:r>
              <a:rPr lang="en-US" sz="1600" dirty="0" smtClean="0">
                <a:latin typeface="Sylfaen" pitchFamily="18" charset="0"/>
              </a:rPr>
              <a:t>		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Ս</a:t>
            </a:r>
            <a:r>
              <a:rPr lang="en-US" sz="1600" dirty="0" err="1" smtClean="0">
                <a:latin typeface="Sylfaen" pitchFamily="18" charset="0"/>
              </a:rPr>
              <a:t>ոցիալական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ծառայություններ</a:t>
            </a:r>
            <a:r>
              <a:rPr lang="en-US" sz="1600" dirty="0" smtClean="0">
                <a:latin typeface="Sylfaen" pitchFamily="18" charset="0"/>
              </a:rPr>
              <a:t>/</a:t>
            </a:r>
            <a:r>
              <a:rPr lang="en-US" sz="1600" dirty="0" err="1" smtClean="0">
                <a:latin typeface="Sylfaen" pitchFamily="18" charset="0"/>
              </a:rPr>
              <a:t>նպաստ</a:t>
            </a:r>
            <a:r>
              <a:rPr lang="en-US" sz="1600" dirty="0" smtClean="0">
                <a:latin typeface="Sylfaen" pitchFamily="18" charset="0"/>
              </a:rPr>
              <a:t>			</a:t>
            </a:r>
            <a:r>
              <a:rPr lang="en-US" sz="1600" dirty="0" err="1" smtClean="0">
                <a:latin typeface="Sylfaen" pitchFamily="18" charset="0"/>
              </a:rPr>
              <a:t>ոչ</a:t>
            </a:r>
            <a:r>
              <a:rPr lang="en-US" sz="1600" dirty="0" smtClean="0">
                <a:latin typeface="Sylfaen" pitchFamily="18" charset="0"/>
              </a:rPr>
              <a:t>	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200" dirty="0" smtClean="0">
              <a:latin typeface="Sylfaen" pitchFamily="18" charset="0"/>
            </a:endParaRPr>
          </a:p>
          <a:p>
            <a:pPr marL="627063" indent="-26511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48464" y="6597352"/>
            <a:ext cx="402282" cy="255181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11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642096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74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687016"/>
            <a:ext cx="7499350" cy="5910336"/>
          </a:xfrm>
        </p:spPr>
        <p:txBody>
          <a:bodyPr>
            <a:normAutofit fontScale="92500" lnSpcReduction="10000"/>
          </a:bodyPr>
          <a:lstStyle/>
          <a:p>
            <a:pPr marL="82296" lvl="0" indent="0">
              <a:lnSpc>
                <a:spcPct val="16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6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2 –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ներպետական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փաստաթղթերը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600" dirty="0" err="1" smtClean="0">
                <a:latin typeface="Sylfaen" pitchFamily="18" charset="0"/>
              </a:rPr>
              <a:t>Խտրականության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արգելքը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օրենսդրությունում</a:t>
            </a:r>
            <a:r>
              <a:rPr lang="en-US" sz="1600" dirty="0" smtClean="0">
                <a:latin typeface="Sylfaen" pitchFamily="18" charset="0"/>
              </a:rPr>
              <a:t>՝ </a:t>
            </a:r>
            <a:r>
              <a:rPr lang="en-US" sz="1600" dirty="0" err="1" smtClean="0">
                <a:latin typeface="Sylfaen" pitchFamily="18" charset="0"/>
              </a:rPr>
              <a:t>ըստ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կիրառման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եղանակի</a:t>
            </a:r>
            <a:r>
              <a:rPr lang="en-US" sz="1600" dirty="0" smtClean="0">
                <a:latin typeface="Sylfaen" pitchFamily="18" charset="0"/>
              </a:rPr>
              <a:t> .</a:t>
            </a: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Ո</a:t>
            </a:r>
            <a:r>
              <a:rPr lang="en-US" sz="1600" dirty="0" err="1" smtClean="0">
                <a:latin typeface="Sylfaen" pitchFamily="18" charset="0"/>
              </a:rPr>
              <a:t>ւղղակի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խտրականություն</a:t>
            </a:r>
            <a:r>
              <a:rPr lang="en-US" sz="1600" dirty="0" smtClean="0">
                <a:latin typeface="Sylfaen" pitchFamily="18" charset="0"/>
              </a:rPr>
              <a:t>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Ա</a:t>
            </a:r>
            <a:r>
              <a:rPr lang="en-US" sz="1600" dirty="0" err="1" smtClean="0">
                <a:latin typeface="Sylfaen" pitchFamily="18" charset="0"/>
              </a:rPr>
              <a:t>նուղղակի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խտրականություն</a:t>
            </a:r>
            <a:r>
              <a:rPr lang="en-US" sz="1600" dirty="0" smtClean="0">
                <a:latin typeface="Sylfaen" pitchFamily="18" charset="0"/>
              </a:rPr>
              <a:t>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r>
              <a:rPr lang="en-US" sz="1600" dirty="0" smtClean="0">
                <a:latin typeface="Sylfaen" pitchFamily="18" charset="0"/>
              </a:rPr>
              <a:t> </a:t>
            </a:r>
            <a:endParaRPr lang="en-US" sz="14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Sylfaen" pitchFamily="18" charset="0"/>
              </a:rPr>
              <a:t>Հետապնդում</a:t>
            </a:r>
            <a:r>
              <a:rPr lang="en-US" sz="1600" dirty="0" smtClean="0">
                <a:latin typeface="Sylfaen" pitchFamily="18" charset="0"/>
              </a:rPr>
              <a:t>		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Sylfaen" pitchFamily="18" charset="0"/>
              </a:rPr>
              <a:t>Վիկտիմիզացիա</a:t>
            </a:r>
            <a:r>
              <a:rPr lang="en-US" sz="1600" dirty="0" smtClean="0">
                <a:latin typeface="Sylfaen" pitchFamily="18" charset="0"/>
              </a:rPr>
              <a:t>			</a:t>
            </a:r>
            <a:r>
              <a:rPr lang="en-US" sz="1600" dirty="0" err="1" smtClean="0">
                <a:latin typeface="Sylfaen" pitchFamily="18" charset="0"/>
              </a:rPr>
              <a:t>ոչ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Sylfaen" pitchFamily="18" charset="0"/>
              </a:rPr>
              <a:t>Խտրականության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հրահրում</a:t>
            </a:r>
            <a:r>
              <a:rPr lang="en-US" sz="1600" dirty="0" smtClean="0">
                <a:latin typeface="Sylfaen" pitchFamily="18" charset="0"/>
              </a:rPr>
              <a:t>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Sylfaen" pitchFamily="18" charset="0"/>
              </a:rPr>
              <a:t>Խտրականության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դրդում</a:t>
            </a:r>
            <a:r>
              <a:rPr lang="en-US" sz="1600" dirty="0" smtClean="0">
                <a:latin typeface="Sylfaen" pitchFamily="18" charset="0"/>
              </a:rPr>
              <a:t>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Sylfaen" pitchFamily="18" charset="0"/>
              </a:rPr>
              <a:t>Ենթադրյալ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խտրականություն</a:t>
            </a:r>
            <a:r>
              <a:rPr lang="en-US" sz="1600" dirty="0" smtClean="0">
                <a:latin typeface="Sylfaen" pitchFamily="18" charset="0"/>
              </a:rPr>
              <a:t>		</a:t>
            </a:r>
            <a:r>
              <a:rPr lang="en-US" sz="1600" dirty="0" err="1" smtClean="0">
                <a:latin typeface="Sylfaen" pitchFamily="18" charset="0"/>
              </a:rPr>
              <a:t>ոչ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600" dirty="0" smtClean="0">
                <a:latin typeface="Sylfaen" pitchFamily="18" charset="0"/>
              </a:rPr>
              <a:t>Ա</a:t>
            </a:r>
            <a:r>
              <a:rPr lang="en-US" sz="1600" dirty="0" err="1" smtClean="0">
                <a:latin typeface="Sylfaen" pitchFamily="18" charset="0"/>
              </a:rPr>
              <a:t>սոցացված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խտրականություն</a:t>
            </a:r>
            <a:r>
              <a:rPr lang="en-US" sz="1600" dirty="0" smtClean="0">
                <a:latin typeface="Sylfaen" pitchFamily="18" charset="0"/>
              </a:rPr>
              <a:t>		</a:t>
            </a:r>
            <a:r>
              <a:rPr lang="en-US" sz="1600" dirty="0" err="1" smtClean="0">
                <a:latin typeface="Sylfaen" pitchFamily="18" charset="0"/>
              </a:rPr>
              <a:t>ոչ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Sylfaen" pitchFamily="18" charset="0"/>
              </a:rPr>
              <a:t>Կրկնակի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խտրականություն</a:t>
            </a:r>
            <a:r>
              <a:rPr lang="en-US" sz="1600" dirty="0" smtClean="0">
                <a:latin typeface="Sylfaen" pitchFamily="18" charset="0"/>
              </a:rPr>
              <a:t>		</a:t>
            </a:r>
            <a:r>
              <a:rPr lang="en-US" sz="1600" dirty="0" err="1" smtClean="0">
                <a:latin typeface="Sylfaen" pitchFamily="18" charset="0"/>
              </a:rPr>
              <a:t>ոչ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marL="446088" lvl="1" indent="-36036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600" dirty="0" err="1" smtClean="0">
                <a:latin typeface="Sylfaen" pitchFamily="18" charset="0"/>
              </a:rPr>
              <a:t>Խտրականության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արգելքը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օրենսդրությունում</a:t>
            </a:r>
            <a:r>
              <a:rPr lang="en-US" sz="1600" dirty="0">
                <a:latin typeface="Sylfaen" pitchFamily="18" charset="0"/>
              </a:rPr>
              <a:t>՝ </a:t>
            </a:r>
            <a:r>
              <a:rPr lang="en-US" sz="1600" dirty="0" err="1">
                <a:latin typeface="Sylfaen" pitchFamily="18" charset="0"/>
              </a:rPr>
              <a:t>ըստ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սուբյեկտի</a:t>
            </a:r>
            <a:r>
              <a:rPr lang="en-US" sz="1600" dirty="0" smtClean="0">
                <a:latin typeface="Sylfaen" pitchFamily="18" charset="0"/>
              </a:rPr>
              <a:t>.</a:t>
            </a:r>
            <a:endParaRPr lang="en-US" sz="1600" dirty="0">
              <a:latin typeface="Sylfaen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627063" algn="l"/>
              </a:tabLst>
            </a:pPr>
            <a:r>
              <a:rPr lang="en-US" sz="1600" dirty="0" err="1" smtClean="0">
                <a:latin typeface="Sylfaen" pitchFamily="18" charset="0"/>
              </a:rPr>
              <a:t>Ֆիզիկական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անձինք</a:t>
            </a:r>
            <a:r>
              <a:rPr lang="en-US" sz="1600" dirty="0" smtClean="0">
                <a:latin typeface="Sylfaen" pitchFamily="18" charset="0"/>
              </a:rPr>
              <a:t>	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6000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627063" algn="l"/>
              </a:tabLst>
            </a:pPr>
            <a:r>
              <a:rPr lang="en-US" sz="1600" dirty="0" err="1" smtClean="0">
                <a:latin typeface="Sylfaen" pitchFamily="18" charset="0"/>
              </a:rPr>
              <a:t>Իրավաբանական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անձինք</a:t>
            </a:r>
            <a:r>
              <a:rPr lang="en-US" sz="1600" dirty="0" smtClean="0">
                <a:latin typeface="Sylfaen" pitchFamily="18" charset="0"/>
              </a:rPr>
              <a:t>		</a:t>
            </a:r>
            <a:r>
              <a:rPr lang="en-US" sz="1600" dirty="0" err="1" smtClean="0">
                <a:latin typeface="Sylfaen" pitchFamily="18" charset="0"/>
              </a:rPr>
              <a:t>այո</a:t>
            </a: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200" dirty="0" smtClean="0">
              <a:latin typeface="Sylfaen" pitchFamily="18" charset="0"/>
            </a:endParaRPr>
          </a:p>
          <a:p>
            <a:pPr marL="627063" indent="-26511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48464" y="6597352"/>
            <a:ext cx="402282" cy="255181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12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642096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92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687016"/>
            <a:ext cx="7560840" cy="5910336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2 –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ներպետական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փաստաթղթերը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600" dirty="0" err="1" smtClean="0">
                <a:latin typeface="Sylfaen" pitchFamily="18" charset="0"/>
              </a:rPr>
              <a:t>Խտրականության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հիմքերի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բաց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թե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փակ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ցանկ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օրենսդրությունում</a:t>
            </a:r>
            <a:r>
              <a:rPr lang="en-US" sz="1600" dirty="0" smtClean="0">
                <a:latin typeface="Sylfaen" pitchFamily="18" charset="0"/>
              </a:rPr>
              <a:t>.</a:t>
            </a:r>
          </a:p>
          <a:p>
            <a:pPr marL="82296" indent="0">
              <a:lnSpc>
                <a:spcPct val="150000"/>
              </a:lnSpc>
              <a:spcBef>
                <a:spcPts val="0"/>
              </a:spcBef>
              <a:buNone/>
            </a:pPr>
            <a:endParaRPr lang="en-US" sz="1600" dirty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Sylfaen" pitchFamily="18" charset="0"/>
              </a:rPr>
              <a:t>Սահմանադրություն</a:t>
            </a:r>
            <a:r>
              <a:rPr lang="en-US" sz="1600" dirty="0" smtClean="0">
                <a:latin typeface="Sylfaen" pitchFamily="18" charset="0"/>
              </a:rPr>
              <a:t>			</a:t>
            </a:r>
            <a:r>
              <a:rPr lang="en-US" sz="1600" dirty="0" err="1" smtClean="0">
                <a:latin typeface="Sylfaen" pitchFamily="18" charset="0"/>
              </a:rPr>
              <a:t>բաց</a:t>
            </a:r>
            <a:r>
              <a:rPr lang="en-US" sz="1600" dirty="0" smtClean="0">
                <a:latin typeface="Sylfaen" pitchFamily="18" charset="0"/>
              </a:rPr>
              <a:t> (h. 14.1)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Sylfaen" pitchFamily="18" charset="0"/>
              </a:rPr>
              <a:t>Աշխատանքային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օրենսգիրք</a:t>
            </a:r>
            <a:r>
              <a:rPr lang="en-US" sz="1600" dirty="0" smtClean="0">
                <a:latin typeface="Sylfaen" pitchFamily="18" charset="0"/>
              </a:rPr>
              <a:t>		</a:t>
            </a:r>
            <a:r>
              <a:rPr lang="en-US" sz="1600" dirty="0" err="1" smtClean="0">
                <a:latin typeface="Sylfaen" pitchFamily="18" charset="0"/>
              </a:rPr>
              <a:t>բաց</a:t>
            </a:r>
            <a:r>
              <a:rPr lang="en-US" sz="1600" dirty="0" smtClean="0">
                <a:latin typeface="Sylfaen" pitchFamily="18" charset="0"/>
              </a:rPr>
              <a:t> (հ. 3) </a:t>
            </a:r>
            <a:endParaRPr lang="en-US" sz="14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Sylfaen" pitchFamily="18" charset="0"/>
              </a:rPr>
              <a:t>Կրթության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մասին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օրենք</a:t>
            </a:r>
            <a:r>
              <a:rPr lang="en-US" sz="1600" dirty="0" smtClean="0">
                <a:latin typeface="Sylfaen" pitchFamily="18" charset="0"/>
              </a:rPr>
              <a:t>		</a:t>
            </a:r>
            <a:r>
              <a:rPr lang="en-US" sz="1600" dirty="0" err="1" smtClean="0">
                <a:latin typeface="Sylfaen" pitchFamily="18" charset="0"/>
              </a:rPr>
              <a:t>բաց</a:t>
            </a:r>
            <a:r>
              <a:rPr lang="en-US" sz="1600" dirty="0" smtClean="0">
                <a:latin typeface="Sylfaen" pitchFamily="18" charset="0"/>
              </a:rPr>
              <a:t> (հ. 6(1))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Sylfaen" pitchFamily="18" charset="0"/>
              </a:rPr>
              <a:t>Քրեական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օրենսգիրք</a:t>
            </a:r>
            <a:r>
              <a:rPr lang="en-US" sz="1600" dirty="0" smtClean="0">
                <a:latin typeface="Sylfaen" pitchFamily="18" charset="0"/>
              </a:rPr>
              <a:t>			</a:t>
            </a:r>
            <a:r>
              <a:rPr lang="en-US" sz="1600" dirty="0" err="1" smtClean="0">
                <a:latin typeface="Sylfaen" pitchFamily="18" charset="0"/>
              </a:rPr>
              <a:t>բաց</a:t>
            </a:r>
            <a:r>
              <a:rPr lang="en-US" sz="1600" dirty="0" smtClean="0">
                <a:latin typeface="Sylfaen" pitchFamily="18" charset="0"/>
              </a:rPr>
              <a:t> (հ. 6)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latin typeface="Sylfaen" pitchFamily="18" charset="0"/>
              </a:rPr>
              <a:t>Տնտեսական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մրցակցության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պաշտպ</a:t>
            </a:r>
            <a:r>
              <a:rPr lang="en-US" sz="1600" dirty="0" smtClean="0">
                <a:latin typeface="Sylfaen" pitchFamily="18" charset="0"/>
              </a:rPr>
              <a:t>.	</a:t>
            </a:r>
            <a:r>
              <a:rPr lang="en-US" sz="1600" dirty="0" err="1" smtClean="0">
                <a:latin typeface="Sylfaen" pitchFamily="18" charset="0"/>
              </a:rPr>
              <a:t>փակ</a:t>
            </a:r>
            <a:r>
              <a:rPr lang="en-US" sz="1600" dirty="0" smtClean="0">
                <a:latin typeface="Sylfaen" pitchFamily="18" charset="0"/>
              </a:rPr>
              <a:t> (հ. 7(2)(ա))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Քրեական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դատավարության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օրենսգիրք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  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 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բաց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(հ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. 8(2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))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Կանանց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և 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տղամարդկանց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հավ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. </a:t>
            </a:r>
            <a:r>
              <a:rPr lang="hy-AM" sz="1600" dirty="0" smtClean="0">
                <a:solidFill>
                  <a:prstClr val="black"/>
                </a:solidFill>
                <a:latin typeface="Sylfaen" pitchFamily="18" charset="0"/>
              </a:rPr>
              <a:t>Ի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րավ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.	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փակ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(հ. 3(1(2))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Վարչական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իրավախախտ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. </a:t>
            </a:r>
            <a:r>
              <a:rPr lang="hy-AM" sz="1600" dirty="0" smtClean="0">
                <a:solidFill>
                  <a:prstClr val="black"/>
                </a:solidFill>
                <a:latin typeface="Sylfaen" pitchFamily="18" charset="0"/>
              </a:rPr>
              <a:t>Օ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րենսգ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.          	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բաց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(հ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. 248)</a:t>
            </a:r>
          </a:p>
          <a:p>
            <a:pPr marL="446088" lvl="1" indent="-360363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600" dirty="0">
              <a:latin typeface="Sylfaen" pitchFamily="18" charset="0"/>
            </a:endParaRPr>
          </a:p>
          <a:p>
            <a:pPr marL="446088" lvl="1" indent="-360363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200" dirty="0" smtClean="0">
              <a:latin typeface="Sylfaen" pitchFamily="18" charset="0"/>
            </a:endParaRPr>
          </a:p>
          <a:p>
            <a:pPr marL="627063" indent="-265113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6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48464" y="6597352"/>
            <a:ext cx="402282" cy="255181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13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642096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21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692696"/>
            <a:ext cx="7776864" cy="6048672"/>
          </a:xfrm>
        </p:spPr>
        <p:txBody>
          <a:bodyPr>
            <a:normAutofit lnSpcReduction="10000"/>
          </a:bodyPr>
          <a:lstStyle/>
          <a:p>
            <a:pPr marL="82296" lvl="0" indent="0">
              <a:lnSpc>
                <a:spcPct val="11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600" b="1" dirty="0" err="1" smtClean="0">
                <a:solidFill>
                  <a:prstClr val="black"/>
                </a:solidFill>
                <a:latin typeface="Sylfaen" pitchFamily="18" charset="0"/>
              </a:rPr>
              <a:t>Թեմա</a:t>
            </a:r>
            <a:r>
              <a:rPr lang="en-US" sz="16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b="1" dirty="0">
                <a:solidFill>
                  <a:prstClr val="black"/>
                </a:solidFill>
                <a:latin typeface="Sylfaen" pitchFamily="18" charset="0"/>
              </a:rPr>
              <a:t>3 – ՄԻԵԿ-ը և </a:t>
            </a:r>
            <a:r>
              <a:rPr lang="en-US" sz="1600" b="1" dirty="0" err="1">
                <a:solidFill>
                  <a:prstClr val="black"/>
                </a:solidFill>
                <a:latin typeface="Sylfaen" pitchFamily="18" charset="0"/>
              </a:rPr>
              <a:t>Վերանայված</a:t>
            </a:r>
            <a:r>
              <a:rPr lang="en-US" sz="1600" b="1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Sylfaen" pitchFamily="18" charset="0"/>
              </a:rPr>
              <a:t>եվրոպական</a:t>
            </a:r>
            <a:r>
              <a:rPr lang="en-US" sz="1600" b="1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b="1" dirty="0" err="1">
                <a:solidFill>
                  <a:prstClr val="black"/>
                </a:solidFill>
                <a:latin typeface="Sylfaen" pitchFamily="18" charset="0"/>
              </a:rPr>
              <a:t>սոցիալական</a:t>
            </a:r>
            <a:r>
              <a:rPr lang="en-US" sz="1600" b="1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b="1" dirty="0" err="1" smtClean="0">
                <a:solidFill>
                  <a:prstClr val="black"/>
                </a:solidFill>
                <a:latin typeface="Sylfaen" pitchFamily="18" charset="0"/>
              </a:rPr>
              <a:t>խարտիա</a:t>
            </a:r>
            <a:endParaRPr lang="en-US" sz="1600" b="1" dirty="0">
              <a:solidFill>
                <a:prstClr val="black"/>
              </a:solidFill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600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Եվրոպական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կոնվենցիա</a:t>
            </a:r>
            <a:endParaRPr lang="en-US" sz="18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600" i="1" dirty="0" err="1">
                <a:solidFill>
                  <a:prstClr val="black"/>
                </a:solidFill>
                <a:latin typeface="Sylfaen" pitchFamily="18" charset="0"/>
              </a:rPr>
              <a:t>Հոդված</a:t>
            </a:r>
            <a:r>
              <a:rPr lang="en-US" sz="1600" i="1" dirty="0">
                <a:solidFill>
                  <a:prstClr val="black"/>
                </a:solidFill>
                <a:latin typeface="Sylfaen" pitchFamily="18" charset="0"/>
              </a:rPr>
              <a:t> 14   </a:t>
            </a:r>
            <a:r>
              <a:rPr lang="hy-AM" sz="1600" i="1" dirty="0">
                <a:solidFill>
                  <a:prstClr val="black"/>
                </a:solidFill>
                <a:latin typeface="Sylfaen" pitchFamily="18" charset="0"/>
              </a:rPr>
              <a:t>Խտրականության արգելում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hy-AM" sz="1600" i="1" dirty="0">
              <a:solidFill>
                <a:prstClr val="black"/>
              </a:solidFill>
              <a:latin typeface="Sylfaen" pitchFamily="18" charset="0"/>
            </a:endParaRPr>
          </a:p>
          <a:p>
            <a:pPr marL="361950" lvl="0" indent="-280988" algn="just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  <a:tabLst>
                <a:tab pos="361950" algn="l"/>
              </a:tabLst>
            </a:pPr>
            <a:r>
              <a:rPr lang="en-US" sz="1600" i="1" dirty="0">
                <a:solidFill>
                  <a:prstClr val="black"/>
                </a:solidFill>
                <a:latin typeface="Sylfaen" pitchFamily="18" charset="0"/>
              </a:rPr>
              <a:t>	</a:t>
            </a:r>
            <a:r>
              <a:rPr lang="hy-AM" sz="1600" i="1" dirty="0">
                <a:solidFill>
                  <a:srgbClr val="FF0000"/>
                </a:solidFill>
                <a:latin typeface="Sylfaen" pitchFamily="18" charset="0"/>
              </a:rPr>
              <a:t>Սույն Կոնվենցիայում շարադրված </a:t>
            </a:r>
            <a:r>
              <a:rPr lang="hy-AM" sz="1600" i="1" dirty="0">
                <a:solidFill>
                  <a:prstClr val="black"/>
                </a:solidFill>
                <a:latin typeface="Sylfaen" pitchFamily="18" charset="0"/>
              </a:rPr>
              <a:t>իրավունքներից և ազատություններից օգտվելը ապահովվում է առանց խտրականության, այն է՝ անկախ սեռից, ռասայից, մաշկի գույնից, լեզվից, կրոնից, քաղաքական կամ այլ համոզմունքից, ազգային կամ սոցիալական ծագումից, ազգային փոքրամասնությանը պատկանելուց, գույքային դրությունից, ծննդից կամ այլ դրությունից: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600" dirty="0" smtClean="0">
              <a:latin typeface="Sylfaen" pitchFamily="18" charset="0"/>
            </a:endParaRPr>
          </a:p>
          <a:p>
            <a:pPr marL="627063" indent="-265113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1500" dirty="0" smtClean="0">
                <a:latin typeface="Sylfaen" pitchFamily="18" charset="0"/>
              </a:rPr>
              <a:t>Պ</a:t>
            </a:r>
            <a:r>
              <a:rPr lang="en-US" sz="1500" dirty="0" err="1" smtClean="0">
                <a:latin typeface="Sylfaen" pitchFamily="18" charset="0"/>
              </a:rPr>
              <a:t>աշտպանում</a:t>
            </a:r>
            <a:r>
              <a:rPr lang="en-US" sz="1500" dirty="0" smtClean="0">
                <a:latin typeface="Sylfaen" pitchFamily="18" charset="0"/>
              </a:rPr>
              <a:t> է </a:t>
            </a:r>
            <a:r>
              <a:rPr lang="en-US" sz="1500" dirty="0" err="1" smtClean="0">
                <a:latin typeface="Sylfaen" pitchFamily="18" charset="0"/>
              </a:rPr>
              <a:t>խտրականության</a:t>
            </a:r>
            <a:r>
              <a:rPr lang="en-US" sz="1500" dirty="0" smtClean="0">
                <a:latin typeface="Sylfaen" pitchFamily="18" charset="0"/>
              </a:rPr>
              <a:t> </a:t>
            </a:r>
            <a:r>
              <a:rPr lang="en-US" sz="1500" dirty="0" err="1" smtClean="0">
                <a:latin typeface="Sylfaen" pitchFamily="18" charset="0"/>
              </a:rPr>
              <a:t>արգելումը</a:t>
            </a:r>
            <a:r>
              <a:rPr lang="en-US" sz="1500" dirty="0" smtClean="0">
                <a:latin typeface="Sylfaen" pitchFamily="18" charset="0"/>
              </a:rPr>
              <a:t> </a:t>
            </a:r>
            <a:r>
              <a:rPr lang="en-US" sz="1500" dirty="0" err="1" smtClean="0">
                <a:latin typeface="Sylfaen" pitchFamily="18" charset="0"/>
              </a:rPr>
              <a:t>միայն</a:t>
            </a:r>
            <a:r>
              <a:rPr lang="en-US" sz="1500" dirty="0" smtClean="0">
                <a:latin typeface="Sylfaen" pitchFamily="18" charset="0"/>
              </a:rPr>
              <a:t> </a:t>
            </a:r>
            <a:r>
              <a:rPr lang="en-US" sz="1500" dirty="0" err="1" smtClean="0">
                <a:latin typeface="Sylfaen" pitchFamily="18" charset="0"/>
              </a:rPr>
              <a:t>Կոնվենցիայում</a:t>
            </a:r>
            <a:r>
              <a:rPr lang="en-US" sz="1500" dirty="0" smtClean="0">
                <a:latin typeface="Sylfaen" pitchFamily="18" charset="0"/>
              </a:rPr>
              <a:t> </a:t>
            </a:r>
            <a:r>
              <a:rPr lang="en-US" sz="1500" dirty="0" err="1" smtClean="0">
                <a:latin typeface="Sylfaen" pitchFamily="18" charset="0"/>
              </a:rPr>
              <a:t>շարադրված</a:t>
            </a:r>
            <a:r>
              <a:rPr lang="en-US" sz="1500" dirty="0" smtClean="0">
                <a:latin typeface="Sylfaen" pitchFamily="18" charset="0"/>
              </a:rPr>
              <a:t> </a:t>
            </a:r>
            <a:r>
              <a:rPr lang="en-US" sz="1500" dirty="0" err="1" smtClean="0">
                <a:latin typeface="Sylfaen" pitchFamily="18" charset="0"/>
              </a:rPr>
              <a:t>իրավունքների</a:t>
            </a:r>
            <a:r>
              <a:rPr lang="en-US" sz="1500" dirty="0" smtClean="0">
                <a:latin typeface="Sylfaen" pitchFamily="18" charset="0"/>
              </a:rPr>
              <a:t> և </a:t>
            </a:r>
            <a:r>
              <a:rPr lang="en-US" sz="1500" dirty="0" err="1" smtClean="0">
                <a:latin typeface="Sylfaen" pitchFamily="18" charset="0"/>
              </a:rPr>
              <a:t>ազատությունների</a:t>
            </a:r>
            <a:r>
              <a:rPr lang="en-US" sz="1500" dirty="0" smtClean="0">
                <a:latin typeface="Sylfaen" pitchFamily="18" charset="0"/>
              </a:rPr>
              <a:t> </a:t>
            </a:r>
            <a:r>
              <a:rPr lang="en-US" sz="1500" dirty="0" err="1" smtClean="0">
                <a:latin typeface="Sylfaen" pitchFamily="18" charset="0"/>
              </a:rPr>
              <a:t>առումով</a:t>
            </a:r>
            <a:r>
              <a:rPr lang="en-US" sz="1500" dirty="0" smtClean="0">
                <a:latin typeface="Sylfaen" pitchFamily="18" charset="0"/>
              </a:rPr>
              <a:t>։</a:t>
            </a:r>
          </a:p>
          <a:p>
            <a:pPr marL="36195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dirty="0">
                <a:latin typeface="Sylfaen" pitchFamily="18" charset="0"/>
              </a:rPr>
              <a:t> </a:t>
            </a:r>
            <a:r>
              <a:rPr lang="en-US" sz="1500" dirty="0" smtClean="0">
                <a:latin typeface="Sylfaen" pitchFamily="18" charset="0"/>
              </a:rPr>
              <a:t>     (</a:t>
            </a:r>
            <a:r>
              <a:rPr lang="en-US" sz="1500" b="1" i="1" dirty="0" err="1" smtClean="0">
                <a:solidFill>
                  <a:srgbClr val="0070C0"/>
                </a:solidFill>
                <a:latin typeface="Sylfaen" pitchFamily="18" charset="0"/>
              </a:rPr>
              <a:t>Վիրաբյանն</a:t>
            </a:r>
            <a:r>
              <a:rPr lang="en-US" sz="15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  <a:latin typeface="Sylfaen" pitchFamily="18" charset="0"/>
              </a:rPr>
              <a:t>ընդդեմ</a:t>
            </a:r>
            <a:r>
              <a:rPr lang="en-US" sz="15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500" b="1" i="1" dirty="0" err="1" smtClean="0">
                <a:solidFill>
                  <a:srgbClr val="0070C0"/>
                </a:solidFill>
                <a:latin typeface="Sylfaen" pitchFamily="18" charset="0"/>
              </a:rPr>
              <a:t>Հայաստանի</a:t>
            </a:r>
            <a:r>
              <a:rPr lang="en-US" sz="1500" b="1" dirty="0" smtClean="0">
                <a:solidFill>
                  <a:srgbClr val="0070C0"/>
                </a:solidFill>
                <a:latin typeface="Sylfaen" pitchFamily="18" charset="0"/>
              </a:rPr>
              <a:t>, </a:t>
            </a:r>
            <a:r>
              <a:rPr lang="en-US" sz="1500" b="1" dirty="0" err="1" smtClean="0">
                <a:solidFill>
                  <a:srgbClr val="0070C0"/>
                </a:solidFill>
                <a:latin typeface="Sylfaen" pitchFamily="18" charset="0"/>
              </a:rPr>
              <a:t>թիվ</a:t>
            </a:r>
            <a:r>
              <a:rPr lang="en-US" sz="1500" b="1" dirty="0" smtClean="0">
                <a:solidFill>
                  <a:srgbClr val="0070C0"/>
                </a:solidFill>
                <a:latin typeface="Sylfaen" pitchFamily="18" charset="0"/>
              </a:rPr>
              <a:t> 40094/05, § 194)</a:t>
            </a:r>
            <a:endParaRPr lang="en-US" sz="1500" b="1" dirty="0">
              <a:solidFill>
                <a:srgbClr val="0070C0"/>
              </a:solidFill>
              <a:latin typeface="Sylfaen" pitchFamily="18" charset="0"/>
            </a:endParaRPr>
          </a:p>
          <a:p>
            <a:pPr marL="36195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500" dirty="0" smtClean="0">
              <a:latin typeface="Sylfaen" pitchFamily="18" charset="0"/>
            </a:endParaRPr>
          </a:p>
          <a:p>
            <a:pPr marL="647700" indent="-28575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500" dirty="0" err="1" smtClean="0">
                <a:latin typeface="Sylfaen" pitchFamily="18" charset="0"/>
              </a:rPr>
              <a:t>Չի</a:t>
            </a:r>
            <a:r>
              <a:rPr lang="en-US" sz="1500" dirty="0" smtClean="0">
                <a:latin typeface="Sylfaen" pitchFamily="18" charset="0"/>
              </a:rPr>
              <a:t> </a:t>
            </a:r>
            <a:r>
              <a:rPr lang="en-US" sz="1500" dirty="0" err="1" smtClean="0">
                <a:latin typeface="Sylfaen" pitchFamily="18" charset="0"/>
              </a:rPr>
              <a:t>պաշտպանում</a:t>
            </a:r>
            <a:r>
              <a:rPr lang="en-US" sz="1500" dirty="0" smtClean="0">
                <a:latin typeface="Sylfaen" pitchFamily="18" charset="0"/>
              </a:rPr>
              <a:t> </a:t>
            </a:r>
            <a:r>
              <a:rPr lang="en-US" sz="1500" dirty="0" err="1" smtClean="0">
                <a:latin typeface="Sylfaen" pitchFamily="18" charset="0"/>
              </a:rPr>
              <a:t>խտրականության</a:t>
            </a:r>
            <a:r>
              <a:rPr lang="en-US" sz="1500" dirty="0" smtClean="0">
                <a:latin typeface="Sylfaen" pitchFamily="18" charset="0"/>
              </a:rPr>
              <a:t> </a:t>
            </a:r>
            <a:r>
              <a:rPr lang="en-US" sz="1500" dirty="0" err="1" smtClean="0">
                <a:solidFill>
                  <a:srgbClr val="FF0000"/>
                </a:solidFill>
                <a:latin typeface="Sylfaen" pitchFamily="18" charset="0"/>
              </a:rPr>
              <a:t>համընդհանուր</a:t>
            </a:r>
            <a:r>
              <a:rPr lang="en-US" sz="1500" dirty="0" smtClean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500" dirty="0" err="1" smtClean="0">
                <a:latin typeface="Sylfaen" pitchFamily="18" charset="0"/>
              </a:rPr>
              <a:t>արգելումը</a:t>
            </a:r>
            <a:r>
              <a:rPr lang="en-US" sz="1500" dirty="0" smtClean="0">
                <a:latin typeface="Sylfaen" pitchFamily="18" charset="0"/>
              </a:rPr>
              <a:t>։</a:t>
            </a:r>
            <a:endParaRPr lang="en-US" sz="1500" dirty="0">
              <a:latin typeface="Sylfaen" pitchFamily="18" charset="0"/>
            </a:endParaRPr>
          </a:p>
          <a:p>
            <a:pPr marL="893763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 err="1" smtClean="0">
                <a:latin typeface="Sylfaen" pitchFamily="18" charset="0"/>
              </a:rPr>
              <a:t>Օրինակ</a:t>
            </a:r>
            <a:r>
              <a:rPr lang="en-US" sz="1400" dirty="0" smtClean="0">
                <a:latin typeface="Sylfaen" pitchFamily="18" charset="0"/>
              </a:rPr>
              <a:t>՝ </a:t>
            </a:r>
            <a:r>
              <a:rPr lang="en-US" sz="1400" dirty="0" err="1" smtClean="0">
                <a:latin typeface="Sylfaen" pitchFamily="18" charset="0"/>
              </a:rPr>
              <a:t>այլ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իրավահարաբերություններում</a:t>
            </a:r>
            <a:r>
              <a:rPr lang="en-US" sz="1400" dirty="0" smtClean="0">
                <a:latin typeface="Sylfaen" pitchFamily="18" charset="0"/>
              </a:rPr>
              <a:t>, </a:t>
            </a:r>
            <a:r>
              <a:rPr lang="en-US" sz="1400" dirty="0" err="1" smtClean="0">
                <a:latin typeface="Sylfaen" pitchFamily="18" charset="0"/>
              </a:rPr>
              <a:t>որոնք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պաշտպանված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չեն</a:t>
            </a:r>
            <a:r>
              <a:rPr lang="en-US" sz="1400" dirty="0" smtClean="0">
                <a:latin typeface="Sylfaen" pitchFamily="18" charset="0"/>
              </a:rPr>
              <a:t>  </a:t>
            </a:r>
            <a:r>
              <a:rPr lang="en-US" sz="1400" dirty="0" err="1" smtClean="0">
                <a:latin typeface="Sylfaen" pitchFamily="18" charset="0"/>
              </a:rPr>
              <a:t>Կոնվենցիայով</a:t>
            </a:r>
            <a:endParaRPr lang="en-US" sz="1400" dirty="0" smtClean="0">
              <a:latin typeface="Sylfaen" pitchFamily="18" charset="0"/>
            </a:endParaRPr>
          </a:p>
          <a:p>
            <a:pPr marL="1169988" indent="-276225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endParaRPr lang="en-US" sz="1400" dirty="0" smtClean="0">
              <a:latin typeface="Sylfaen" pitchFamily="18" charset="0"/>
            </a:endParaRPr>
          </a:p>
          <a:p>
            <a:pPr marL="1169988" indent="-276225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400" dirty="0" err="1" smtClean="0">
                <a:latin typeface="Sylfaen" pitchFamily="18" charset="0"/>
              </a:rPr>
              <a:t>աշխատանքի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իրավունք</a:t>
            </a:r>
            <a:endParaRPr lang="en-US" sz="1400" dirty="0" smtClean="0">
              <a:latin typeface="Sylfaen" pitchFamily="18" charset="0"/>
            </a:endParaRPr>
          </a:p>
          <a:p>
            <a:pPr marL="1169988" indent="-276225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400" dirty="0" err="1" smtClean="0">
                <a:latin typeface="Sylfaen" pitchFamily="18" charset="0"/>
              </a:rPr>
              <a:t>բնակավայրի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իրավունք</a:t>
            </a:r>
            <a:endParaRPr lang="en-US" sz="1400" dirty="0" smtClean="0">
              <a:latin typeface="Sylfaen" pitchFamily="18" charset="0"/>
            </a:endParaRPr>
          </a:p>
          <a:p>
            <a:pPr marL="1169988" indent="-276225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400" dirty="0" err="1" smtClean="0">
                <a:latin typeface="Sylfaen" pitchFamily="18" charset="0"/>
              </a:rPr>
              <a:t>բժշկական</a:t>
            </a:r>
            <a:r>
              <a:rPr lang="en-US" sz="1400" dirty="0" smtClean="0">
                <a:latin typeface="Sylfaen" pitchFamily="18" charset="0"/>
              </a:rPr>
              <a:t> և </a:t>
            </a:r>
            <a:r>
              <a:rPr lang="en-US" sz="1400" dirty="0" err="1" smtClean="0">
                <a:latin typeface="Sylfaen" pitchFamily="18" charset="0"/>
              </a:rPr>
              <a:t>սոցիալական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օգնության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իրավունք</a:t>
            </a:r>
            <a:endParaRPr lang="en-US" sz="1400" dirty="0" smtClean="0">
              <a:latin typeface="Sylfaen" pitchFamily="18" charset="0"/>
            </a:endParaRPr>
          </a:p>
          <a:p>
            <a:pPr marL="1169988" indent="-276225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400" dirty="0" err="1" smtClean="0">
                <a:latin typeface="Sylfaen" pitchFamily="18" charset="0"/>
              </a:rPr>
              <a:t>միգրանտ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աշխատողների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օգնություն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ստանալու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իրավունք</a:t>
            </a:r>
            <a:endParaRPr lang="en-US" sz="1400" dirty="0" smtClean="0">
              <a:latin typeface="Sylfaen" pitchFamily="18" charset="0"/>
            </a:endParaRPr>
          </a:p>
          <a:p>
            <a:pPr marL="1169988" indent="-276225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400" dirty="0" err="1" smtClean="0">
                <a:latin typeface="Sylfaen" pitchFamily="18" charset="0"/>
              </a:rPr>
              <a:t>Նախագահական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ընտրություններում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առաջադրվելու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իրավունք</a:t>
            </a:r>
            <a:endParaRPr lang="en-US" sz="1400" dirty="0" smtClean="0">
              <a:latin typeface="Sylfaen" pitchFamily="18" charset="0"/>
            </a:endParaRPr>
          </a:p>
          <a:p>
            <a:pPr marL="1169988" indent="-276225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r>
              <a:rPr lang="en-US" sz="1400" dirty="0" smtClean="0">
                <a:latin typeface="Sylfaen" pitchFamily="18" charset="0"/>
              </a:rPr>
              <a:t>և </a:t>
            </a:r>
            <a:r>
              <a:rPr lang="en-US" sz="1400" dirty="0" err="1" smtClean="0">
                <a:latin typeface="Sylfaen" pitchFamily="18" charset="0"/>
              </a:rPr>
              <a:t>այլն</a:t>
            </a:r>
            <a:endParaRPr lang="en-US" sz="1400" dirty="0" smtClean="0">
              <a:latin typeface="Sylfaen" pitchFamily="18" charset="0"/>
            </a:endParaRPr>
          </a:p>
          <a:p>
            <a:pPr marL="893763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11/§ 194</a:t>
            </a:r>
          </a:p>
          <a:p>
            <a:pPr marL="1169988" indent="-276225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</a:pPr>
            <a:endParaRPr lang="en-US" sz="14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48464" y="6597352"/>
            <a:ext cx="402282" cy="255181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14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891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56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692696"/>
            <a:ext cx="7992888" cy="5904656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3 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– 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ՄԻԵԿ և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Վերանայված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սոցիալական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խարտիա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700" b="1" dirty="0" err="1" smtClean="0">
                <a:latin typeface="Sylfaen" pitchFamily="18" charset="0"/>
              </a:rPr>
              <a:t>Թիվ</a:t>
            </a:r>
            <a:r>
              <a:rPr lang="en-US" sz="1700" b="1" dirty="0" smtClean="0">
                <a:latin typeface="Sylfaen" pitchFamily="18" charset="0"/>
              </a:rPr>
              <a:t> 12 </a:t>
            </a:r>
            <a:r>
              <a:rPr lang="en-US" sz="1700" b="1" dirty="0" err="1" smtClean="0">
                <a:latin typeface="Sylfaen" pitchFamily="18" charset="0"/>
              </a:rPr>
              <a:t>Արձանագրություն</a:t>
            </a:r>
            <a:r>
              <a:rPr lang="en-US" sz="1700" b="1" dirty="0" smtClean="0">
                <a:latin typeface="Sylfaen" pitchFamily="18" charset="0"/>
              </a:rPr>
              <a:t> </a:t>
            </a:r>
            <a:r>
              <a:rPr lang="en-US" sz="1700" dirty="0" smtClean="0">
                <a:latin typeface="Sylfaen" pitchFamily="18" charset="0"/>
              </a:rPr>
              <a:t>(2005)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700" dirty="0">
              <a:latin typeface="Sylfaen" pitchFamily="18" charset="0"/>
            </a:endParaRPr>
          </a:p>
          <a:p>
            <a:pPr marL="80963" indent="280988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err="1" smtClean="0">
                <a:latin typeface="Sylfaen" pitchFamily="18" charset="0"/>
              </a:rPr>
              <a:t>Հոդված</a:t>
            </a:r>
            <a:r>
              <a:rPr lang="en-US" sz="1600" dirty="0" smtClean="0">
                <a:latin typeface="Sylfaen" pitchFamily="18" charset="0"/>
              </a:rPr>
              <a:t> 1   </a:t>
            </a:r>
            <a:r>
              <a:rPr lang="en-US" sz="1600" dirty="0" err="1" smtClean="0">
                <a:latin typeface="Sylfaen" pitchFamily="18" charset="0"/>
              </a:rPr>
              <a:t>Խտրականության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համընդհանուր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արգելումը</a:t>
            </a:r>
            <a:endParaRPr lang="en-US" sz="16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hy-AM" sz="1600" i="1" dirty="0">
              <a:latin typeface="Sylfaen" pitchFamily="18" charset="0"/>
            </a:endParaRPr>
          </a:p>
          <a:p>
            <a:pPr marL="361950" indent="-280988" algn="just">
              <a:lnSpc>
                <a:spcPct val="100000"/>
              </a:lnSpc>
              <a:spcBef>
                <a:spcPts val="0"/>
              </a:spcBef>
              <a:buNone/>
              <a:tabLst>
                <a:tab pos="361950" algn="l"/>
              </a:tabLst>
            </a:pPr>
            <a:r>
              <a:rPr lang="en-US" sz="1600" i="1" dirty="0" smtClean="0">
                <a:latin typeface="Sylfaen" pitchFamily="18" charset="0"/>
              </a:rPr>
              <a:t>	</a:t>
            </a:r>
            <a:r>
              <a:rPr lang="hy-AM" sz="1600" i="1" dirty="0">
                <a:latin typeface="Sylfaen" pitchFamily="18" charset="0"/>
              </a:rPr>
              <a:t>Խտրականության </a:t>
            </a:r>
            <a:r>
              <a:rPr lang="hy-AM" sz="1600" i="1" dirty="0">
                <a:solidFill>
                  <a:srgbClr val="FF0000"/>
                </a:solidFill>
                <a:latin typeface="Sylfaen" pitchFamily="18" charset="0"/>
              </a:rPr>
              <a:t>համընդհանուր</a:t>
            </a:r>
            <a:r>
              <a:rPr lang="hy-AM" sz="1600" i="1" dirty="0"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արգելումը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hy-AM" sz="1600" i="1" dirty="0" smtClean="0">
                <a:solidFill>
                  <a:srgbClr val="FF0000"/>
                </a:solidFill>
                <a:latin typeface="Sylfaen" pitchFamily="18" charset="0"/>
              </a:rPr>
              <a:t>Օրենքով </a:t>
            </a:r>
            <a:r>
              <a:rPr lang="hy-AM" sz="1600" i="1" dirty="0">
                <a:solidFill>
                  <a:srgbClr val="FF0000"/>
                </a:solidFill>
                <a:latin typeface="Sylfaen" pitchFamily="18" charset="0"/>
              </a:rPr>
              <a:t>սահմանված ցանկացած </a:t>
            </a:r>
            <a:r>
              <a:rPr lang="hy-AM" sz="1600" i="1" dirty="0" smtClean="0">
                <a:solidFill>
                  <a:srgbClr val="FF0000"/>
                </a:solidFill>
                <a:latin typeface="Sylfaen" pitchFamily="18" charset="0"/>
              </a:rPr>
              <a:t>իրավունքից</a:t>
            </a:r>
            <a:r>
              <a:rPr lang="en-US" sz="1600" i="1" dirty="0" smtClean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օգտվելը </a:t>
            </a:r>
            <a:r>
              <a:rPr lang="hy-AM" sz="1600" i="1" dirty="0">
                <a:latin typeface="Sylfaen" pitchFamily="18" charset="0"/>
              </a:rPr>
              <a:t>պետք է ապահովվի առանց սեռի, ռասայի, </a:t>
            </a:r>
            <a:r>
              <a:rPr lang="hy-AM" sz="1600" i="1" dirty="0" smtClean="0">
                <a:latin typeface="Sylfaen" pitchFamily="18" charset="0"/>
              </a:rPr>
              <a:t>գույնի,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լեզվի</a:t>
            </a:r>
            <a:r>
              <a:rPr lang="hy-AM" sz="1600" i="1" dirty="0">
                <a:latin typeface="Sylfaen" pitchFamily="18" charset="0"/>
              </a:rPr>
              <a:t>, կրոնի, քաղաքական կամ այլ կարծիքի, </a:t>
            </a:r>
            <a:r>
              <a:rPr lang="hy-AM" sz="1600" i="1" dirty="0" smtClean="0">
                <a:latin typeface="Sylfaen" pitchFamily="18" charset="0"/>
              </a:rPr>
              <a:t>ազգային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կամ </a:t>
            </a:r>
            <a:r>
              <a:rPr lang="hy-AM" sz="1600" i="1" dirty="0">
                <a:latin typeface="Sylfaen" pitchFamily="18" charset="0"/>
              </a:rPr>
              <a:t>սոցիալական ծագման, ազգային </a:t>
            </a:r>
            <a:r>
              <a:rPr lang="hy-AM" sz="1600" i="1" dirty="0" smtClean="0">
                <a:latin typeface="Sylfaen" pitchFamily="18" charset="0"/>
              </a:rPr>
              <a:t>փոքրամասնության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պատկանելու</a:t>
            </a:r>
            <a:r>
              <a:rPr lang="hy-AM" sz="1600" i="1" dirty="0">
                <a:latin typeface="Sylfaen" pitchFamily="18" charset="0"/>
              </a:rPr>
              <a:t>, սեփականության, ծննդի կամ </a:t>
            </a:r>
            <a:r>
              <a:rPr lang="hy-AM" sz="1600" i="1" dirty="0" smtClean="0">
                <a:latin typeface="Sylfaen" pitchFamily="18" charset="0"/>
              </a:rPr>
              <a:t>այլ</a:t>
            </a:r>
            <a:r>
              <a:rPr lang="en-US" sz="1600" i="1" dirty="0" smtClean="0">
                <a:latin typeface="Sylfaen" pitchFamily="18" charset="0"/>
              </a:rPr>
              <a:t> կ</a:t>
            </a:r>
            <a:r>
              <a:rPr lang="hy-AM" sz="1600" i="1" dirty="0" smtClean="0">
                <a:latin typeface="Sylfaen" pitchFamily="18" charset="0"/>
              </a:rPr>
              <a:t>արգավիճակի </a:t>
            </a:r>
            <a:r>
              <a:rPr lang="hy-AM" sz="1600" i="1" dirty="0">
                <a:latin typeface="Sylfaen" pitchFamily="18" charset="0"/>
              </a:rPr>
              <a:t>վրա հիմնված խտրականության</a:t>
            </a:r>
            <a:r>
              <a:rPr lang="hy-AM" sz="1600" i="1" dirty="0" smtClean="0">
                <a:latin typeface="Sylfaen" pitchFamily="18" charset="0"/>
              </a:rPr>
              <a:t>:</a:t>
            </a:r>
            <a:endParaRPr lang="en-US" sz="1600" i="1" dirty="0" smtClean="0">
              <a:latin typeface="Sylfaen" pitchFamily="18" charset="0"/>
            </a:endParaRPr>
          </a:p>
          <a:p>
            <a:pPr marL="361950" indent="-280988" algn="just">
              <a:lnSpc>
                <a:spcPct val="100000"/>
              </a:lnSpc>
              <a:spcBef>
                <a:spcPts val="0"/>
              </a:spcBef>
              <a:buNone/>
              <a:tabLst>
                <a:tab pos="361950" algn="l"/>
              </a:tabLst>
            </a:pPr>
            <a:endParaRPr lang="hy-AM" sz="1600" i="1" dirty="0">
              <a:latin typeface="Sylfaen" pitchFamily="18" charset="0"/>
            </a:endParaRPr>
          </a:p>
          <a:p>
            <a:pPr marL="361950" indent="-280988" algn="just">
              <a:lnSpc>
                <a:spcPct val="100000"/>
              </a:lnSpc>
              <a:spcBef>
                <a:spcPts val="0"/>
              </a:spcBef>
              <a:buNone/>
              <a:tabLst>
                <a:tab pos="361950" algn="l"/>
              </a:tabLst>
            </a:pPr>
            <a:r>
              <a:rPr lang="en-US" sz="1600" i="1" dirty="0">
                <a:latin typeface="Sylfaen" pitchFamily="18" charset="0"/>
              </a:rPr>
              <a:t>	</a:t>
            </a:r>
            <a:r>
              <a:rPr lang="hy-AM" sz="1600" i="1" dirty="0" smtClean="0">
                <a:latin typeface="Sylfaen" pitchFamily="18" charset="0"/>
              </a:rPr>
              <a:t>Ոչ </a:t>
            </a:r>
            <a:r>
              <a:rPr lang="hy-AM" sz="1600" i="1" dirty="0">
                <a:latin typeface="Sylfaen" pitchFamily="18" charset="0"/>
              </a:rPr>
              <a:t>մեկի </a:t>
            </a:r>
            <a:r>
              <a:rPr lang="hy-AM" sz="1600" i="1" dirty="0" smtClean="0">
                <a:latin typeface="Sylfaen" pitchFamily="18" charset="0"/>
              </a:rPr>
              <a:t>նկատմամ</a:t>
            </a:r>
            <a:r>
              <a:rPr lang="en-US" sz="1600" i="1" dirty="0" smtClean="0">
                <a:latin typeface="Sylfaen" pitchFamily="18" charset="0"/>
              </a:rPr>
              <a:t>բ</a:t>
            </a:r>
            <a:r>
              <a:rPr lang="el-GR" sz="1600" i="1" dirty="0" smtClean="0">
                <a:latin typeface="Sylfaen" pitchFamily="18" charset="0"/>
              </a:rPr>
              <a:t> </a:t>
            </a:r>
            <a:r>
              <a:rPr lang="hy-AM" sz="1600" i="1" dirty="0">
                <a:latin typeface="Sylfaen" pitchFamily="18" charset="0"/>
              </a:rPr>
              <a:t>պետական մարմնի </a:t>
            </a:r>
            <a:r>
              <a:rPr lang="hy-AM" sz="1600" i="1" dirty="0" smtClean="0">
                <a:latin typeface="Sylfaen" pitchFamily="18" charset="0"/>
              </a:rPr>
              <a:t>կողմից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խտրականություն </a:t>
            </a:r>
            <a:r>
              <a:rPr lang="hy-AM" sz="1600" i="1" dirty="0">
                <a:latin typeface="Sylfaen" pitchFamily="18" charset="0"/>
              </a:rPr>
              <a:t>չպետք է դրսևորվի սույն հոդվածի </a:t>
            </a:r>
            <a:r>
              <a:rPr lang="hy-AM" sz="1600" i="1" dirty="0" smtClean="0">
                <a:latin typeface="Sylfaen" pitchFamily="18" charset="0"/>
              </a:rPr>
              <a:t>1-ին</a:t>
            </a:r>
            <a:r>
              <a:rPr lang="en-US" sz="1600" i="1" dirty="0" smtClean="0">
                <a:latin typeface="Sylfaen" pitchFamily="18" charset="0"/>
              </a:rPr>
              <a:t> </a:t>
            </a:r>
            <a:r>
              <a:rPr lang="hy-AM" sz="1600" i="1" dirty="0" smtClean="0">
                <a:latin typeface="Sylfaen" pitchFamily="18" charset="0"/>
              </a:rPr>
              <a:t>կետում </a:t>
            </a:r>
            <a:r>
              <a:rPr lang="hy-AM" sz="1600" i="1" dirty="0">
                <a:latin typeface="Sylfaen" pitchFamily="18" charset="0"/>
              </a:rPr>
              <a:t>նշված որևէ հիմքով</a:t>
            </a:r>
            <a:r>
              <a:rPr lang="hy-AM" sz="1600" i="1" dirty="0" smtClean="0">
                <a:latin typeface="Sylfaen" pitchFamily="18" charset="0"/>
              </a:rPr>
              <a:t>:</a:t>
            </a:r>
            <a:endParaRPr lang="en-US" sz="1600" i="1" dirty="0" smtClean="0">
              <a:latin typeface="Sylfaen" pitchFamily="18" charset="0"/>
            </a:endParaRPr>
          </a:p>
          <a:p>
            <a:pPr marL="361950" indent="-280988" algn="just">
              <a:lnSpc>
                <a:spcPct val="100000"/>
              </a:lnSpc>
              <a:spcBef>
                <a:spcPts val="0"/>
              </a:spcBef>
              <a:buNone/>
              <a:tabLst>
                <a:tab pos="361950" algn="l"/>
              </a:tabLst>
            </a:pPr>
            <a:endParaRPr lang="en-US" sz="1700" i="1" dirty="0" smtClean="0">
              <a:latin typeface="Sylfaen" pitchFamily="18" charset="0"/>
            </a:endParaRPr>
          </a:p>
          <a:p>
            <a:pPr marL="361950" indent="-280988" algn="just">
              <a:lnSpc>
                <a:spcPct val="100000"/>
              </a:lnSpc>
              <a:spcBef>
                <a:spcPts val="0"/>
              </a:spcBef>
              <a:buNone/>
              <a:tabLst>
                <a:tab pos="361950" algn="l"/>
              </a:tabLst>
            </a:pPr>
            <a:endParaRPr lang="en-US" sz="1700" i="1" dirty="0">
              <a:latin typeface="Sylfaen" pitchFamily="18" charset="0"/>
            </a:endParaRPr>
          </a:p>
          <a:p>
            <a:pPr marL="366712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361950" algn="l"/>
              </a:tabLst>
            </a:pPr>
            <a:r>
              <a:rPr lang="en-US" sz="1700" i="1" dirty="0" smtClean="0">
                <a:latin typeface="Sylfaen" pitchFamily="18" charset="0"/>
              </a:rPr>
              <a:t>ՀՀ-</a:t>
            </a:r>
            <a:r>
              <a:rPr lang="en-US" sz="1700" i="1" dirty="0" err="1" smtClean="0">
                <a:latin typeface="Sylfaen" pitchFamily="18" charset="0"/>
              </a:rPr>
              <a:t>վավերացրել</a:t>
            </a:r>
            <a:r>
              <a:rPr lang="en-US" sz="1700" i="1" dirty="0" smtClean="0">
                <a:latin typeface="Sylfaen" pitchFamily="18" charset="0"/>
              </a:rPr>
              <a:t> է 17/12/2004թ.-ին և </a:t>
            </a:r>
            <a:r>
              <a:rPr lang="en-US" sz="1700" i="1" dirty="0" err="1" smtClean="0">
                <a:latin typeface="Sylfaen" pitchFamily="18" charset="0"/>
              </a:rPr>
              <a:t>ուժի</a:t>
            </a:r>
            <a:r>
              <a:rPr lang="en-US" sz="1700" i="1" dirty="0" smtClean="0">
                <a:latin typeface="Sylfaen" pitchFamily="18" charset="0"/>
              </a:rPr>
              <a:t> </a:t>
            </a:r>
            <a:r>
              <a:rPr lang="en-US" sz="1700" i="1" dirty="0" err="1" smtClean="0">
                <a:latin typeface="Sylfaen" pitchFamily="18" charset="0"/>
              </a:rPr>
              <a:t>մեջ</a:t>
            </a:r>
            <a:r>
              <a:rPr lang="en-US" sz="1700" i="1" dirty="0" smtClean="0">
                <a:latin typeface="Sylfaen" pitchFamily="18" charset="0"/>
              </a:rPr>
              <a:t>  </a:t>
            </a:r>
            <a:r>
              <a:rPr lang="en-US" sz="1700" i="1" dirty="0" err="1" smtClean="0">
                <a:latin typeface="Sylfaen" pitchFamily="18" charset="0"/>
              </a:rPr>
              <a:t>մտել</a:t>
            </a:r>
            <a:r>
              <a:rPr lang="en-US" sz="1700" i="1" dirty="0" smtClean="0">
                <a:latin typeface="Sylfaen" pitchFamily="18" charset="0"/>
              </a:rPr>
              <a:t> 01/04/2005թ.-ին։ </a:t>
            </a:r>
          </a:p>
          <a:p>
            <a:pPr marL="366712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361950" algn="l"/>
              </a:tabLst>
            </a:pPr>
            <a:endParaRPr lang="en-US" sz="1700" i="1" dirty="0">
              <a:latin typeface="Sylfaen" pitchFamily="18" charset="0"/>
            </a:endParaRPr>
          </a:p>
          <a:p>
            <a:pPr marL="366712" indent="-285750"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Ø"/>
              <a:tabLst>
                <a:tab pos="361950" algn="l"/>
              </a:tabLst>
            </a:pPr>
            <a:r>
              <a:rPr lang="en-US" sz="1700" dirty="0" smtClean="0">
                <a:latin typeface="Sylfaen" pitchFamily="18" charset="0"/>
              </a:rPr>
              <a:t>ՄԻԵԴ-ը </a:t>
            </a:r>
            <a:r>
              <a:rPr lang="en-US" sz="1700" dirty="0" err="1" smtClean="0">
                <a:latin typeface="Sylfaen" pitchFamily="18" charset="0"/>
              </a:rPr>
              <a:t>կայացրել</a:t>
            </a:r>
            <a:r>
              <a:rPr lang="en-US" sz="1700" dirty="0" smtClean="0">
                <a:latin typeface="Sylfaen" pitchFamily="18" charset="0"/>
              </a:rPr>
              <a:t> է 2 </a:t>
            </a:r>
            <a:r>
              <a:rPr lang="en-US" sz="1700" dirty="0" err="1" smtClean="0">
                <a:latin typeface="Sylfaen" pitchFamily="18" charset="0"/>
              </a:rPr>
              <a:t>վճիռ</a:t>
            </a:r>
            <a:r>
              <a:rPr lang="en-US" sz="1700" dirty="0" smtClean="0">
                <a:latin typeface="Sylfaen" pitchFamily="18" charset="0"/>
              </a:rPr>
              <a:t>։</a:t>
            </a:r>
          </a:p>
          <a:p>
            <a:pPr marL="355282" lvl="1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361950" algn="l"/>
              </a:tabLst>
            </a:pPr>
            <a:r>
              <a:rPr lang="en-US" sz="1300" dirty="0">
                <a:latin typeface="Sylfaen" pitchFamily="18" charset="0"/>
              </a:rPr>
              <a:t>	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       (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Սեյդիչն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ու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Ֆինկին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ընդդեմ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Բոսնիայի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և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Հերցեգովինայի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,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  </a:t>
            </a:r>
            <a:r>
              <a:rPr lang="ru-RU" sz="1400" b="1" dirty="0" smtClean="0">
                <a:solidFill>
                  <a:srgbClr val="0070C0"/>
                </a:solidFill>
                <a:latin typeface="Sylfaen" pitchFamily="18" charset="0"/>
              </a:rPr>
              <a:t>27996/06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, 22/12/2009)</a:t>
            </a:r>
          </a:p>
          <a:p>
            <a:pPr marL="627063" lvl="1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361950" algn="l"/>
              </a:tabLst>
            </a:pP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 (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Մակթուֆն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ու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Դամյանովիչն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ընդդեմ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Բոսնիայի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և 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Հերցեգովինայի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, 2312/08, 18/07/2013)</a:t>
            </a:r>
          </a:p>
          <a:p>
            <a:pPr marL="355282" lvl="1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361950" algn="l"/>
              </a:tabLst>
            </a:pPr>
            <a:endParaRPr lang="en-US" sz="1700" i="1" dirty="0" smtClean="0">
              <a:solidFill>
                <a:srgbClr val="FF0000"/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932040" y="6373397"/>
            <a:ext cx="457200" cy="476250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15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15616" y="115888"/>
            <a:ext cx="7920879" cy="504825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96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000" dirty="0" err="1" smtClean="0">
                <a:latin typeface="Sylfaen" pitchFamily="18" charset="0"/>
              </a:rPr>
              <a:t>Խտրականության</a:t>
            </a:r>
            <a:r>
              <a:rPr lang="en-US" sz="2000" dirty="0" smtClean="0">
                <a:latin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</a:rPr>
              <a:t>սահմանումը</a:t>
            </a:r>
            <a:endParaRPr lang="en-US" sz="2000" dirty="0"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764704"/>
            <a:ext cx="7992888" cy="5832648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3 – ՄԻԵԿ և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Վերանայված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սոցիալական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խարտիա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i="1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 smtClean="0">
                <a:latin typeface="Sylfaen" pitchFamily="18" charset="0"/>
              </a:rPr>
              <a:t>ՄԻԵԿ </a:t>
            </a:r>
            <a:r>
              <a:rPr lang="en-US" sz="1900" dirty="0" err="1" smtClean="0">
                <a:latin typeface="Sylfaen" pitchFamily="18" charset="0"/>
              </a:rPr>
              <a:t>նախադեպային</a:t>
            </a:r>
            <a:r>
              <a:rPr lang="en-US" sz="1900" dirty="0" smtClean="0">
                <a:latin typeface="Sylfaen" pitchFamily="18" charset="0"/>
              </a:rPr>
              <a:t> </a:t>
            </a:r>
            <a:r>
              <a:rPr lang="en-US" sz="1900" dirty="0" err="1" smtClean="0">
                <a:latin typeface="Sylfaen" pitchFamily="18" charset="0"/>
              </a:rPr>
              <a:t>իրավունք</a:t>
            </a: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i="1" dirty="0" smtClean="0">
              <a:latin typeface="Sylfaen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700" dirty="0" smtClean="0">
                <a:latin typeface="Sylfaen" pitchFamily="18" charset="0"/>
              </a:rPr>
              <a:t>«</a:t>
            </a:r>
            <a:r>
              <a:rPr lang="hy-AM" sz="1700" dirty="0">
                <a:latin typeface="Sylfaen" pitchFamily="18" charset="0"/>
              </a:rPr>
              <a:t>Խտրականությունը </a:t>
            </a:r>
            <a:r>
              <a:rPr lang="hy-AM" sz="1700" dirty="0" smtClean="0">
                <a:latin typeface="Sylfaen" pitchFamily="18" charset="0"/>
              </a:rPr>
              <a:t>տարբեր</a:t>
            </a:r>
            <a:r>
              <a:rPr lang="en-US" sz="1700" dirty="0" err="1" smtClean="0">
                <a:latin typeface="Sylfaen" pitchFamily="18" charset="0"/>
              </a:rPr>
              <a:t>ակված</a:t>
            </a:r>
            <a:r>
              <a:rPr lang="hy-AM" sz="1700" dirty="0" smtClean="0">
                <a:latin typeface="Sylfaen" pitchFamily="18" charset="0"/>
              </a:rPr>
              <a:t> </a:t>
            </a:r>
            <a:r>
              <a:rPr lang="hy-AM" sz="1700" dirty="0">
                <a:latin typeface="Sylfaen" pitchFamily="18" charset="0"/>
              </a:rPr>
              <a:t>վերաբերմունքի դրսևորումն է համեմատաբար նույն իրավիճակում գտնվող անձանց </a:t>
            </a:r>
            <a:r>
              <a:rPr lang="hy-AM" sz="1700" dirty="0" smtClean="0">
                <a:latin typeface="Sylfaen" pitchFamily="18" charset="0"/>
              </a:rPr>
              <a:t>նկատմամբ</a:t>
            </a:r>
            <a:r>
              <a:rPr lang="en-US" sz="1700" dirty="0" smtClean="0">
                <a:latin typeface="Sylfaen" pitchFamily="18" charset="0"/>
              </a:rPr>
              <a:t>՝</a:t>
            </a:r>
            <a:r>
              <a:rPr lang="hy-AM" sz="1700" dirty="0" smtClean="0">
                <a:latin typeface="Sylfaen" pitchFamily="18" charset="0"/>
              </a:rPr>
              <a:t> </a:t>
            </a:r>
            <a:r>
              <a:rPr lang="hy-AM" sz="1700" dirty="0">
                <a:latin typeface="Sylfaen" pitchFamily="18" charset="0"/>
              </a:rPr>
              <a:t>առանց որևէ օբյեկտիվ </a:t>
            </a:r>
            <a:r>
              <a:rPr lang="en-US" sz="1700" dirty="0" smtClean="0">
                <a:latin typeface="Sylfaen" pitchFamily="18" charset="0"/>
              </a:rPr>
              <a:t>և </a:t>
            </a:r>
            <a:r>
              <a:rPr lang="en-US" sz="1700" dirty="0" err="1" smtClean="0">
                <a:latin typeface="Sylfaen" pitchFamily="18" charset="0"/>
              </a:rPr>
              <a:t>ողջամիտ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հիմնավորման</a:t>
            </a:r>
            <a:r>
              <a:rPr lang="en-US" sz="1700" dirty="0" smtClean="0">
                <a:latin typeface="Sylfaen" pitchFamily="18" charset="0"/>
              </a:rPr>
              <a:t>»։</a:t>
            </a:r>
          </a:p>
          <a:p>
            <a:pPr marL="361950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(</a:t>
            </a:r>
            <a:r>
              <a:rPr lang="en-US" sz="1400" b="1" i="1" dirty="0" err="1" smtClean="0">
                <a:solidFill>
                  <a:srgbClr val="0070C0"/>
                </a:solidFill>
                <a:latin typeface="Sylfaen" pitchFamily="18" charset="0"/>
              </a:rPr>
              <a:t>Վիրաբյանն</a:t>
            </a:r>
            <a:r>
              <a:rPr lang="en-US" sz="14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>
                <a:solidFill>
                  <a:srgbClr val="0070C0"/>
                </a:solidFill>
                <a:latin typeface="Sylfaen" pitchFamily="18" charset="0"/>
              </a:rPr>
              <a:t>ընդդեմ</a:t>
            </a:r>
            <a:r>
              <a:rPr lang="en-US" sz="1400" b="1" i="1" dirty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i="1" dirty="0" err="1">
                <a:solidFill>
                  <a:srgbClr val="0070C0"/>
                </a:solidFill>
                <a:latin typeface="Sylfaen" pitchFamily="18" charset="0"/>
              </a:rPr>
              <a:t>Հայաստանի</a:t>
            </a:r>
            <a:r>
              <a:rPr lang="en-US" sz="1400" b="1" dirty="0">
                <a:solidFill>
                  <a:srgbClr val="0070C0"/>
                </a:solidFill>
                <a:latin typeface="Sylfaen" pitchFamily="18" charset="0"/>
              </a:rPr>
              <a:t>, </a:t>
            </a:r>
            <a:r>
              <a:rPr lang="en-US" sz="1400" b="1" dirty="0" err="1">
                <a:solidFill>
                  <a:srgbClr val="0070C0"/>
                </a:solidFill>
                <a:latin typeface="Sylfaen" pitchFamily="18" charset="0"/>
              </a:rPr>
              <a:t>թիվ</a:t>
            </a:r>
            <a:r>
              <a:rPr lang="en-US" sz="1400" b="1" dirty="0">
                <a:solidFill>
                  <a:srgbClr val="0070C0"/>
                </a:solidFill>
                <a:latin typeface="Sylfaen" pitchFamily="18" charset="0"/>
              </a:rPr>
              <a:t> 40094/05, 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2/10/2012, § 199)</a:t>
            </a:r>
          </a:p>
          <a:p>
            <a:pPr marL="361950" lvl="0" indent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400" b="1" dirty="0">
              <a:solidFill>
                <a:srgbClr val="0070C0"/>
              </a:solidFill>
              <a:latin typeface="Sylfaen" pitchFamily="18" charset="0"/>
            </a:endParaRPr>
          </a:p>
          <a:p>
            <a:pPr marL="361950" lvl="0" indent="-276225" algn="just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700" dirty="0" smtClean="0">
                <a:latin typeface="Sylfaen" pitchFamily="18" charset="0"/>
              </a:rPr>
              <a:t>«</a:t>
            </a:r>
            <a:r>
              <a:rPr lang="en-US" sz="1700" dirty="0" err="1" smtClean="0">
                <a:latin typeface="Sylfaen" pitchFamily="18" charset="0"/>
              </a:rPr>
              <a:t>Ժողովրդավարության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մասին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հասարակական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պատկերացման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մեջ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բազմազանությունն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ընկալվում</a:t>
            </a:r>
            <a:r>
              <a:rPr lang="en-US" sz="1700" dirty="0" smtClean="0">
                <a:latin typeface="Sylfaen" pitchFamily="18" charset="0"/>
              </a:rPr>
              <a:t> է </a:t>
            </a:r>
            <a:r>
              <a:rPr lang="en-US" sz="1700" dirty="0" err="1" smtClean="0">
                <a:latin typeface="Sylfaen" pitchFamily="18" charset="0"/>
              </a:rPr>
              <a:t>ոչ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թե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որպես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սպառնալիք</a:t>
            </a:r>
            <a:r>
              <a:rPr lang="en-US" sz="1700" dirty="0" smtClean="0">
                <a:latin typeface="Sylfaen" pitchFamily="18" charset="0"/>
              </a:rPr>
              <a:t>, </a:t>
            </a:r>
            <a:r>
              <a:rPr lang="en-US" sz="1700" dirty="0" err="1" smtClean="0">
                <a:latin typeface="Sylfaen" pitchFamily="18" charset="0"/>
              </a:rPr>
              <a:t>այլ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որպես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զարգացման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աղբյուր</a:t>
            </a:r>
            <a:r>
              <a:rPr lang="en-US" sz="1700" dirty="0" smtClean="0">
                <a:latin typeface="Sylfaen" pitchFamily="18" charset="0"/>
              </a:rPr>
              <a:t>»։ </a:t>
            </a:r>
            <a:r>
              <a:rPr lang="en-US" sz="1700" b="1" dirty="0" smtClean="0">
                <a:solidFill>
                  <a:srgbClr val="0070C0"/>
                </a:solidFill>
                <a:latin typeface="Sylfaen" pitchFamily="18" charset="0"/>
              </a:rPr>
              <a:t>(§ 199)</a:t>
            </a:r>
          </a:p>
          <a:p>
            <a:pPr marL="361950" lvl="0" indent="-276225" algn="just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1700" b="1" dirty="0">
              <a:solidFill>
                <a:srgbClr val="0070C0"/>
              </a:solidFill>
              <a:latin typeface="Sylfaen" pitchFamily="18" charset="0"/>
            </a:endParaRPr>
          </a:p>
          <a:p>
            <a:pPr marL="361950" lvl="0" indent="-276225" algn="just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700" dirty="0" smtClean="0">
                <a:latin typeface="Sylfaen" pitchFamily="18" charset="0"/>
              </a:rPr>
              <a:t>«</a:t>
            </a:r>
            <a:r>
              <a:rPr lang="en-US" sz="1700" dirty="0" err="1" smtClean="0">
                <a:latin typeface="Sylfaen" pitchFamily="18" charset="0"/>
              </a:rPr>
              <a:t>Բազմակարծությունը</a:t>
            </a:r>
            <a:r>
              <a:rPr lang="en-US" sz="1700" dirty="0" smtClean="0">
                <a:latin typeface="Sylfaen" pitchFamily="18" charset="0"/>
              </a:rPr>
              <a:t>, </a:t>
            </a:r>
            <a:r>
              <a:rPr lang="en-US" sz="1700" dirty="0" err="1" smtClean="0">
                <a:latin typeface="Sylfaen" pitchFamily="18" charset="0"/>
              </a:rPr>
              <a:t>հանդուրժողականությունը</a:t>
            </a:r>
            <a:r>
              <a:rPr lang="en-US" sz="1700" dirty="0" smtClean="0">
                <a:latin typeface="Sylfaen" pitchFamily="18" charset="0"/>
              </a:rPr>
              <a:t> և </a:t>
            </a:r>
            <a:r>
              <a:rPr lang="en-US" sz="1700" dirty="0" err="1" smtClean="0">
                <a:latin typeface="Sylfaen" pitchFamily="18" charset="0"/>
              </a:rPr>
              <a:t>լայն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մտածելակերպը</a:t>
            </a:r>
            <a:r>
              <a:rPr lang="en-US" sz="1700" dirty="0" smtClean="0">
                <a:latin typeface="Sylfaen" pitchFamily="18" charset="0"/>
              </a:rPr>
              <a:t> «</a:t>
            </a:r>
            <a:r>
              <a:rPr lang="en-US" sz="1700" dirty="0" err="1" smtClean="0">
                <a:latin typeface="Sylfaen" pitchFamily="18" charset="0"/>
              </a:rPr>
              <a:t>ժողովրդավարական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հասարակության</a:t>
            </a:r>
            <a:r>
              <a:rPr lang="en-US" sz="1700" dirty="0" smtClean="0">
                <a:latin typeface="Sylfaen" pitchFamily="18" charset="0"/>
              </a:rPr>
              <a:t>» </a:t>
            </a:r>
            <a:r>
              <a:rPr lang="en-US" sz="1700" dirty="0" err="1" smtClean="0">
                <a:latin typeface="Sylfaen" pitchFamily="18" charset="0"/>
              </a:rPr>
              <a:t>առանձնահատկություններն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են</a:t>
            </a:r>
            <a:r>
              <a:rPr lang="en-US" sz="1700" dirty="0" smtClean="0">
                <a:latin typeface="Sylfaen" pitchFamily="18" charset="0"/>
              </a:rPr>
              <a:t>»։ </a:t>
            </a:r>
            <a:r>
              <a:rPr lang="en-US" sz="1700" b="1" dirty="0" smtClean="0">
                <a:solidFill>
                  <a:srgbClr val="0070C0"/>
                </a:solidFill>
                <a:latin typeface="Sylfaen" pitchFamily="18" charset="0"/>
              </a:rPr>
              <a:t>(§ 200)</a:t>
            </a:r>
          </a:p>
          <a:p>
            <a:pPr marL="361950" lvl="0" indent="-276225" algn="just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1700" b="1" dirty="0">
              <a:solidFill>
                <a:srgbClr val="0070C0"/>
              </a:solidFill>
              <a:latin typeface="Sylfaen" pitchFamily="18" charset="0"/>
            </a:endParaRPr>
          </a:p>
          <a:p>
            <a:pPr marL="361950" lvl="0" indent="-276225" algn="just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700" dirty="0" smtClean="0">
                <a:latin typeface="Sylfaen" pitchFamily="18" charset="0"/>
              </a:rPr>
              <a:t>«</a:t>
            </a:r>
            <a:r>
              <a:rPr lang="en-US" sz="1700" dirty="0" err="1" smtClean="0">
                <a:latin typeface="Sylfaen" pitchFamily="18" charset="0"/>
              </a:rPr>
              <a:t>Քաղաքական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բազմակարծությունը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ենթադրում</a:t>
            </a:r>
            <a:r>
              <a:rPr lang="en-US" sz="1700" dirty="0" smtClean="0">
                <a:latin typeface="Sylfaen" pitchFamily="18" charset="0"/>
              </a:rPr>
              <a:t> է </a:t>
            </a:r>
            <a:r>
              <a:rPr lang="en-US" sz="1700" dirty="0" err="1" smtClean="0">
                <a:latin typeface="Sylfaen" pitchFamily="18" charset="0"/>
              </a:rPr>
              <a:t>քաղաքական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բազմազան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համոզմունքների</a:t>
            </a:r>
            <a:r>
              <a:rPr lang="en-US" sz="1700" dirty="0" smtClean="0">
                <a:latin typeface="Sylfaen" pitchFamily="18" charset="0"/>
              </a:rPr>
              <a:t> և </a:t>
            </a:r>
            <a:r>
              <a:rPr lang="en-US" sz="1700" dirty="0" err="1" smtClean="0">
                <a:latin typeface="Sylfaen" pitchFamily="18" charset="0"/>
              </a:rPr>
              <a:t>շարժումների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խաղաղ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գոյակցություն</a:t>
            </a:r>
            <a:r>
              <a:rPr lang="en-US" sz="1700" dirty="0" smtClean="0">
                <a:latin typeface="Sylfaen" pitchFamily="18" charset="0"/>
              </a:rPr>
              <a:t>»։ </a:t>
            </a:r>
            <a:r>
              <a:rPr lang="en-US" sz="1700" b="1" dirty="0" smtClean="0">
                <a:solidFill>
                  <a:srgbClr val="0070C0"/>
                </a:solidFill>
                <a:latin typeface="Sylfaen" pitchFamily="18" charset="0"/>
              </a:rPr>
              <a:t>(§ 200)</a:t>
            </a:r>
          </a:p>
          <a:p>
            <a:pPr marL="361950" lvl="0" indent="-276225" algn="just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1700" b="1" dirty="0">
              <a:solidFill>
                <a:srgbClr val="0070C0"/>
              </a:solidFill>
              <a:latin typeface="Sylfaen" pitchFamily="18" charset="0"/>
            </a:endParaRPr>
          </a:p>
          <a:p>
            <a:pPr marL="82296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700" b="1" dirty="0" smtClean="0">
                <a:solidFill>
                  <a:srgbClr val="0070C0"/>
                </a:solidFill>
                <a:latin typeface="Sylfaen" pitchFamily="18" charset="0"/>
              </a:rPr>
              <a:t>11/§§ 199-200</a:t>
            </a:r>
          </a:p>
          <a:p>
            <a:pPr marL="82296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700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932040" y="6373397"/>
            <a:ext cx="457200" cy="476250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16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634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50405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000" dirty="0" err="1" smtClean="0">
                <a:latin typeface="Sylfaen" pitchFamily="18" charset="0"/>
              </a:rPr>
              <a:t>Խտրականության</a:t>
            </a:r>
            <a:r>
              <a:rPr lang="en-US" sz="2000" dirty="0" smtClean="0">
                <a:latin typeface="Sylfaen" pitchFamily="18" charset="0"/>
              </a:rPr>
              <a:t> </a:t>
            </a:r>
            <a:r>
              <a:rPr lang="en-US" sz="2000" dirty="0" err="1" smtClean="0">
                <a:latin typeface="Sylfaen" pitchFamily="18" charset="0"/>
              </a:rPr>
              <a:t>սահմանումը</a:t>
            </a:r>
            <a:endParaRPr lang="en-US" sz="2000" dirty="0"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764704"/>
            <a:ext cx="7920880" cy="5832648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3 – ՄԻԵԿ և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Վերանայված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սոցիալական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խարտիա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i="1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900" dirty="0" smtClean="0">
                <a:latin typeface="Sylfaen" pitchFamily="18" charset="0"/>
              </a:rPr>
              <a:t>ՄԻԵԿ </a:t>
            </a:r>
            <a:r>
              <a:rPr lang="en-US" sz="1900" dirty="0" err="1" smtClean="0">
                <a:latin typeface="Sylfaen" pitchFamily="18" charset="0"/>
              </a:rPr>
              <a:t>նախադեպային</a:t>
            </a:r>
            <a:r>
              <a:rPr lang="en-US" sz="1900" dirty="0" smtClean="0">
                <a:latin typeface="Sylfaen" pitchFamily="18" charset="0"/>
              </a:rPr>
              <a:t> </a:t>
            </a:r>
            <a:r>
              <a:rPr lang="en-US" sz="1900" dirty="0" err="1" smtClean="0">
                <a:latin typeface="Sylfaen" pitchFamily="18" charset="0"/>
              </a:rPr>
              <a:t>իրավունք</a:t>
            </a: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i="1" dirty="0" smtClean="0">
              <a:latin typeface="Sylfaen" pitchFamily="18" charset="0"/>
            </a:endParaRPr>
          </a:p>
          <a:p>
            <a:pPr marL="85725" lvl="0" indent="0" algn="just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700" b="1" dirty="0">
              <a:solidFill>
                <a:srgbClr val="0070C0"/>
              </a:solidFill>
              <a:latin typeface="Sylfaen" pitchFamily="18" charset="0"/>
            </a:endParaRPr>
          </a:p>
          <a:p>
            <a:pPr marL="361950" lvl="0" indent="-276225" algn="just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700" dirty="0" err="1" smtClean="0">
                <a:latin typeface="Sylfaen" pitchFamily="18" charset="0"/>
              </a:rPr>
              <a:t>Բռնությամբ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ուղեկցվող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միջադեպեր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հետաքննելիս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պետական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մարմինները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լրացուցիչ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պարտավորություն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են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ստանձնում</a:t>
            </a:r>
            <a:r>
              <a:rPr lang="en-US" sz="1700" dirty="0" smtClean="0">
                <a:latin typeface="Sylfaen" pitchFamily="18" charset="0"/>
              </a:rPr>
              <a:t>՝ </a:t>
            </a:r>
            <a:r>
              <a:rPr lang="en-US" sz="1700" dirty="0" err="1" smtClean="0">
                <a:latin typeface="Sylfaen" pitchFamily="18" charset="0"/>
              </a:rPr>
              <a:t>ձեռնարկել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բոլոր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անհրաժեշտ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քայլերը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գործի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հիմքում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քաղաքական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դրդապատճառները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բացահայտելու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ուղղությամբ</a:t>
            </a:r>
            <a:r>
              <a:rPr lang="en-US" sz="1700" dirty="0" smtClean="0">
                <a:latin typeface="Sylfaen" pitchFamily="18" charset="0"/>
              </a:rPr>
              <a:t>,  </a:t>
            </a:r>
            <a:r>
              <a:rPr lang="en-US" sz="1700" dirty="0" err="1" smtClean="0">
                <a:latin typeface="Sylfaen" pitchFamily="18" charset="0"/>
              </a:rPr>
              <a:t>ինչպես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նաև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պարզելու</a:t>
            </a:r>
            <a:r>
              <a:rPr lang="en-US" sz="1700" dirty="0" smtClean="0">
                <a:latin typeface="Sylfaen" pitchFamily="18" charset="0"/>
              </a:rPr>
              <a:t>, </a:t>
            </a:r>
            <a:r>
              <a:rPr lang="en-US" sz="1700" dirty="0" err="1" smtClean="0">
                <a:latin typeface="Sylfaen" pitchFamily="18" charset="0"/>
              </a:rPr>
              <a:t>թե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արդյոք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քաղաքական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հայացքների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նկատմամբ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անհանդուրժողականությունը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իր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դերն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ունեցել</a:t>
            </a:r>
            <a:r>
              <a:rPr lang="en-US" sz="1700" dirty="0" smtClean="0">
                <a:latin typeface="Sylfaen" pitchFamily="18" charset="0"/>
              </a:rPr>
              <a:t> է </a:t>
            </a:r>
            <a:r>
              <a:rPr lang="en-US" sz="1700" dirty="0" err="1" smtClean="0">
                <a:latin typeface="Sylfaen" pitchFamily="18" charset="0"/>
              </a:rPr>
              <a:t>այդ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դեպքերում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(</a:t>
            </a:r>
            <a:r>
              <a:rPr lang="en-US" sz="1400" b="1" dirty="0" err="1" smtClean="0">
                <a:solidFill>
                  <a:srgbClr val="0070C0"/>
                </a:solidFill>
                <a:latin typeface="Sylfaen" pitchFamily="18" charset="0"/>
              </a:rPr>
              <a:t>Վիրաբյանն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  <a:latin typeface="Sylfaen" pitchFamily="18" charset="0"/>
              </a:rPr>
              <a:t>ընդդեմ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  <a:latin typeface="Sylfaen" pitchFamily="18" charset="0"/>
              </a:rPr>
              <a:t>Հայաստանի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, 2012)</a:t>
            </a:r>
            <a:r>
              <a:rPr lang="en-US" sz="1400" dirty="0" smtClean="0">
                <a:latin typeface="Sylfaen" pitchFamily="18" charset="0"/>
              </a:rPr>
              <a:t>։</a:t>
            </a:r>
          </a:p>
          <a:p>
            <a:pPr marL="361950" lvl="0" indent="-276225" algn="just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1700" dirty="0">
              <a:latin typeface="Sylfaen" pitchFamily="18" charset="0"/>
            </a:endParaRPr>
          </a:p>
          <a:p>
            <a:pPr marL="361950" lvl="0" indent="-276225" algn="just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700" dirty="0" err="1" smtClean="0">
                <a:latin typeface="Sylfaen" pitchFamily="18" charset="0"/>
              </a:rPr>
              <a:t>Քաղաքական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նկատառումներով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պայմանավորված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բռնությունը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որևէ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քաղաքական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երանգ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չունեցող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գործերի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հետ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նույն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հիմքով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քննելը</a:t>
            </a:r>
            <a:r>
              <a:rPr lang="en-US" sz="1700" dirty="0" smtClean="0">
                <a:latin typeface="Sylfaen" pitchFamily="18" charset="0"/>
              </a:rPr>
              <a:t>, </a:t>
            </a:r>
            <a:r>
              <a:rPr lang="en-US" sz="1700" dirty="0" err="1" smtClean="0">
                <a:latin typeface="Sylfaen" pitchFamily="18" charset="0"/>
              </a:rPr>
              <a:t>էապես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իրարից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տարբերվող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իրավիճակների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միջև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տարբերակում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չկատարելը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կարող</a:t>
            </a:r>
            <a:r>
              <a:rPr lang="en-US" sz="1700" dirty="0" smtClean="0">
                <a:latin typeface="Sylfaen" pitchFamily="18" charset="0"/>
              </a:rPr>
              <a:t> է </a:t>
            </a:r>
            <a:r>
              <a:rPr lang="en-US" sz="1700" dirty="0" err="1" smtClean="0">
                <a:latin typeface="Sylfaen" pitchFamily="18" charset="0"/>
              </a:rPr>
              <a:t>հանգեցնել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Կոնվենցիայի</a:t>
            </a:r>
            <a:r>
              <a:rPr lang="en-US" sz="1700" dirty="0" smtClean="0">
                <a:latin typeface="Sylfaen" pitchFamily="18" charset="0"/>
              </a:rPr>
              <a:t> 14-րդ </a:t>
            </a:r>
            <a:r>
              <a:rPr lang="en-US" sz="1700" dirty="0" err="1" smtClean="0">
                <a:latin typeface="Sylfaen" pitchFamily="18" charset="0"/>
              </a:rPr>
              <a:t>հոդվածի</a:t>
            </a:r>
            <a:r>
              <a:rPr lang="en-US" sz="1700" dirty="0" smtClean="0">
                <a:latin typeface="Sylfaen" pitchFamily="18" charset="0"/>
              </a:rPr>
              <a:t> </a:t>
            </a:r>
            <a:r>
              <a:rPr lang="en-US" sz="1700" dirty="0" err="1" smtClean="0">
                <a:latin typeface="Sylfaen" pitchFamily="18" charset="0"/>
              </a:rPr>
              <a:t>խախտմանը</a:t>
            </a:r>
            <a:r>
              <a:rPr lang="en-US" sz="1700" dirty="0" smtClean="0">
                <a:latin typeface="Sylfaen" pitchFamily="18" charset="0"/>
              </a:rPr>
              <a:t>։ 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(</a:t>
            </a:r>
            <a:r>
              <a:rPr lang="en-US" sz="1400" b="1" dirty="0" err="1" smtClean="0">
                <a:solidFill>
                  <a:srgbClr val="0070C0"/>
                </a:solidFill>
                <a:latin typeface="Sylfaen" pitchFamily="18" charset="0"/>
              </a:rPr>
              <a:t>Վիրաբյանն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  <a:latin typeface="Sylfaen" pitchFamily="18" charset="0"/>
              </a:rPr>
              <a:t>ընդդեմ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  <a:latin typeface="Sylfaen" pitchFamily="18" charset="0"/>
              </a:rPr>
              <a:t>Հայաստանի</a:t>
            </a:r>
            <a:r>
              <a:rPr lang="en-US" sz="1400" b="1" dirty="0" smtClean="0">
                <a:solidFill>
                  <a:srgbClr val="0070C0"/>
                </a:solidFill>
                <a:latin typeface="Sylfaen" pitchFamily="18" charset="0"/>
              </a:rPr>
              <a:t>, 2012)։</a:t>
            </a:r>
          </a:p>
          <a:p>
            <a:pPr marL="82296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1700" dirty="0">
              <a:latin typeface="Sylfaen" pitchFamily="18" charset="0"/>
            </a:endParaRPr>
          </a:p>
          <a:p>
            <a:pPr marL="82296" lvl="0" indent="0" algn="r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700" b="1" dirty="0" smtClean="0">
              <a:solidFill>
                <a:srgbClr val="0070C0"/>
              </a:solidFill>
              <a:latin typeface="Sylfaen" pitchFamily="18" charset="0"/>
            </a:endParaRPr>
          </a:p>
          <a:p>
            <a:pPr marL="82296" lvl="0" indent="0" algn="r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700" b="1" dirty="0" smtClean="0">
                <a:solidFill>
                  <a:srgbClr val="0070C0"/>
                </a:solidFill>
                <a:latin typeface="Sylfaen" pitchFamily="18" charset="0"/>
              </a:rPr>
              <a:t>11/§ 218</a:t>
            </a:r>
            <a:endParaRPr lang="en-US" sz="1700" b="1" dirty="0">
              <a:solidFill>
                <a:srgbClr val="0070C0"/>
              </a:solidFill>
              <a:latin typeface="Sylfaen" pitchFamily="18" charset="0"/>
            </a:endParaRPr>
          </a:p>
          <a:p>
            <a:pPr marL="82296" indent="0" algn="r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932040" y="6373397"/>
            <a:ext cx="457200" cy="476250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17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74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692696"/>
            <a:ext cx="7848872" cy="5976664"/>
          </a:xfrm>
        </p:spPr>
        <p:txBody>
          <a:bodyPr>
            <a:normAutofit lnSpcReduction="10000"/>
          </a:bodyPr>
          <a:lstStyle/>
          <a:p>
            <a:pPr marL="82296" lvl="0" indent="0">
              <a:lnSpc>
                <a:spcPct val="16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3 – ՄԻԵԿ և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Վերանայված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սոցիալական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խարտիա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Վերանայված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եվրոպական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սոցիալական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խարտիա</a:t>
            </a:r>
            <a:endParaRPr lang="en-US" sz="1800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ԵԽ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միջազգային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պայմանագիր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է,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որը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վավերացվել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է ԵԽ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անդամ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43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երկրների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կողմից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։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Ընդունվել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է 1961թ.-ին,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վերանայվել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1996թ.-ին և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ուժի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մեջ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մտել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1999թ.-ին։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Պաշտպանում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1700" b="1" dirty="0" err="1">
                <a:solidFill>
                  <a:srgbClr val="FF0000"/>
                </a:solidFill>
                <a:latin typeface="Sylfaen" pitchFamily="18" charset="0"/>
              </a:rPr>
              <a:t>սոցիալական</a:t>
            </a:r>
            <a:r>
              <a:rPr lang="en-US" sz="1700" dirty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և </a:t>
            </a:r>
            <a:r>
              <a:rPr lang="en-US" sz="1700" b="1" dirty="0" err="1">
                <a:solidFill>
                  <a:srgbClr val="FF0000"/>
                </a:solidFill>
                <a:latin typeface="Sylfaen" pitchFamily="18" charset="0"/>
              </a:rPr>
              <a:t>տնտեսական</a:t>
            </a:r>
            <a:r>
              <a:rPr lang="en-US" sz="1700" dirty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բնույթի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i="1" dirty="0" err="1">
                <a:solidFill>
                  <a:prstClr val="black"/>
                </a:solidFill>
                <a:latin typeface="Sylfaen" pitchFamily="18" charset="0"/>
              </a:rPr>
              <a:t>մարդու</a:t>
            </a:r>
            <a:r>
              <a:rPr lang="en-US" sz="1700" i="1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i="1" dirty="0" err="1">
                <a:solidFill>
                  <a:prstClr val="black"/>
                </a:solidFill>
                <a:latin typeface="Sylfaen" pitchFamily="18" charset="0"/>
              </a:rPr>
              <a:t>իրավունքներ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՝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հետևյալ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բնագավառներում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. </a:t>
            </a: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700" dirty="0">
                <a:solidFill>
                  <a:prstClr val="black"/>
                </a:solidFill>
                <a:latin typeface="Sylfaen" pitchFamily="18" charset="0"/>
              </a:rPr>
              <a:t>Ա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շխատանքային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իրավունքներ</a:t>
            </a: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700" dirty="0">
                <a:solidFill>
                  <a:prstClr val="black"/>
                </a:solidFill>
                <a:latin typeface="Sylfaen" pitchFamily="18" charset="0"/>
              </a:rPr>
              <a:t>Ա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ռողջության</a:t>
            </a: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700" dirty="0">
                <a:solidFill>
                  <a:prstClr val="black"/>
                </a:solidFill>
                <a:latin typeface="Sylfaen" pitchFamily="18" charset="0"/>
              </a:rPr>
              <a:t>Կ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րթության</a:t>
            </a: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700" dirty="0">
                <a:solidFill>
                  <a:prstClr val="black"/>
                </a:solidFill>
                <a:latin typeface="Sylfaen" pitchFamily="18" charset="0"/>
              </a:rPr>
              <a:t>Տ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ան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բնակավայրի</a:t>
            </a: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700" dirty="0">
                <a:solidFill>
                  <a:prstClr val="black"/>
                </a:solidFill>
                <a:latin typeface="Sylfaen" pitchFamily="18" charset="0"/>
              </a:rPr>
              <a:t>Ի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րավական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սոցիալական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պաշտպանություն</a:t>
            </a: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700" dirty="0">
                <a:solidFill>
                  <a:prstClr val="black"/>
                </a:solidFill>
                <a:latin typeface="Sylfaen" pitchFamily="18" charset="0"/>
              </a:rPr>
              <a:t>Ա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նձանց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ազատ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տեղաշարժվելու</a:t>
            </a: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700" dirty="0">
                <a:solidFill>
                  <a:prstClr val="black"/>
                </a:solidFill>
                <a:latin typeface="Sylfaen" pitchFamily="18" charset="0"/>
              </a:rPr>
              <a:t>Խ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տրականության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արգելում</a:t>
            </a: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1700" dirty="0">
              <a:solidFill>
                <a:prstClr val="black"/>
              </a:solidFill>
              <a:latin typeface="Sylfaen" pitchFamily="18" charset="0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Խարտիան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պաշտպանում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1700" b="1" dirty="0" err="1" smtClean="0">
                <a:solidFill>
                  <a:srgbClr val="FF0000"/>
                </a:solidFill>
                <a:latin typeface="Sylfaen" pitchFamily="18" charset="0"/>
              </a:rPr>
              <a:t>սոցիալական</a:t>
            </a:r>
            <a:r>
              <a:rPr lang="en-US" sz="1700" dirty="0" smtClean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և </a:t>
            </a:r>
            <a:r>
              <a:rPr lang="en-US" sz="1700" b="1" dirty="0" err="1" smtClean="0">
                <a:solidFill>
                  <a:srgbClr val="FF0000"/>
                </a:solidFill>
                <a:latin typeface="Sylfaen" pitchFamily="18" charset="0"/>
              </a:rPr>
              <a:t>տնտեսական</a:t>
            </a:r>
            <a:r>
              <a:rPr lang="en-US" sz="1700" dirty="0" smtClean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բնույթի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մարդու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իրավունքներ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իսկ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Մարդու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իրավունքների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եվրոպական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dirty="0" err="1" smtClean="0">
                <a:solidFill>
                  <a:prstClr val="black"/>
                </a:solidFill>
                <a:latin typeface="Sylfaen" pitchFamily="18" charset="0"/>
              </a:rPr>
              <a:t>կոնվենցիան</a:t>
            </a:r>
            <a:r>
              <a:rPr lang="en-US" sz="1700" dirty="0" smtClean="0">
                <a:solidFill>
                  <a:prstClr val="black"/>
                </a:solidFill>
                <a:latin typeface="Sylfaen" pitchFamily="18" charset="0"/>
              </a:rPr>
              <a:t>՝ </a:t>
            </a:r>
            <a:r>
              <a:rPr lang="en-US" sz="1700" b="1" dirty="0" err="1" smtClean="0">
                <a:solidFill>
                  <a:srgbClr val="FF0000"/>
                </a:solidFill>
                <a:latin typeface="Sylfaen" pitchFamily="18" charset="0"/>
              </a:rPr>
              <a:t>քաղաքացիական</a:t>
            </a:r>
            <a:r>
              <a:rPr lang="en-US" sz="1700" dirty="0" smtClean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և </a:t>
            </a:r>
            <a:r>
              <a:rPr lang="en-US" sz="1700" b="1" dirty="0" err="1">
                <a:solidFill>
                  <a:srgbClr val="FF0000"/>
                </a:solidFill>
                <a:latin typeface="Sylfaen" pitchFamily="18" charset="0"/>
              </a:rPr>
              <a:t>քաղաքական</a:t>
            </a:r>
            <a:r>
              <a:rPr lang="en-US" sz="1700" dirty="0">
                <a:solidFill>
                  <a:srgbClr val="FF0000"/>
                </a:solidFill>
                <a:latin typeface="Sylfaen" pitchFamily="18" charset="0"/>
              </a:rPr>
              <a:t> </a:t>
            </a:r>
            <a:r>
              <a:rPr lang="en-US" sz="1700" dirty="0" err="1">
                <a:solidFill>
                  <a:prstClr val="black"/>
                </a:solidFill>
                <a:latin typeface="Sylfaen" pitchFamily="18" charset="0"/>
              </a:rPr>
              <a:t>բնույթի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i="1" dirty="0" err="1">
                <a:solidFill>
                  <a:prstClr val="black"/>
                </a:solidFill>
                <a:latin typeface="Sylfaen" pitchFamily="18" charset="0"/>
              </a:rPr>
              <a:t>մարդու</a:t>
            </a:r>
            <a:r>
              <a:rPr lang="en-US" sz="1700" i="1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700" i="1" dirty="0" err="1">
                <a:solidFill>
                  <a:prstClr val="black"/>
                </a:solidFill>
                <a:latin typeface="Sylfaen" pitchFamily="18" charset="0"/>
              </a:rPr>
              <a:t>իրավունքներ</a:t>
            </a:r>
            <a:r>
              <a:rPr lang="en-US" sz="1700" dirty="0">
                <a:solidFill>
                  <a:prstClr val="black"/>
                </a:solidFill>
                <a:latin typeface="Sylfaen" pitchFamily="18" charset="0"/>
              </a:rPr>
              <a:t>։ </a:t>
            </a: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48464" y="6597352"/>
            <a:ext cx="402282" cy="255181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18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642096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71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836712"/>
            <a:ext cx="7560840" cy="5472608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3 – ՄԻԵԿ և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Վերանայված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սոցիալական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խարտիա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Վերանայված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եվրոպական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սոցիլական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խարտիա</a:t>
            </a:r>
            <a:endParaRPr lang="en-US" sz="1800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i="1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600" dirty="0" smtClean="0">
                <a:latin typeface="Sylfaen" pitchFamily="18" charset="0"/>
              </a:rPr>
              <a:t>Մաս </a:t>
            </a:r>
            <a:r>
              <a:rPr lang="en-US" sz="1600" dirty="0">
                <a:latin typeface="Sylfaen" pitchFamily="18" charset="0"/>
              </a:rPr>
              <a:t>V</a:t>
            </a: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600" dirty="0" smtClean="0">
                <a:latin typeface="Sylfaen" pitchFamily="18" charset="0"/>
              </a:rPr>
              <a:t>Հոդված </a:t>
            </a:r>
            <a:r>
              <a:rPr lang="hy-AM" sz="1600" dirty="0">
                <a:latin typeface="Sylfaen" pitchFamily="18" charset="0"/>
              </a:rPr>
              <a:t>Ե</a:t>
            </a: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82296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600" dirty="0" smtClean="0">
                <a:latin typeface="Sylfaen" pitchFamily="18" charset="0"/>
              </a:rPr>
              <a:t>Անխտրականություն</a:t>
            </a:r>
            <a:endParaRPr lang="en-US" sz="16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Sylfaen" pitchFamily="18" charset="0"/>
            </a:endParaRPr>
          </a:p>
          <a:p>
            <a:pPr marL="82296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hy-AM" sz="1600" dirty="0" smtClean="0">
                <a:latin typeface="Sylfaen" pitchFamily="18" charset="0"/>
              </a:rPr>
              <a:t>Սույն </a:t>
            </a:r>
            <a:r>
              <a:rPr lang="hy-AM" sz="1600" dirty="0">
                <a:latin typeface="Sylfaen" pitchFamily="18" charset="0"/>
              </a:rPr>
              <a:t>Խարտիայում նշված իրավունքներից օգտվելը պետք </a:t>
            </a:r>
            <a:r>
              <a:rPr lang="hy-AM" sz="1600" dirty="0" smtClean="0">
                <a:latin typeface="Sylfaen" pitchFamily="18" charset="0"/>
              </a:rPr>
              <a:t>է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hy-AM" sz="1600" dirty="0" smtClean="0">
                <a:latin typeface="Sylfaen" pitchFamily="18" charset="0"/>
              </a:rPr>
              <a:t>երաշխավորվի </a:t>
            </a:r>
            <a:r>
              <a:rPr lang="hy-AM" sz="1600" dirty="0">
                <a:latin typeface="Sylfaen" pitchFamily="18" charset="0"/>
              </a:rPr>
              <a:t>առանց խտրականության որևէ հիմքի, ինչպիսիք են ռասան, գույնը, սեռը, լեզուն, կրոնը, քաղաքական կամ այլ կարծիքը, ազգային կամ սոցիալական ծագումը, առողջությունը, ազգային փոքրամասնությանը միացումը, ծնունդը կամ այլ կարգավիճակը:</a:t>
            </a:r>
            <a:endParaRPr lang="en-US" sz="16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48464" y="6597352"/>
            <a:ext cx="402282" cy="255181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19</a:t>
            </a:fld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642096" cy="57606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25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35017"/>
            <a:ext cx="7498080" cy="589458"/>
          </a:xfrm>
        </p:spPr>
        <p:txBody>
          <a:bodyPr>
            <a:normAutofit/>
          </a:bodyPr>
          <a:lstStyle/>
          <a:p>
            <a:pPr algn="ctr"/>
            <a:r>
              <a:rPr lang="en-US" sz="2200" dirty="0" err="1" smtClean="0">
                <a:latin typeface="Sylfaen" pitchFamily="18" charset="0"/>
              </a:rPr>
              <a:t>Խարտիայի</a:t>
            </a:r>
            <a:r>
              <a:rPr lang="en-US" sz="2200" dirty="0" smtClean="0">
                <a:latin typeface="Sylfaen" pitchFamily="18" charset="0"/>
              </a:rPr>
              <a:t> </a:t>
            </a:r>
            <a:r>
              <a:rPr lang="en-US" sz="2200" dirty="0" err="1" smtClean="0">
                <a:latin typeface="Sylfaen" pitchFamily="18" charset="0"/>
              </a:rPr>
              <a:t>վերահսկողության</a:t>
            </a:r>
            <a:r>
              <a:rPr lang="en-US" sz="2200" dirty="0" smtClean="0">
                <a:latin typeface="Sylfaen" pitchFamily="18" charset="0"/>
              </a:rPr>
              <a:t> </a:t>
            </a:r>
            <a:r>
              <a:rPr lang="en-US" sz="2200" dirty="0" err="1" smtClean="0">
                <a:latin typeface="Sylfaen" pitchFamily="18" charset="0"/>
              </a:rPr>
              <a:t>մեխանիզմը</a:t>
            </a:r>
            <a:endParaRPr lang="en-US" sz="2200" dirty="0"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764704"/>
            <a:ext cx="8100392" cy="5832648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3 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– ՄԻԵԿ և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Վերանայված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սոցիալական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խարտիա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800" b="1" dirty="0" smtClean="0">
              <a:latin typeface="Sylfaen" pitchFamily="18" charset="0"/>
            </a:endParaRPr>
          </a:p>
          <a:p>
            <a:pPr marL="273050" indent="-2730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1800" b="1" dirty="0" err="1" smtClean="0">
                <a:latin typeface="Sylfaen" pitchFamily="18" charset="0"/>
              </a:rPr>
              <a:t>Վերահսկող</a:t>
            </a:r>
            <a:r>
              <a:rPr lang="en-US" sz="1800" b="1" dirty="0" smtClean="0">
                <a:latin typeface="Sylfaen" pitchFamily="18" charset="0"/>
              </a:rPr>
              <a:t> </a:t>
            </a:r>
            <a:r>
              <a:rPr lang="en-US" sz="1800" b="1" dirty="0" err="1" smtClean="0">
                <a:latin typeface="Sylfaen" pitchFamily="18" charset="0"/>
              </a:rPr>
              <a:t>մարմինը</a:t>
            </a:r>
            <a:endParaRPr lang="en-US" sz="1800" b="1" dirty="0" smtClean="0">
              <a:latin typeface="Sylfae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>
              <a:latin typeface="Sylfaen" pitchFamily="18" charset="0"/>
            </a:endParaRPr>
          </a:p>
          <a:p>
            <a:pPr marL="534988" indent="-261938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>
                <a:latin typeface="Sylfaen" pitchFamily="18" charset="0"/>
              </a:rPr>
              <a:t>Խարտիան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սահմանում</a:t>
            </a:r>
            <a:r>
              <a:rPr lang="en-US" sz="1800" dirty="0" smtClean="0">
                <a:latin typeface="Sylfaen" pitchFamily="18" charset="0"/>
              </a:rPr>
              <a:t> է </a:t>
            </a:r>
            <a:r>
              <a:rPr lang="en-US" sz="1800" dirty="0" err="1" smtClean="0">
                <a:latin typeface="Sylfaen" pitchFamily="18" charset="0"/>
              </a:rPr>
              <a:t>վերահսկող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մարմին</a:t>
            </a:r>
            <a:r>
              <a:rPr lang="en-US" sz="1800" dirty="0" smtClean="0">
                <a:latin typeface="Sylfaen" pitchFamily="18" charset="0"/>
              </a:rPr>
              <a:t>՝  </a:t>
            </a:r>
            <a:r>
              <a:rPr lang="en-US" sz="1800" b="1" dirty="0" err="1" smtClean="0">
                <a:latin typeface="Sylfaen" pitchFamily="18" charset="0"/>
              </a:rPr>
              <a:t>Սոցիալական</a:t>
            </a:r>
            <a:r>
              <a:rPr lang="en-US" sz="1800" b="1" dirty="0" smtClean="0">
                <a:latin typeface="Sylfaen" pitchFamily="18" charset="0"/>
              </a:rPr>
              <a:t> </a:t>
            </a:r>
            <a:r>
              <a:rPr lang="en-US" sz="1800" b="1" dirty="0" err="1" smtClean="0">
                <a:latin typeface="Sylfaen" pitchFamily="18" charset="0"/>
              </a:rPr>
              <a:t>իրավունքների</a:t>
            </a:r>
            <a:r>
              <a:rPr lang="en-US" sz="1800" b="1" dirty="0" smtClean="0">
                <a:latin typeface="Sylfaen" pitchFamily="18" charset="0"/>
              </a:rPr>
              <a:t> </a:t>
            </a:r>
            <a:r>
              <a:rPr lang="en-US" sz="1800" b="1" dirty="0" err="1" smtClean="0">
                <a:latin typeface="Sylfaen" pitchFamily="18" charset="0"/>
              </a:rPr>
              <a:t>եվրոպական</a:t>
            </a:r>
            <a:r>
              <a:rPr lang="en-US" sz="1800" b="1" dirty="0" smtClean="0">
                <a:latin typeface="Sylfaen" pitchFamily="18" charset="0"/>
              </a:rPr>
              <a:t> </a:t>
            </a:r>
            <a:r>
              <a:rPr lang="en-US" sz="1800" b="1" dirty="0" err="1" smtClean="0">
                <a:latin typeface="Sylfaen" pitchFamily="18" charset="0"/>
              </a:rPr>
              <a:t>կոմիտե</a:t>
            </a:r>
            <a:r>
              <a:rPr lang="en-US" sz="1800" dirty="0" smtClean="0">
                <a:latin typeface="Sylfaen" pitchFamily="18" charset="0"/>
              </a:rPr>
              <a:t>, </a:t>
            </a:r>
            <a:r>
              <a:rPr lang="en-US" sz="1800" dirty="0" err="1" smtClean="0">
                <a:latin typeface="Sylfaen" pitchFamily="18" charset="0"/>
              </a:rPr>
              <a:t>բաղկացած</a:t>
            </a:r>
            <a:r>
              <a:rPr lang="en-US" sz="1800" dirty="0" smtClean="0">
                <a:latin typeface="Sylfaen" pitchFamily="18" charset="0"/>
              </a:rPr>
              <a:t> 15 </a:t>
            </a:r>
            <a:r>
              <a:rPr lang="en-US" sz="1800" dirty="0" err="1" smtClean="0">
                <a:latin typeface="Sylfaen" pitchFamily="18" charset="0"/>
              </a:rPr>
              <a:t>անդամներից</a:t>
            </a:r>
            <a:r>
              <a:rPr lang="en-US" sz="1800" dirty="0" smtClean="0">
                <a:latin typeface="Sylfaen" pitchFamily="18" charset="0"/>
              </a:rPr>
              <a:t>։</a:t>
            </a:r>
          </a:p>
          <a:p>
            <a:pPr marL="534988" indent="-261938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 smtClean="0">
              <a:latin typeface="Sylfaen" pitchFamily="18" charset="0"/>
            </a:endParaRPr>
          </a:p>
          <a:p>
            <a:pPr marL="534988" indent="-261938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1800" dirty="0" err="1" smtClean="0">
                <a:latin typeface="Sylfaen" pitchFamily="18" charset="0"/>
              </a:rPr>
              <a:t>Կոմիտեն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հետևում</a:t>
            </a:r>
            <a:r>
              <a:rPr lang="en-US" sz="1800" dirty="0" smtClean="0">
                <a:latin typeface="Sylfaen" pitchFamily="18" charset="0"/>
              </a:rPr>
              <a:t> է </a:t>
            </a:r>
            <a:r>
              <a:rPr lang="en-US" sz="1800" dirty="0" err="1" smtClean="0">
                <a:latin typeface="Sylfaen" pitchFamily="18" charset="0"/>
              </a:rPr>
              <a:t>անդամ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պետությունների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կողմից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Խարտիայով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սահմանված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իրավունքների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կատարմանը</a:t>
            </a:r>
            <a:r>
              <a:rPr lang="en-US" sz="1800" dirty="0" smtClean="0">
                <a:latin typeface="Sylfaen" pitchFamily="18" charset="0"/>
              </a:rPr>
              <a:t>։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 smtClean="0">
              <a:latin typeface="Sylfae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v"/>
            </a:pPr>
            <a:endParaRPr lang="en-US" sz="1800" dirty="0" smtClean="0">
              <a:latin typeface="Sylfaen" pitchFamily="18" charset="0"/>
            </a:endParaRPr>
          </a:p>
          <a:p>
            <a:pPr marL="534988" indent="-261938"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2440" y="6309320"/>
            <a:ext cx="457200" cy="476250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20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87624" y="116632"/>
            <a:ext cx="7642096" cy="5760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28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44624"/>
            <a:ext cx="7498080" cy="504056"/>
          </a:xfrm>
        </p:spPr>
        <p:txBody>
          <a:bodyPr>
            <a:normAutofit/>
          </a:bodyPr>
          <a:lstStyle/>
          <a:p>
            <a:pPr algn="ctr"/>
            <a:r>
              <a:rPr lang="en-US" sz="2200" dirty="0" err="1" smtClean="0">
                <a:latin typeface="Sylfaen" pitchFamily="18" charset="0"/>
              </a:rPr>
              <a:t>Խարտիայի</a:t>
            </a:r>
            <a:r>
              <a:rPr lang="en-US" sz="2200" dirty="0" smtClean="0">
                <a:latin typeface="Sylfaen" pitchFamily="18" charset="0"/>
              </a:rPr>
              <a:t> </a:t>
            </a:r>
            <a:r>
              <a:rPr lang="en-US" sz="2200" dirty="0" err="1" smtClean="0">
                <a:latin typeface="Sylfaen" pitchFamily="18" charset="0"/>
              </a:rPr>
              <a:t>վերահսկողության</a:t>
            </a:r>
            <a:r>
              <a:rPr lang="en-US" sz="2200" dirty="0" smtClean="0">
                <a:latin typeface="Sylfaen" pitchFamily="18" charset="0"/>
              </a:rPr>
              <a:t> </a:t>
            </a:r>
            <a:r>
              <a:rPr lang="en-US" sz="2200" dirty="0" err="1" smtClean="0">
                <a:latin typeface="Sylfaen" pitchFamily="18" charset="0"/>
              </a:rPr>
              <a:t>մեխանիզմը</a:t>
            </a:r>
            <a:endParaRPr lang="en-US" sz="2200" dirty="0"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764704"/>
            <a:ext cx="7920880" cy="5832648"/>
          </a:xfrm>
        </p:spPr>
        <p:txBody>
          <a:bodyPr>
            <a:normAutofit fontScale="92500" lnSpcReduction="10000"/>
          </a:bodyPr>
          <a:lstStyle/>
          <a:p>
            <a:pPr marL="82296" lvl="0" indent="0">
              <a:lnSpc>
                <a:spcPct val="16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6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3 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– </a:t>
            </a:r>
            <a:r>
              <a:rPr lang="en-US" sz="12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ՄԻԵԿ և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Վերանայված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սոցիալական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խարտիա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266700" lvl="0" indent="-26670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21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266700" lvl="0" indent="-26670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2100" b="1" dirty="0" err="1" smtClean="0">
                <a:solidFill>
                  <a:prstClr val="black"/>
                </a:solidFill>
                <a:latin typeface="Sylfaen" pitchFamily="18" charset="0"/>
              </a:rPr>
              <a:t>Մոնիթորինգ</a:t>
            </a:r>
            <a:endParaRPr lang="en-US" sz="2100" b="1" dirty="0">
              <a:solidFill>
                <a:prstClr val="black"/>
              </a:solidFill>
              <a:latin typeface="Sylfaen" pitchFamily="18" charset="0"/>
            </a:endParaRPr>
          </a:p>
          <a:p>
            <a:pPr marL="82296" lvl="0" indent="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100" dirty="0">
              <a:solidFill>
                <a:prstClr val="black"/>
              </a:solidFill>
              <a:latin typeface="Sylfaen" pitchFamily="18" charset="0"/>
            </a:endParaRPr>
          </a:p>
          <a:p>
            <a:pPr marL="447675" lvl="0" indent="-26670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Անդամ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պետությունները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ներկայացնում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են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Կոմիտեին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տարեկան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զեկույց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պայմանագրի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կետերի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կատարման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վերաբերյալ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՝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ներկայացնելով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ներպետական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օրենսդրության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պրակտիկայի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համապատասխանությունը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Խարտիայի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պահանջներին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։ </a:t>
            </a:r>
          </a:p>
          <a:p>
            <a:pPr marL="447675" lvl="0" indent="-26670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21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447675" lvl="0" indent="-26670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Կոմիտեն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ստուգում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զեկույցները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ընդունում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հանձնարարականներ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 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ուղղված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տվյալ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պետությանը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՝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առաջարկելով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կատարել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այս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կամ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այն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փոփոխությունը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օրենսդրության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մեջ</a:t>
            </a:r>
            <a:r>
              <a:rPr lang="en-US" sz="2100" dirty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2100" dirty="0" err="1">
                <a:solidFill>
                  <a:prstClr val="black"/>
                </a:solidFill>
                <a:latin typeface="Sylfaen" pitchFamily="18" charset="0"/>
              </a:rPr>
              <a:t>պրակտիկայում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։</a:t>
            </a:r>
          </a:p>
          <a:p>
            <a:pPr marL="447675" lvl="0" indent="-26670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21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447675" lvl="0" indent="-26670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Կոմիտեն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հանձնարարականն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ուղարկում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 է ԵԽ </a:t>
            </a: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Նախարարների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կոմիտե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որը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ստուգում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Կոմիտեի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հանձնարարականների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կատարմահ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գործընթացը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անդամ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պետության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100" dirty="0" err="1" smtClean="0">
                <a:solidFill>
                  <a:prstClr val="black"/>
                </a:solidFill>
                <a:latin typeface="Sylfaen" pitchFamily="18" charset="0"/>
              </a:rPr>
              <a:t>կողմից</a:t>
            </a:r>
            <a:r>
              <a:rPr lang="en-US" sz="2100" dirty="0" smtClean="0">
                <a:solidFill>
                  <a:prstClr val="black"/>
                </a:solidFill>
                <a:latin typeface="Sylfaen" pitchFamily="18" charset="0"/>
              </a:rPr>
              <a:t>։ </a:t>
            </a:r>
            <a:endParaRPr lang="en-US" sz="2100" dirty="0">
              <a:solidFill>
                <a:prstClr val="black"/>
              </a:solidFill>
              <a:latin typeface="Sylfaen" pitchFamily="18" charset="0"/>
            </a:endParaRPr>
          </a:p>
          <a:p>
            <a:pPr marL="447675" indent="-26670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600" b="1" dirty="0" smtClean="0">
              <a:latin typeface="Sylfaen" pitchFamily="18" charset="0"/>
            </a:endParaRPr>
          </a:p>
          <a:p>
            <a:pPr marL="273050" indent="-2730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b="1" dirty="0">
              <a:latin typeface="Sylfae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800" dirty="0">
              <a:latin typeface="Sylfaen" pitchFamily="18" charset="0"/>
            </a:endParaRPr>
          </a:p>
          <a:p>
            <a:pPr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1120" y="6372911"/>
            <a:ext cx="457200" cy="476250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21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87624" y="116632"/>
            <a:ext cx="7642096" cy="5760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07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620688"/>
            <a:ext cx="7920880" cy="5976664"/>
          </a:xfrm>
        </p:spPr>
        <p:txBody>
          <a:bodyPr>
            <a:normAutofit fontScale="40000" lnSpcReduction="20000"/>
          </a:bodyPr>
          <a:lstStyle/>
          <a:p>
            <a:pPr marL="82296" lvl="0" indent="0">
              <a:lnSpc>
                <a:spcPct val="17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30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30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7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30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30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3000" dirty="0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3 </a:t>
            </a:r>
            <a:r>
              <a:rPr lang="en-US" sz="30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– ՄԻԵԿ և </a:t>
            </a:r>
            <a:r>
              <a:rPr lang="en-US" sz="30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Վերանայված</a:t>
            </a:r>
            <a:r>
              <a:rPr lang="en-US" sz="30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30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սոցիալական</a:t>
            </a:r>
            <a:r>
              <a:rPr lang="en-US" sz="30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3000" dirty="0" err="1" smtClean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խարտիա</a:t>
            </a:r>
            <a:endParaRPr lang="en-US" sz="30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273050" indent="-273050" algn="just">
              <a:lnSpc>
                <a:spcPct val="17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33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273050" indent="-273050" algn="just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3300" b="1" dirty="0" err="1" smtClean="0">
                <a:solidFill>
                  <a:prstClr val="black"/>
                </a:solidFill>
                <a:latin typeface="Sylfaen" pitchFamily="18" charset="0"/>
              </a:rPr>
              <a:t>Անհատական</a:t>
            </a:r>
            <a:r>
              <a:rPr lang="en-US" sz="33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3300" b="1" dirty="0" err="1" smtClean="0">
                <a:solidFill>
                  <a:prstClr val="black"/>
                </a:solidFill>
                <a:latin typeface="Sylfaen" pitchFamily="18" charset="0"/>
              </a:rPr>
              <a:t>գանգատ</a:t>
            </a:r>
            <a:endParaRPr lang="en-US" sz="3300" b="1" dirty="0">
              <a:latin typeface="Sylfaen" pitchFamily="18" charset="0"/>
            </a:endParaRPr>
          </a:p>
          <a:p>
            <a:pPr marL="273050" indent="-2730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100" b="1" dirty="0" smtClean="0">
              <a:latin typeface="Sylfaen" pitchFamily="18" charset="0"/>
            </a:endParaRPr>
          </a:p>
          <a:p>
            <a:pPr marL="447675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hy-AM" sz="3500" dirty="0" smtClean="0">
                <a:latin typeface="Sylfaen" pitchFamily="18" charset="0"/>
              </a:rPr>
              <a:t>Ա</a:t>
            </a:r>
            <a:r>
              <a:rPr lang="en-US" sz="3500" dirty="0" err="1" smtClean="0">
                <a:latin typeface="Sylfaen" pitchFamily="18" charset="0"/>
              </a:rPr>
              <a:t>նհատական</a:t>
            </a:r>
            <a:r>
              <a:rPr lang="en-US" sz="3500" dirty="0" smtClean="0">
                <a:latin typeface="Sylfaen" pitchFamily="18" charset="0"/>
              </a:rPr>
              <a:t>  </a:t>
            </a:r>
            <a:r>
              <a:rPr lang="en-US" sz="3500" dirty="0" err="1" smtClean="0">
                <a:latin typeface="Sylfaen" pitchFamily="18" charset="0"/>
              </a:rPr>
              <a:t>գանգատի</a:t>
            </a:r>
            <a:r>
              <a:rPr lang="en-US" sz="3500" dirty="0" smtClean="0">
                <a:latin typeface="Sylfaen" pitchFamily="18" charset="0"/>
              </a:rPr>
              <a:t> </a:t>
            </a:r>
            <a:r>
              <a:rPr lang="en-US" sz="3500" dirty="0" err="1" smtClean="0">
                <a:latin typeface="Sylfaen" pitchFamily="18" charset="0"/>
              </a:rPr>
              <a:t>մեխանիզմը</a:t>
            </a:r>
            <a:r>
              <a:rPr lang="en-US" sz="3500" dirty="0" smtClean="0">
                <a:latin typeface="Sylfaen" pitchFamily="18" charset="0"/>
              </a:rPr>
              <a:t> </a:t>
            </a:r>
            <a:r>
              <a:rPr lang="en-US" sz="3500" dirty="0" err="1" smtClean="0">
                <a:latin typeface="Sylfaen" pitchFamily="18" charset="0"/>
              </a:rPr>
              <a:t>բացակայում</a:t>
            </a:r>
            <a:r>
              <a:rPr lang="en-US" sz="3500" dirty="0" smtClean="0">
                <a:latin typeface="Sylfaen" pitchFamily="18" charset="0"/>
              </a:rPr>
              <a:t> է։</a:t>
            </a:r>
            <a:endParaRPr lang="en-US" sz="3500" dirty="0">
              <a:latin typeface="Sylfaen" pitchFamily="18" charset="0"/>
            </a:endParaRPr>
          </a:p>
          <a:p>
            <a:pPr marL="273050" indent="-2730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b="1" dirty="0" smtClean="0">
              <a:latin typeface="Sylfaen" pitchFamily="18" charset="0"/>
            </a:endParaRPr>
          </a:p>
          <a:p>
            <a:pPr marL="273050" indent="-2730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3400" b="1" dirty="0" err="1" smtClean="0">
                <a:solidFill>
                  <a:prstClr val="black"/>
                </a:solidFill>
                <a:latin typeface="Sylfaen" pitchFamily="18" charset="0"/>
              </a:rPr>
              <a:t>Կոլեկտիվ</a:t>
            </a:r>
            <a:r>
              <a:rPr lang="en-US" sz="34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3400" b="1" dirty="0" err="1" smtClean="0">
                <a:solidFill>
                  <a:prstClr val="black"/>
                </a:solidFill>
                <a:latin typeface="Sylfaen" pitchFamily="18" charset="0"/>
              </a:rPr>
              <a:t>գանգատ</a:t>
            </a:r>
            <a:endParaRPr lang="en-US" sz="3400" b="1" dirty="0">
              <a:latin typeface="Sylfaen" pitchFamily="18" charset="0"/>
            </a:endParaRPr>
          </a:p>
          <a:p>
            <a:pPr marL="273050" indent="-2730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b="1" dirty="0">
              <a:latin typeface="Sylfaen" pitchFamily="18" charset="0"/>
            </a:endParaRPr>
          </a:p>
          <a:p>
            <a:pPr marL="447675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3400" dirty="0" smtClean="0">
                <a:latin typeface="Sylfaen" pitchFamily="18" charset="0"/>
              </a:rPr>
              <a:t>1998թ</a:t>
            </a:r>
            <a:r>
              <a:rPr lang="en-US" sz="3400" dirty="0">
                <a:latin typeface="Sylfaen" pitchFamily="18" charset="0"/>
              </a:rPr>
              <a:t>.-ին </a:t>
            </a:r>
            <a:r>
              <a:rPr lang="en-US" sz="3400" dirty="0" err="1">
                <a:latin typeface="Sylfaen" pitchFamily="18" charset="0"/>
              </a:rPr>
              <a:t>առանձին</a:t>
            </a:r>
            <a:r>
              <a:rPr lang="en-US" sz="3400" dirty="0">
                <a:latin typeface="Sylfaen" pitchFamily="18" charset="0"/>
              </a:rPr>
              <a:t> </a:t>
            </a:r>
            <a:r>
              <a:rPr lang="en-US" sz="3400" dirty="0" err="1">
                <a:latin typeface="Sylfaen" pitchFamily="18" charset="0"/>
              </a:rPr>
              <a:t>արձանագրությամբ</a:t>
            </a:r>
            <a:r>
              <a:rPr lang="en-US" sz="3400" dirty="0">
                <a:latin typeface="Sylfaen" pitchFamily="18" charset="0"/>
              </a:rPr>
              <a:t> </a:t>
            </a:r>
            <a:r>
              <a:rPr lang="en-US" sz="3400" dirty="0" err="1">
                <a:latin typeface="Sylfaen" pitchFamily="18" charset="0"/>
              </a:rPr>
              <a:t>սահմանվել</a:t>
            </a:r>
            <a:r>
              <a:rPr lang="en-US" sz="3400" dirty="0">
                <a:latin typeface="Sylfaen" pitchFamily="18" charset="0"/>
              </a:rPr>
              <a:t> է </a:t>
            </a:r>
            <a:r>
              <a:rPr lang="en-US" sz="3400" dirty="0" err="1">
                <a:latin typeface="Sylfaen" pitchFamily="18" charset="0"/>
              </a:rPr>
              <a:t>կոլեկտիվ</a:t>
            </a:r>
            <a:r>
              <a:rPr lang="en-US" sz="3400" dirty="0">
                <a:latin typeface="Sylfaen" pitchFamily="18" charset="0"/>
              </a:rPr>
              <a:t>  </a:t>
            </a:r>
            <a:r>
              <a:rPr lang="en-US" sz="3400" dirty="0" err="1" smtClean="0">
                <a:latin typeface="Sylfaen" pitchFamily="18" charset="0"/>
              </a:rPr>
              <a:t>գանգատի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ընթացակարգ</a:t>
            </a:r>
            <a:r>
              <a:rPr lang="en-US" sz="3400" dirty="0" smtClean="0">
                <a:latin typeface="Sylfaen" pitchFamily="18" charset="0"/>
              </a:rPr>
              <a:t>։ </a:t>
            </a:r>
            <a:r>
              <a:rPr lang="en-US" sz="3400" dirty="0" err="1" smtClean="0">
                <a:latin typeface="Sylfaen" pitchFamily="18" charset="0"/>
              </a:rPr>
              <a:t>Արձանագրությունը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վավերացրել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են</a:t>
            </a:r>
            <a:r>
              <a:rPr lang="en-US" sz="3400" dirty="0" smtClean="0">
                <a:latin typeface="Sylfaen" pitchFamily="18" charset="0"/>
              </a:rPr>
              <a:t> 15 </a:t>
            </a:r>
            <a:r>
              <a:rPr lang="en-US" sz="3400" dirty="0" err="1" smtClean="0">
                <a:latin typeface="Sylfaen" pitchFamily="18" charset="0"/>
              </a:rPr>
              <a:t>պետություններ</a:t>
            </a:r>
            <a:r>
              <a:rPr lang="en-US" sz="3400" dirty="0" smtClean="0">
                <a:latin typeface="Sylfaen" pitchFamily="18" charset="0"/>
              </a:rPr>
              <a:t>։</a:t>
            </a:r>
          </a:p>
          <a:p>
            <a:pPr marL="447675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3400" dirty="0" smtClean="0">
              <a:latin typeface="Sylfaen" pitchFamily="18" charset="0"/>
            </a:endParaRPr>
          </a:p>
          <a:p>
            <a:pPr marL="447675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3400" dirty="0" smtClean="0">
                <a:latin typeface="Sylfaen" pitchFamily="18" charset="0"/>
              </a:rPr>
              <a:t>ՀՀ-ն </a:t>
            </a:r>
            <a:r>
              <a:rPr lang="en-US" sz="3400" dirty="0" err="1" smtClean="0">
                <a:latin typeface="Sylfaen" pitchFamily="18" charset="0"/>
              </a:rPr>
              <a:t>չի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ստորագրել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արձանագրությունը</a:t>
            </a:r>
            <a:r>
              <a:rPr lang="en-US" sz="3400" dirty="0" smtClean="0">
                <a:latin typeface="Sylfaen" pitchFamily="18" charset="0"/>
              </a:rPr>
              <a:t>։ </a:t>
            </a:r>
          </a:p>
          <a:p>
            <a:pPr marL="447675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3400" dirty="0" smtClean="0">
              <a:latin typeface="Sylfaen" pitchFamily="18" charset="0"/>
            </a:endParaRPr>
          </a:p>
          <a:p>
            <a:pPr marL="447675" indent="-26670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Ø"/>
            </a:pPr>
            <a:r>
              <a:rPr lang="en-US" sz="3400" dirty="0" err="1" smtClean="0">
                <a:latin typeface="Sylfaen" pitchFamily="18" charset="0"/>
              </a:rPr>
              <a:t>Արձանագրությունը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վավերացրած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պետության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առնչությամբ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կոլեկտիվ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գանգատը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կարող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են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ներկայացնել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միայն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հետևյալ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կազմակերպությունները</a:t>
            </a:r>
            <a:r>
              <a:rPr lang="en-US" sz="3400" dirty="0" smtClean="0">
                <a:latin typeface="Sylfaen" pitchFamily="18" charset="0"/>
              </a:rPr>
              <a:t>.</a:t>
            </a:r>
          </a:p>
          <a:p>
            <a:pPr marL="638175" indent="-188913">
              <a:lnSpc>
                <a:spcPct val="12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3400" dirty="0" err="1" smtClean="0">
                <a:latin typeface="Sylfaen" pitchFamily="18" charset="0"/>
              </a:rPr>
              <a:t>Եվրոպական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արհմիությունների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կոնֆեդերացիա</a:t>
            </a:r>
            <a:r>
              <a:rPr lang="en-US" sz="3400" dirty="0" smtClean="0">
                <a:latin typeface="Sylfaen" pitchFamily="18" charset="0"/>
              </a:rPr>
              <a:t>, </a:t>
            </a:r>
          </a:p>
          <a:p>
            <a:pPr marL="638175" indent="-188913">
              <a:lnSpc>
                <a:spcPct val="12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3400" dirty="0" smtClean="0">
                <a:latin typeface="Sylfaen" pitchFamily="18" charset="0"/>
              </a:rPr>
              <a:t>BUSINESSEUROPE </a:t>
            </a:r>
          </a:p>
          <a:p>
            <a:pPr marL="638175" indent="-188913">
              <a:lnSpc>
                <a:spcPct val="12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3400" dirty="0" err="1" smtClean="0">
                <a:latin typeface="Sylfaen" pitchFamily="18" charset="0"/>
              </a:rPr>
              <a:t>Գործատուների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միջազգային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կազմակերպություն</a:t>
            </a:r>
            <a:endParaRPr lang="en-US" sz="3400" dirty="0" smtClean="0">
              <a:latin typeface="Sylfaen" pitchFamily="18" charset="0"/>
            </a:endParaRPr>
          </a:p>
          <a:p>
            <a:pPr marL="638175" indent="-188913">
              <a:lnSpc>
                <a:spcPct val="12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en-US" sz="3400" dirty="0" err="1" smtClean="0">
                <a:latin typeface="Sylfaen" pitchFamily="18" charset="0"/>
              </a:rPr>
              <a:t>Կոմիտեի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կողմից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կազմած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ցուցակում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ընդգրկված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ազգային</a:t>
            </a:r>
            <a:r>
              <a:rPr lang="en-US" sz="3400" dirty="0" smtClean="0">
                <a:latin typeface="Sylfaen" pitchFamily="18" charset="0"/>
              </a:rPr>
              <a:t> ՀԿ-</a:t>
            </a:r>
            <a:r>
              <a:rPr lang="en-US" sz="3400" dirty="0" err="1" smtClean="0">
                <a:latin typeface="Sylfaen" pitchFamily="18" charset="0"/>
              </a:rPr>
              <a:t>ները</a:t>
            </a:r>
            <a:r>
              <a:rPr lang="en-US" sz="3400" dirty="0">
                <a:latin typeface="Sylfaen" pitchFamily="18" charset="0"/>
              </a:rPr>
              <a:t>,</a:t>
            </a:r>
            <a:r>
              <a:rPr lang="en-US" sz="3400" dirty="0" smtClean="0">
                <a:latin typeface="Sylfaen" pitchFamily="18" charset="0"/>
              </a:rPr>
              <a:t>  </a:t>
            </a:r>
          </a:p>
          <a:p>
            <a:pPr marL="638175" indent="-188913">
              <a:lnSpc>
                <a:spcPct val="120000"/>
              </a:lnSpc>
              <a:spcBef>
                <a:spcPts val="0"/>
              </a:spcBef>
              <a:buFont typeface="Courier New" pitchFamily="49" charset="0"/>
              <a:buChar char="o"/>
            </a:pPr>
            <a:r>
              <a:rPr lang="hy-AM" sz="3400" dirty="0" smtClean="0">
                <a:latin typeface="Sylfaen" pitchFamily="18" charset="0"/>
              </a:rPr>
              <a:t>Ա</a:t>
            </a:r>
            <a:r>
              <a:rPr lang="en-US" sz="3400" dirty="0" err="1" smtClean="0">
                <a:latin typeface="Sylfaen" pitchFamily="18" charset="0"/>
              </a:rPr>
              <a:t>րձանագրությունը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վավերացրած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պետության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գործատուների</a:t>
            </a:r>
            <a:r>
              <a:rPr lang="en-US" sz="3400" dirty="0" smtClean="0">
                <a:latin typeface="Sylfaen" pitchFamily="18" charset="0"/>
              </a:rPr>
              <a:t> </a:t>
            </a:r>
            <a:r>
              <a:rPr lang="en-US" sz="3400" dirty="0" err="1" smtClean="0">
                <a:latin typeface="Sylfaen" pitchFamily="18" charset="0"/>
              </a:rPr>
              <a:t>կազմակերպությունը</a:t>
            </a:r>
            <a:r>
              <a:rPr lang="en-US" sz="3400" dirty="0" smtClean="0">
                <a:latin typeface="Sylfaen" pitchFamily="18" charset="0"/>
              </a:rPr>
              <a:t> և </a:t>
            </a:r>
            <a:r>
              <a:rPr lang="en-US" sz="3400" dirty="0" err="1" smtClean="0">
                <a:latin typeface="Sylfaen" pitchFamily="18" charset="0"/>
              </a:rPr>
              <a:t>արհմիությունները</a:t>
            </a:r>
            <a:r>
              <a:rPr lang="en-US" sz="3400" dirty="0" smtClean="0">
                <a:latin typeface="Sylfaen" pitchFamily="18" charset="0"/>
              </a:rPr>
              <a:t>։  </a:t>
            </a:r>
            <a:endParaRPr lang="en-US" sz="3400" dirty="0">
              <a:latin typeface="Sylfaen" pitchFamily="18" charset="0"/>
            </a:endParaRPr>
          </a:p>
          <a:p>
            <a:pPr marL="273050" indent="-2730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b="1" dirty="0" smtClean="0">
              <a:latin typeface="Sylfaen" pitchFamily="18" charset="0"/>
            </a:endParaRPr>
          </a:p>
          <a:p>
            <a:pPr marL="273050" indent="-2730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800" b="1" dirty="0">
              <a:latin typeface="Sylfaen" pitchFamily="18" charset="0"/>
            </a:endParaRPr>
          </a:p>
          <a:p>
            <a:pPr marL="273050" indent="-2730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r>
              <a:rPr lang="en-US" sz="3400" dirty="0" err="1" smtClean="0"/>
              <a:t>Կոլեկտիվ</a:t>
            </a:r>
            <a:r>
              <a:rPr lang="en-US" sz="3400" dirty="0" smtClean="0"/>
              <a:t> </a:t>
            </a:r>
            <a:r>
              <a:rPr lang="en-US" sz="3400" dirty="0" err="1" smtClean="0"/>
              <a:t>գանգատը</a:t>
            </a:r>
            <a:r>
              <a:rPr lang="en-US" sz="3400" dirty="0" smtClean="0"/>
              <a:t> </a:t>
            </a:r>
            <a:r>
              <a:rPr lang="en-US" sz="3400" dirty="0" err="1" smtClean="0"/>
              <a:t>կարող</a:t>
            </a:r>
            <a:r>
              <a:rPr lang="en-US" sz="3400" dirty="0" smtClean="0"/>
              <a:t> է </a:t>
            </a:r>
            <a:r>
              <a:rPr lang="en-US" sz="3400" dirty="0" err="1" smtClean="0"/>
              <a:t>վերաբերել</a:t>
            </a:r>
            <a:r>
              <a:rPr lang="en-US" sz="3400" dirty="0" smtClean="0"/>
              <a:t> </a:t>
            </a:r>
            <a:r>
              <a:rPr lang="en-US" sz="3400" dirty="0" err="1" smtClean="0"/>
              <a:t>միայն</a:t>
            </a:r>
            <a:r>
              <a:rPr lang="en-US" sz="3400" dirty="0" smtClean="0"/>
              <a:t> </a:t>
            </a:r>
            <a:r>
              <a:rPr lang="en-US" sz="3400" dirty="0" err="1" smtClean="0"/>
              <a:t>ընդհանուր</a:t>
            </a:r>
            <a:r>
              <a:rPr lang="en-US" sz="3400" dirty="0" smtClean="0"/>
              <a:t> </a:t>
            </a:r>
            <a:r>
              <a:rPr lang="en-US" sz="3400" dirty="0" err="1" smtClean="0"/>
              <a:t>իրավիճակներին</a:t>
            </a:r>
            <a:r>
              <a:rPr lang="en-US" sz="3400" dirty="0" smtClean="0"/>
              <a:t>, </a:t>
            </a:r>
            <a:r>
              <a:rPr lang="en-US" sz="3400" dirty="0" err="1" smtClean="0"/>
              <a:t>այլ</a:t>
            </a:r>
            <a:r>
              <a:rPr lang="en-US" sz="3400" dirty="0" smtClean="0"/>
              <a:t> </a:t>
            </a:r>
            <a:r>
              <a:rPr lang="en-US" sz="3400" dirty="0" err="1" smtClean="0"/>
              <a:t>ոչ</a:t>
            </a:r>
            <a:r>
              <a:rPr lang="en-US" sz="3400" dirty="0" smtClean="0"/>
              <a:t> </a:t>
            </a:r>
            <a:r>
              <a:rPr lang="en-US" sz="3400" dirty="0" err="1" smtClean="0"/>
              <a:t>թե</a:t>
            </a:r>
            <a:r>
              <a:rPr lang="en-US" sz="3400" dirty="0" smtClean="0"/>
              <a:t> </a:t>
            </a:r>
            <a:r>
              <a:rPr lang="en-US" sz="3400" dirty="0" err="1" smtClean="0"/>
              <a:t>անհատական</a:t>
            </a:r>
            <a:r>
              <a:rPr lang="en-US" sz="3400" dirty="0" smtClean="0"/>
              <a:t> </a:t>
            </a:r>
            <a:r>
              <a:rPr lang="en-US" sz="3400" dirty="0" err="1" smtClean="0"/>
              <a:t>գործերին</a:t>
            </a:r>
            <a:r>
              <a:rPr lang="en-US" sz="3400" dirty="0" smtClean="0"/>
              <a:t>։ </a:t>
            </a:r>
          </a:p>
          <a:p>
            <a:pPr marL="273050" indent="-273050">
              <a:lnSpc>
                <a:spcPct val="12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3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4448" y="6309320"/>
            <a:ext cx="457200" cy="476250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22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331913" y="44450"/>
            <a:ext cx="7497762" cy="5048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34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620688"/>
            <a:ext cx="7920880" cy="6237312"/>
          </a:xfrm>
        </p:spPr>
        <p:txBody>
          <a:bodyPr>
            <a:normAutofit fontScale="55000" lnSpcReduction="20000"/>
          </a:bodyPr>
          <a:lstStyle/>
          <a:p>
            <a:pPr marL="82296" lvl="0" indent="0">
              <a:lnSpc>
                <a:spcPct val="17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2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7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2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2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3 – ՄԻԵԿ և </a:t>
            </a:r>
            <a:r>
              <a:rPr lang="en-US" sz="2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Վերանայված</a:t>
            </a:r>
            <a:r>
              <a:rPr lang="en-US" sz="2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2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սոցիալական</a:t>
            </a:r>
            <a:r>
              <a:rPr lang="en-US" sz="2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2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խարտիա</a:t>
            </a:r>
            <a:endParaRPr lang="en-US" sz="2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9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273050" lvl="0" indent="-27305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2900" b="1" dirty="0">
              <a:solidFill>
                <a:prstClr val="black"/>
              </a:solidFill>
              <a:latin typeface="Sylfaen" pitchFamily="18" charset="0"/>
            </a:endParaRPr>
          </a:p>
          <a:p>
            <a:pPr marL="273050" lvl="0" indent="-27305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2900" b="1" dirty="0" err="1" smtClean="0">
                <a:solidFill>
                  <a:prstClr val="black"/>
                </a:solidFill>
                <a:latin typeface="Sylfaen" pitchFamily="18" charset="0"/>
              </a:rPr>
              <a:t>Ինչպե՞ս</a:t>
            </a:r>
            <a:r>
              <a:rPr lang="en-US" sz="29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900" b="1" dirty="0" err="1" smtClean="0">
                <a:solidFill>
                  <a:prstClr val="black"/>
                </a:solidFill>
                <a:latin typeface="Sylfaen" pitchFamily="18" charset="0"/>
              </a:rPr>
              <a:t>կարել</a:t>
            </a:r>
            <a:r>
              <a:rPr lang="en-US" sz="2900" b="1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2900" b="1" dirty="0" err="1" smtClean="0">
                <a:solidFill>
                  <a:prstClr val="black"/>
                </a:solidFill>
                <a:latin typeface="Sylfaen" pitchFamily="18" charset="0"/>
              </a:rPr>
              <a:t>կիրառել</a:t>
            </a:r>
            <a:r>
              <a:rPr lang="en-US" sz="29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900" b="1" dirty="0" err="1" smtClean="0">
                <a:solidFill>
                  <a:prstClr val="black"/>
                </a:solidFill>
                <a:latin typeface="Sylfaen" pitchFamily="18" charset="0"/>
              </a:rPr>
              <a:t>Խարտիան</a:t>
            </a:r>
            <a:r>
              <a:rPr lang="en-US" sz="2900" b="1" dirty="0" smtClean="0">
                <a:solidFill>
                  <a:prstClr val="black"/>
                </a:solidFill>
                <a:latin typeface="Sylfaen" pitchFamily="18" charset="0"/>
              </a:rPr>
              <a:t> ՀՀ-</a:t>
            </a:r>
            <a:r>
              <a:rPr lang="en-US" sz="2900" b="1" dirty="0" err="1" smtClean="0">
                <a:solidFill>
                  <a:prstClr val="black"/>
                </a:solidFill>
                <a:latin typeface="Sylfaen" pitchFamily="18" charset="0"/>
              </a:rPr>
              <a:t>ում</a:t>
            </a:r>
            <a:endParaRPr lang="en-US" sz="29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273050" lvl="0" indent="-27305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2600" dirty="0">
              <a:solidFill>
                <a:prstClr val="black"/>
              </a:solidFill>
              <a:latin typeface="Sylfaen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en-US" sz="2600" b="1" dirty="0" err="1" smtClean="0">
                <a:solidFill>
                  <a:prstClr val="black"/>
                </a:solidFill>
                <a:latin typeface="Sylfaen" pitchFamily="18" charset="0"/>
              </a:rPr>
              <a:t>Խարտիան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միջազգային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պայմանագիր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է և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որպես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այդպիսին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պարտադիր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է ՀՀ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իրավազորության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ներքո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բոլոր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իրավաբանական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ու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ֆիզիկական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անձանց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պետական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մարմինների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համար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։.</a:t>
            </a: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2600" dirty="0">
              <a:solidFill>
                <a:prstClr val="black"/>
              </a:solidFill>
              <a:latin typeface="Sylfaen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en-US" sz="2600" b="1" dirty="0" err="1" smtClean="0">
                <a:solidFill>
                  <a:prstClr val="black"/>
                </a:solidFill>
                <a:latin typeface="Sylfaen" pitchFamily="18" charset="0"/>
              </a:rPr>
              <a:t>Կոմիտեի</a:t>
            </a:r>
            <a:r>
              <a:rPr lang="en-US" sz="26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b="1" dirty="0" err="1" smtClean="0">
                <a:solidFill>
                  <a:prstClr val="black"/>
                </a:solidFill>
                <a:latin typeface="Sylfaen" pitchFamily="18" charset="0"/>
              </a:rPr>
              <a:t>որոշումները</a:t>
            </a:r>
            <a:r>
              <a:rPr lang="en-US" sz="26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կոլեկտիվ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գանգատներով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որոնցով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մեկնաբանվում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են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Խարտիայի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դրույթները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օրինակ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՝</a:t>
            </a: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6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627063" lvl="0" indent="-180975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Courier New" pitchFamily="49" charset="0"/>
              <a:buChar char="o"/>
            </a:pP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Խարտիան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հանդիսանում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Մարդու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իրավունքների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եվրոպական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կոնվենցիան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լրացնող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փաստաթուղթ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900" b="1" dirty="0" smtClean="0">
                <a:solidFill>
                  <a:srgbClr val="0070C0"/>
                </a:solidFill>
                <a:latin typeface="Sylfaen" pitchFamily="18" charset="0"/>
              </a:rPr>
              <a:t>(</a:t>
            </a:r>
            <a:r>
              <a:rPr lang="en-US" sz="1900" b="1" dirty="0" err="1" smtClean="0">
                <a:solidFill>
                  <a:srgbClr val="0070C0"/>
                </a:solidFill>
                <a:latin typeface="Sylfaen" pitchFamily="18" charset="0"/>
              </a:rPr>
              <a:t>տե´ս</a:t>
            </a:r>
            <a:r>
              <a:rPr lang="en-US" sz="1900" b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900" b="1" i="1" dirty="0" err="1" smtClean="0">
                <a:solidFill>
                  <a:srgbClr val="0070C0"/>
                </a:solidFill>
                <a:latin typeface="Sylfaen" pitchFamily="18" charset="0"/>
              </a:rPr>
              <a:t>Մարդու</a:t>
            </a:r>
            <a:r>
              <a:rPr lang="en-US" sz="19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900" b="1" i="1" dirty="0" err="1" smtClean="0">
                <a:solidFill>
                  <a:srgbClr val="0070C0"/>
                </a:solidFill>
                <a:latin typeface="Sylfaen" pitchFamily="18" charset="0"/>
              </a:rPr>
              <a:t>իրավունքների</a:t>
            </a:r>
            <a:r>
              <a:rPr lang="en-US" sz="19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900" b="1" i="1" dirty="0" err="1" smtClean="0">
                <a:solidFill>
                  <a:srgbClr val="0070C0"/>
                </a:solidFill>
                <a:latin typeface="Sylfaen" pitchFamily="18" charset="0"/>
              </a:rPr>
              <a:t>լիգայի</a:t>
            </a:r>
            <a:r>
              <a:rPr lang="en-US" sz="19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900" b="1" i="1" dirty="0" err="1" smtClean="0">
                <a:solidFill>
                  <a:srgbClr val="0070C0"/>
                </a:solidFill>
                <a:latin typeface="Sylfaen" pitchFamily="18" charset="0"/>
              </a:rPr>
              <a:t>եվրոպական</a:t>
            </a:r>
            <a:r>
              <a:rPr lang="en-US" sz="1900" b="1" i="1" dirty="0" smtClean="0">
                <a:solidFill>
                  <a:srgbClr val="0070C0"/>
                </a:solidFill>
                <a:latin typeface="Sylfaen" pitchFamily="18" charset="0"/>
              </a:rPr>
              <a:t> </a:t>
            </a:r>
            <a:r>
              <a:rPr lang="en-US" sz="1900" b="1" i="1" dirty="0" err="1" smtClean="0">
                <a:solidFill>
                  <a:srgbClr val="0070C0"/>
                </a:solidFill>
                <a:latin typeface="Sylfaen" pitchFamily="18" charset="0"/>
              </a:rPr>
              <a:t>ֆեդերացիան</a:t>
            </a:r>
            <a:r>
              <a:rPr lang="en-US" sz="1900" b="1" i="1" dirty="0" smtClean="0">
                <a:solidFill>
                  <a:srgbClr val="0070C0"/>
                </a:solidFill>
                <a:latin typeface="Sylfaen" pitchFamily="18" charset="0"/>
              </a:rPr>
              <a:t> (FIDH) </a:t>
            </a:r>
            <a:r>
              <a:rPr lang="en-US" sz="1900" b="1" i="1" dirty="0" err="1" smtClean="0">
                <a:solidFill>
                  <a:srgbClr val="0070C0"/>
                </a:solidFill>
                <a:latin typeface="Sylfaen" pitchFamily="18" charset="0"/>
              </a:rPr>
              <a:t>ընդդեմ</a:t>
            </a:r>
            <a:r>
              <a:rPr lang="en-US" sz="1900" b="1" i="1" dirty="0" smtClean="0">
                <a:solidFill>
                  <a:srgbClr val="0070C0"/>
                </a:solidFill>
                <a:latin typeface="Sylfaen" pitchFamily="18" charset="0"/>
              </a:rPr>
              <a:t>  </a:t>
            </a:r>
            <a:r>
              <a:rPr lang="en-US" sz="1900" b="1" i="1" dirty="0" err="1" smtClean="0">
                <a:solidFill>
                  <a:srgbClr val="0070C0"/>
                </a:solidFill>
                <a:latin typeface="Sylfaen" pitchFamily="18" charset="0"/>
              </a:rPr>
              <a:t>Ֆրանսիայի</a:t>
            </a:r>
            <a:r>
              <a:rPr lang="en-US" sz="1900" b="1" dirty="0" smtClean="0">
                <a:solidFill>
                  <a:srgbClr val="0070C0"/>
                </a:solidFill>
                <a:latin typeface="Sylfaen" pitchFamily="18" charset="0"/>
              </a:rPr>
              <a:t>,  §  27)</a:t>
            </a:r>
          </a:p>
          <a:p>
            <a:pPr marL="627063" lvl="0" indent="-180975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Courier New" pitchFamily="49" charset="0"/>
              <a:buChar char="o"/>
            </a:pPr>
            <a:r>
              <a:rPr lang="hy-AM" sz="2600" dirty="0" smtClean="0">
                <a:solidFill>
                  <a:prstClr val="black"/>
                </a:solidFill>
                <a:latin typeface="Sylfaen" pitchFamily="18" charset="0"/>
              </a:rPr>
              <a:t>Ի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րավունքների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արդյունավետ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պաշտպանություն</a:t>
            </a:r>
            <a:endParaRPr lang="en-US" sz="26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627063" lvl="0" indent="-180975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Courier New" pitchFamily="49" charset="0"/>
              <a:buChar char="o"/>
            </a:pPr>
            <a:r>
              <a:rPr lang="hy-AM" sz="2600" dirty="0" smtClean="0">
                <a:solidFill>
                  <a:prstClr val="black"/>
                </a:solidFill>
                <a:latin typeface="Sylfaen" pitchFamily="18" charset="0"/>
              </a:rPr>
              <a:t>Կ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ենդանի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իրավական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փաստաթուղթ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է</a:t>
            </a:r>
          </a:p>
          <a:p>
            <a:pPr marL="627063" lvl="0" indent="-180975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Courier New" pitchFamily="49" charset="0"/>
              <a:buChar char="o"/>
            </a:pPr>
            <a:r>
              <a:rPr lang="hy-AM" sz="2600" dirty="0" smtClean="0">
                <a:solidFill>
                  <a:prstClr val="black"/>
                </a:solidFill>
                <a:latin typeface="Sylfaen" pitchFamily="18" charset="0"/>
              </a:rPr>
              <a:t>Հ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այեցողության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ոլորտ</a:t>
            </a:r>
            <a:endParaRPr lang="en-US" sz="26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627063" lvl="0" indent="-180975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Courier New" pitchFamily="49" charset="0"/>
              <a:buChar char="o"/>
            </a:pPr>
            <a:r>
              <a:rPr lang="hy-AM" sz="2600" dirty="0" smtClean="0">
                <a:solidFill>
                  <a:prstClr val="black"/>
                </a:solidFill>
                <a:latin typeface="Sylfaen" pitchFamily="18" charset="0"/>
              </a:rPr>
              <a:t>Ս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ահմանափակումների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համաչափություն</a:t>
            </a:r>
            <a:endParaRPr lang="en-US" sz="26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627063" lvl="0" indent="-180975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Courier New" pitchFamily="49" charset="0"/>
              <a:buChar char="o"/>
            </a:pPr>
            <a:r>
              <a:rPr lang="en-US" sz="2600" dirty="0">
                <a:latin typeface="Sylfaen" pitchFamily="18" charset="0"/>
              </a:rPr>
              <a:t>«</a:t>
            </a:r>
            <a:r>
              <a:rPr lang="hy-AM" sz="2600" dirty="0" smtClean="0">
                <a:latin typeface="Sylfaen" pitchFamily="18" charset="0"/>
              </a:rPr>
              <a:t>Ո</a:t>
            </a:r>
            <a:r>
              <a:rPr lang="en-US" sz="2600" dirty="0" err="1" smtClean="0">
                <a:latin typeface="Sylfaen" pitchFamily="18" charset="0"/>
              </a:rPr>
              <a:t>ղջամիտ</a:t>
            </a:r>
            <a:r>
              <a:rPr lang="en-US" sz="2600" dirty="0" smtClean="0">
                <a:latin typeface="Sylfaen" pitchFamily="18" charset="0"/>
              </a:rPr>
              <a:t> </a:t>
            </a:r>
            <a:r>
              <a:rPr lang="en-US" sz="2600" dirty="0" err="1" smtClean="0">
                <a:latin typeface="Sylfaen" pitchFamily="18" charset="0"/>
              </a:rPr>
              <a:t>ժամկետներ</a:t>
            </a:r>
            <a:r>
              <a:rPr lang="en-US" sz="2600" dirty="0" smtClean="0">
                <a:latin typeface="Sylfaen" pitchFamily="18" charset="0"/>
              </a:rPr>
              <a:t>» 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և «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շոշափելի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պրոգրես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»</a:t>
            </a:r>
            <a:r>
              <a:rPr lang="en-US" sz="2600" u="sng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առկա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ռեսուրսների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պայմաններում</a:t>
            </a:r>
            <a:endParaRPr lang="en-US" sz="26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26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en-US" sz="2600" b="1" dirty="0" err="1" smtClean="0">
                <a:solidFill>
                  <a:prstClr val="black"/>
                </a:solidFill>
                <a:latin typeface="Sylfaen" pitchFamily="18" charset="0"/>
              </a:rPr>
              <a:t>Խարտիայի</a:t>
            </a:r>
            <a:r>
              <a:rPr lang="en-US" sz="26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b="1" dirty="0" err="1" smtClean="0">
                <a:solidFill>
                  <a:prstClr val="black"/>
                </a:solidFill>
                <a:latin typeface="Sylfaen" pitchFamily="18" charset="0"/>
              </a:rPr>
              <a:t>դրույթները</a:t>
            </a:r>
            <a:r>
              <a:rPr lang="en-US" sz="26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և </a:t>
            </a:r>
            <a:r>
              <a:rPr lang="en-US" sz="2600" b="1" dirty="0" err="1" smtClean="0">
                <a:solidFill>
                  <a:prstClr val="black"/>
                </a:solidFill>
                <a:latin typeface="Sylfaen" pitchFamily="18" charset="0"/>
              </a:rPr>
              <a:t>Կոմիտեի</a:t>
            </a:r>
            <a:r>
              <a:rPr lang="en-US" sz="26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b="1" dirty="0" err="1" smtClean="0">
                <a:solidFill>
                  <a:prstClr val="black"/>
                </a:solidFill>
                <a:latin typeface="Sylfaen" pitchFamily="18" charset="0"/>
              </a:rPr>
              <a:t>որոշումները</a:t>
            </a:r>
            <a:r>
              <a:rPr lang="en-US" sz="26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որպես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Խարտիայի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դրույթների</a:t>
            </a:r>
            <a:r>
              <a:rPr lang="en-US" sz="26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միակ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պաշտոնական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մեկնաբանության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աղբյուր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կարելի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վկայակոչել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վարչական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մարմիններին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ներկայացվող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դիմումներում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դատական</a:t>
            </a:r>
            <a:r>
              <a:rPr lang="en-US" sz="2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2600" dirty="0" err="1" smtClean="0">
                <a:solidFill>
                  <a:prstClr val="black"/>
                </a:solidFill>
                <a:latin typeface="Sylfaen" pitchFamily="18" charset="0"/>
              </a:rPr>
              <a:t>հայցերում</a:t>
            </a:r>
            <a:r>
              <a:rPr lang="en-US" sz="2600" dirty="0">
                <a:solidFill>
                  <a:prstClr val="black"/>
                </a:solidFill>
                <a:latin typeface="Sylfaen" pitchFamily="18" charset="0"/>
              </a:rPr>
              <a:t>։</a:t>
            </a:r>
            <a:endParaRPr lang="en-US" sz="26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1800" dirty="0">
              <a:solidFill>
                <a:prstClr val="black"/>
              </a:solidFill>
              <a:latin typeface="Sylfaen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</a:p>
          <a:p>
            <a:pPr marL="627063" lvl="0" indent="-265113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Courier New" pitchFamily="49" charset="0"/>
              <a:buChar char="o"/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4448" y="6372911"/>
            <a:ext cx="457200" cy="476250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23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1331913" y="44450"/>
            <a:ext cx="7497762" cy="5048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Խտրականության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effectLst/>
                <a:latin typeface="Sylfaen" pitchFamily="18" charset="0"/>
              </a:rPr>
              <a:t>հասկացությունը</a:t>
            </a:r>
            <a: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/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</a:br>
            <a:endParaRPr lang="en-US" sz="2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86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764704"/>
            <a:ext cx="7920880" cy="6093296"/>
          </a:xfrm>
        </p:spPr>
        <p:txBody>
          <a:bodyPr>
            <a:normAutofit lnSpcReduction="10000"/>
          </a:bodyPr>
          <a:lstStyle/>
          <a:p>
            <a:pPr marL="82296" lvl="0" indent="0">
              <a:lnSpc>
                <a:spcPct val="17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7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3 – ՄԻԵԿ և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Վերանայված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սոցիալական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խարտիա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0" lvl="0" indent="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8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273050" lvl="0" indent="-27305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Ի՞նչ</a:t>
            </a:r>
            <a:r>
              <a:rPr lang="en-US" sz="18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իրավունքների</a:t>
            </a:r>
            <a:r>
              <a:rPr lang="en-US" sz="18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պաշտպանության</a:t>
            </a:r>
            <a:r>
              <a:rPr lang="en-US" sz="18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առումով</a:t>
            </a:r>
            <a:endParaRPr lang="en-US" sz="18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273050" lvl="0" indent="-27305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26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600" dirty="0" smtClean="0">
                <a:solidFill>
                  <a:prstClr val="black"/>
                </a:solidFill>
                <a:latin typeface="Sylfaen" pitchFamily="18" charset="0"/>
              </a:rPr>
              <a:t>Ա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շխատանքային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իրավունքներ</a:t>
            </a: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600" dirty="0">
                <a:solidFill>
                  <a:prstClr val="black"/>
                </a:solidFill>
                <a:latin typeface="Sylfaen" pitchFamily="18" charset="0"/>
              </a:rPr>
              <a:t>Ա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ռողջության</a:t>
            </a: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600" dirty="0">
                <a:solidFill>
                  <a:prstClr val="black"/>
                </a:solidFill>
                <a:latin typeface="Sylfaen" pitchFamily="18" charset="0"/>
              </a:rPr>
              <a:t>Կ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րթության</a:t>
            </a: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600" dirty="0">
                <a:solidFill>
                  <a:prstClr val="black"/>
                </a:solidFill>
                <a:latin typeface="Sylfaen" pitchFamily="18" charset="0"/>
              </a:rPr>
              <a:t>Տ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ան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բնակավայրի</a:t>
            </a: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600" dirty="0">
                <a:solidFill>
                  <a:prstClr val="black"/>
                </a:solidFill>
                <a:latin typeface="Sylfaen" pitchFamily="18" charset="0"/>
              </a:rPr>
              <a:t>Ի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րավական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սոցիալական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պաշտպանություն</a:t>
            </a: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600" dirty="0">
                <a:solidFill>
                  <a:prstClr val="black"/>
                </a:solidFill>
                <a:latin typeface="Sylfaen" pitchFamily="18" charset="0"/>
              </a:rPr>
              <a:t>Ա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նձանց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ազատ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տեղաշարժվելու</a:t>
            </a: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712788" lvl="0" indent="-357188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hy-AM" sz="1600" dirty="0">
                <a:solidFill>
                  <a:prstClr val="black"/>
                </a:solidFill>
                <a:latin typeface="Sylfaen" pitchFamily="18" charset="0"/>
              </a:rPr>
              <a:t>Խ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տրականության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latin typeface="Sylfaen" pitchFamily="18" charset="0"/>
              </a:rPr>
              <a:t>արգելում</a:t>
            </a: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6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600" b="1" dirty="0">
              <a:solidFill>
                <a:prstClr val="black"/>
              </a:solidFill>
              <a:latin typeface="Sylfaen" pitchFamily="18" charset="0"/>
            </a:endParaRPr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1800" dirty="0">
              <a:solidFill>
                <a:prstClr val="black"/>
              </a:solidFill>
              <a:latin typeface="Sylfaen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</a:p>
          <a:p>
            <a:pPr marL="627063" lvl="0" indent="-265113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Courier New" pitchFamily="49" charset="0"/>
              <a:buChar char="o"/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59228" y="6372911"/>
            <a:ext cx="457200" cy="476250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24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7499350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372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692696"/>
            <a:ext cx="8100392" cy="6165304"/>
          </a:xfrm>
        </p:spPr>
        <p:txBody>
          <a:bodyPr>
            <a:normAutofit/>
          </a:bodyPr>
          <a:lstStyle/>
          <a:p>
            <a:pPr marL="82296" lvl="0" indent="0">
              <a:lnSpc>
                <a:spcPct val="17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7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3 – ՄԻԵԿ և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Վերանայված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սոցիալական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խարտիա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273050" lvl="0" indent="-27305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1800" b="1" dirty="0">
              <a:solidFill>
                <a:prstClr val="black"/>
              </a:solidFill>
              <a:latin typeface="Sylfaen" pitchFamily="18" charset="0"/>
            </a:endParaRPr>
          </a:p>
          <a:p>
            <a:pPr marL="273050" lvl="0" indent="-27305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Ինչպե՞ս</a:t>
            </a:r>
            <a:r>
              <a:rPr lang="en-US" sz="18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ընտրել</a:t>
            </a:r>
            <a:r>
              <a:rPr lang="en-US" sz="18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թեմատիկ</a:t>
            </a:r>
            <a:r>
              <a:rPr lang="en-US" sz="18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ոլորտները</a:t>
            </a:r>
            <a:endParaRPr lang="en-US" sz="18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26511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800" dirty="0" smtClean="0">
                <a:solidFill>
                  <a:prstClr val="black"/>
                </a:solidFill>
                <a:latin typeface="Sylfaen" pitchFamily="18" charset="0"/>
              </a:rPr>
              <a:t>1. </a:t>
            </a:r>
            <a:r>
              <a:rPr lang="hy-AM" sz="1600" dirty="0" smtClean="0">
                <a:solidFill>
                  <a:prstClr val="black"/>
                </a:solidFill>
                <a:latin typeface="Sylfaen" pitchFamily="18" charset="0"/>
              </a:rPr>
              <a:t>Տ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ե´ս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Կոմիտեի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որոշումները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ՀՀ-ի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կողմից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իր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պարտականությունների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կատարման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վերաբերյալ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. </a:t>
            </a:r>
          </a:p>
          <a:p>
            <a:pPr marL="0" lvl="0" indent="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600" b="1" dirty="0" smtClean="0">
                <a:solidFill>
                  <a:srgbClr val="00B0F0"/>
                </a:solidFill>
                <a:hlinkClick r:id="rId3"/>
              </a:rPr>
              <a:t>http</a:t>
            </a:r>
            <a:r>
              <a:rPr lang="en-US" sz="1600" b="1" dirty="0">
                <a:solidFill>
                  <a:srgbClr val="00B0F0"/>
                </a:solidFill>
                <a:hlinkClick r:id="rId3"/>
              </a:rPr>
              <a:t>://</a:t>
            </a:r>
            <a:r>
              <a:rPr lang="en-US" sz="1600" b="1" dirty="0" smtClean="0">
                <a:solidFill>
                  <a:srgbClr val="00B0F0"/>
                </a:solidFill>
                <a:hlinkClick r:id="rId3"/>
              </a:rPr>
              <a:t>hudoc.esc.coe.int/esc2008/query.asp?language=en</a:t>
            </a:r>
            <a:endParaRPr lang="en-US" sz="1600" b="1" dirty="0" smtClean="0">
              <a:solidFill>
                <a:srgbClr val="00B0F0"/>
              </a:solidFill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26511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2.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Ընտրեք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«Conclusions»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վանդակը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ձախ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սյունյակից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իսկ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աջ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կողմում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վերևից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երրորդ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վանդակում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ընտրեք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«Armenia»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պետությունների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ցանկում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։ </a:t>
            </a:r>
          </a:p>
          <a:p>
            <a:pPr marL="26511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26511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3.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Ընտրեք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այն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զեկույցները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որոնք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Կոմիտեի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կողմից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գնահատվել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են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որպես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«-non-conformity»,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այսինքն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պետության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օրենսդրությունը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և/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կամ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պրակտիկան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չեն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համապատասխանում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Խարտիայի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կոնկրետ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դրույթի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պահանջներին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։ </a:t>
            </a:r>
          </a:p>
          <a:p>
            <a:pPr marL="26511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180975" lvl="0" indent="-180975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800" dirty="0" smtClean="0">
              <a:solidFill>
                <a:srgbClr val="000000"/>
              </a:solidFill>
              <a:latin typeface="Verdana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800" dirty="0">
              <a:solidFill>
                <a:srgbClr val="000000"/>
              </a:solidFill>
              <a:latin typeface="Verdana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1800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62706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Courier New" pitchFamily="49" charset="0"/>
              <a:buChar char="o"/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81750"/>
            <a:ext cx="457200" cy="476250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25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7499350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8735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692696"/>
            <a:ext cx="7776864" cy="5688632"/>
          </a:xfrm>
        </p:spPr>
        <p:txBody>
          <a:bodyPr>
            <a:normAutofit fontScale="92500" lnSpcReduction="10000"/>
          </a:bodyPr>
          <a:lstStyle/>
          <a:p>
            <a:pPr marL="82296" lvl="0" indent="0">
              <a:lnSpc>
                <a:spcPct val="17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7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3 – ՄԻԵԿ և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Վերանայված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սոցիալական</a:t>
            </a:r>
            <a:r>
              <a:rPr lang="en-US" sz="12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2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խարտիա</a:t>
            </a:r>
            <a:endParaRPr lang="en-US" sz="12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8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273050" lvl="0" indent="-27305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1800" b="1" dirty="0">
              <a:solidFill>
                <a:prstClr val="black"/>
              </a:solidFill>
              <a:latin typeface="Sylfaen" pitchFamily="18" charset="0"/>
            </a:endParaRPr>
          </a:p>
          <a:p>
            <a:pPr marL="273050" lvl="0" indent="-27305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Օրինակներ</a:t>
            </a:r>
            <a:endParaRPr lang="en-US" sz="18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26511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400" b="1" dirty="0" err="1" smtClean="0">
                <a:solidFill>
                  <a:prstClr val="black"/>
                </a:solidFill>
                <a:latin typeface="Sylfaen" pitchFamily="18" charset="0"/>
              </a:rPr>
              <a:t>Օրինակ</a:t>
            </a:r>
            <a:r>
              <a:rPr lang="en-US" sz="1400" b="1" dirty="0" smtClean="0">
                <a:solidFill>
                  <a:prstClr val="black"/>
                </a:solidFill>
                <a:latin typeface="Sylfaen" pitchFamily="18" charset="0"/>
              </a:rPr>
              <a:t>  1</a:t>
            </a: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400" b="1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2-րդ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կետի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եզրակացությամբ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b="1" dirty="0">
                <a:solidFill>
                  <a:srgbClr val="00B0F0"/>
                </a:solidFill>
                <a:hlinkClick r:id="rId3"/>
              </a:rPr>
              <a:t>http://</a:t>
            </a:r>
            <a:r>
              <a:rPr lang="en-US" sz="1400" b="1" dirty="0" smtClean="0">
                <a:solidFill>
                  <a:srgbClr val="00B0F0"/>
                </a:solidFill>
                <a:hlinkClick r:id="rId3"/>
              </a:rPr>
              <a:t>hudoc.esc.coe.int/esc2008/document.asp?item=1</a:t>
            </a:r>
            <a:r>
              <a:rPr lang="en-US" sz="1400" b="1" dirty="0" smtClean="0">
                <a:solidFill>
                  <a:srgbClr val="00B0F0"/>
                </a:solidFill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Կոմիտեն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սահմանել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է,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որ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այլընտրանքային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զինվորական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ծառայության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մասին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օրենքով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սահմանված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այլըտրանքային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աշխատանքային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ծառայության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 42-ամսյա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ժամկետը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հանդիսանում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Խարտիայի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1-ին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հոդվածի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2-րդ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մասով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սահմանված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i="1" dirty="0" smtClean="0">
                <a:solidFill>
                  <a:prstClr val="black"/>
                </a:solidFill>
                <a:latin typeface="Sylfaen" pitchFamily="18" charset="0"/>
              </a:rPr>
              <a:t>«</a:t>
            </a:r>
            <a:r>
              <a:rPr lang="en-US" sz="1400" i="1" dirty="0" err="1" smtClean="0">
                <a:solidFill>
                  <a:prstClr val="black"/>
                </a:solidFill>
                <a:latin typeface="Sylfaen" pitchFamily="18" charset="0"/>
              </a:rPr>
              <a:t>աշխատողի</a:t>
            </a:r>
            <a:r>
              <a:rPr lang="en-US" sz="14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i="1" dirty="0" err="1" smtClean="0">
                <a:solidFill>
                  <a:prstClr val="black"/>
                </a:solidFill>
                <a:latin typeface="Sylfaen" pitchFamily="18" charset="0"/>
              </a:rPr>
              <a:t>կողմից</a:t>
            </a:r>
            <a:r>
              <a:rPr lang="en-US" sz="14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i="1" dirty="0" err="1" smtClean="0">
                <a:solidFill>
                  <a:prstClr val="black"/>
                </a:solidFill>
                <a:latin typeface="Sylfaen" pitchFamily="18" charset="0"/>
              </a:rPr>
              <a:t>ազատորեն</a:t>
            </a:r>
            <a:r>
              <a:rPr lang="en-US" sz="14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i="1" dirty="0" err="1" smtClean="0">
                <a:solidFill>
                  <a:prstClr val="black"/>
                </a:solidFill>
                <a:latin typeface="Sylfaen" pitchFamily="18" charset="0"/>
              </a:rPr>
              <a:t>ընտրված</a:t>
            </a:r>
            <a:r>
              <a:rPr lang="en-US" sz="14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i="1" dirty="0" err="1" smtClean="0">
                <a:solidFill>
                  <a:prstClr val="black"/>
                </a:solidFill>
                <a:latin typeface="Sylfaen" pitchFamily="18" charset="0"/>
              </a:rPr>
              <a:t>աշխատանքով</a:t>
            </a:r>
            <a:r>
              <a:rPr lang="en-US" sz="14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i="1" dirty="0" err="1" smtClean="0">
                <a:solidFill>
                  <a:prstClr val="black"/>
                </a:solidFill>
                <a:latin typeface="Sylfaen" pitchFamily="18" charset="0"/>
              </a:rPr>
              <a:t>իր</a:t>
            </a:r>
            <a:r>
              <a:rPr lang="en-US" sz="14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i="1" dirty="0" err="1" smtClean="0">
                <a:solidFill>
                  <a:prstClr val="black"/>
                </a:solidFill>
                <a:latin typeface="Sylfaen" pitchFamily="18" charset="0"/>
              </a:rPr>
              <a:t>ապրուստը</a:t>
            </a:r>
            <a:r>
              <a:rPr lang="en-US" sz="14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i="1" dirty="0" err="1" smtClean="0">
                <a:solidFill>
                  <a:prstClr val="black"/>
                </a:solidFill>
                <a:latin typeface="Sylfaen" pitchFamily="18" charset="0"/>
              </a:rPr>
              <a:t>արդյունավետ</a:t>
            </a:r>
            <a:r>
              <a:rPr lang="en-US" sz="14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i="1" dirty="0" err="1" smtClean="0">
                <a:solidFill>
                  <a:prstClr val="black"/>
                </a:solidFill>
                <a:latin typeface="Sylfaen" pitchFamily="18" charset="0"/>
              </a:rPr>
              <a:t>կերպով</a:t>
            </a:r>
            <a:r>
              <a:rPr lang="en-US" sz="1400" i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i="1" dirty="0" err="1" smtClean="0">
                <a:solidFill>
                  <a:prstClr val="black"/>
                </a:solidFill>
                <a:latin typeface="Sylfaen" pitchFamily="18" charset="0"/>
              </a:rPr>
              <a:t>վաստակելու</a:t>
            </a:r>
            <a:r>
              <a:rPr lang="en-US" sz="1400" i="1" dirty="0" smtClean="0">
                <a:solidFill>
                  <a:prstClr val="black"/>
                </a:solidFill>
                <a:latin typeface="Sylfaen" pitchFamily="18" charset="0"/>
              </a:rPr>
              <a:t>»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իրավունքի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անհամաչափ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սահմանափակում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։ </a:t>
            </a:r>
          </a:p>
          <a:p>
            <a:pPr marL="26511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180975" lvl="0" indent="-180975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400" b="1" dirty="0" err="1" smtClean="0">
                <a:solidFill>
                  <a:prstClr val="black"/>
                </a:solidFill>
                <a:latin typeface="Sylfaen" pitchFamily="18" charset="0"/>
              </a:rPr>
              <a:t>Օրինակ</a:t>
            </a:r>
            <a:r>
              <a:rPr lang="en-US" sz="1400" b="1" dirty="0" smtClean="0">
                <a:solidFill>
                  <a:prstClr val="black"/>
                </a:solidFill>
                <a:latin typeface="Sylfaen" pitchFamily="18" charset="0"/>
              </a:rPr>
              <a:t> 2</a:t>
            </a:r>
            <a:endParaRPr lang="en-US" sz="1400" b="1" dirty="0">
              <a:solidFill>
                <a:prstClr val="black"/>
              </a:solidFill>
              <a:latin typeface="Sylfaen" pitchFamily="18" charset="0"/>
            </a:endParaRPr>
          </a:p>
          <a:p>
            <a:pPr marL="180975" lvl="0" indent="-180975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6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5-րդ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կետի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եզրակացությամբ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b="1" dirty="0">
                <a:hlinkClick r:id="rId4"/>
              </a:rPr>
              <a:t>http://</a:t>
            </a:r>
            <a:r>
              <a:rPr lang="en-US" sz="1400" b="1" dirty="0" smtClean="0">
                <a:hlinkClick r:id="rId4"/>
              </a:rPr>
              <a:t>hudoc.esc.coe.int/esc2008/document.asp?item=4</a:t>
            </a:r>
            <a:r>
              <a:rPr lang="en-US" sz="1400" b="1" dirty="0" smtClean="0"/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Կոմիտեն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սահմանել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է,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որ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 ՀՀ-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ում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առկա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իրավիճակը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ըստ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որի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հաշմանդամ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անձանց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համար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օրենքը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չի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սահմանում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գործատուների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կողմից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խտրական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վերաբերմունքից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պաշտպանվելու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պաշտպանություն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հանդիսանում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Խարտիայի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15-րդ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հոդվածի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2-րդ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կետով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սահմանված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իրավունքի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խախտում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համաձայն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որի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ՀՀ-ն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որպես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Խարտիայի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անդամ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պետություն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պարտավոր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մշակել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ու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ստեղծել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պաշտպանված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աշխատանքային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պայմաններ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հաշմանդամների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400" dirty="0" err="1" smtClean="0">
                <a:solidFill>
                  <a:prstClr val="black"/>
                </a:solidFill>
                <a:latin typeface="Sylfaen" pitchFamily="18" charset="0"/>
              </a:rPr>
              <a:t>համար</a:t>
            </a:r>
            <a:r>
              <a:rPr lang="en-US" sz="1400" dirty="0" smtClean="0">
                <a:solidFill>
                  <a:prstClr val="black"/>
                </a:solidFill>
                <a:latin typeface="Sylfaen" pitchFamily="18" charset="0"/>
              </a:rPr>
              <a:t>։  </a:t>
            </a:r>
            <a:endParaRPr lang="en-US" sz="1400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800" dirty="0" smtClean="0">
              <a:solidFill>
                <a:srgbClr val="000000"/>
              </a:solidFill>
              <a:latin typeface="Verdana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800" dirty="0">
              <a:solidFill>
                <a:srgbClr val="000000"/>
              </a:solidFill>
              <a:latin typeface="Verdana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1800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62706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Courier New" pitchFamily="49" charset="0"/>
              <a:buChar char="o"/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81750"/>
            <a:ext cx="457200" cy="476250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26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6632"/>
            <a:ext cx="7499350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93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677019"/>
            <a:ext cx="7776864" cy="5704309"/>
          </a:xfrm>
        </p:spPr>
        <p:txBody>
          <a:bodyPr>
            <a:normAutofit lnSpcReduction="10000"/>
          </a:bodyPr>
          <a:lstStyle/>
          <a:p>
            <a:pPr marL="82296" lvl="0" indent="0">
              <a:lnSpc>
                <a:spcPct val="17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1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Դասընթաց</a:t>
            </a: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1</a:t>
            </a:r>
          </a:p>
          <a:p>
            <a:pPr marL="82296" lvl="0" indent="0">
              <a:lnSpc>
                <a:spcPct val="17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1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Թեմա</a:t>
            </a: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3 – ՄԻԵԿ և </a:t>
            </a:r>
            <a:r>
              <a:rPr lang="en-US" sz="11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Վերանայված</a:t>
            </a: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1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սոցիալական</a:t>
            </a:r>
            <a:r>
              <a:rPr lang="en-US" sz="1100" dirty="0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 </a:t>
            </a:r>
            <a:r>
              <a:rPr lang="en-US" sz="1100" dirty="0" err="1">
                <a:solidFill>
                  <a:prstClr val="white">
                    <a:lumMod val="50000"/>
                  </a:prstClr>
                </a:solidFill>
                <a:latin typeface="Sylfaen" pitchFamily="18" charset="0"/>
              </a:rPr>
              <a:t>խարտիա</a:t>
            </a:r>
            <a:endParaRPr lang="en-US" sz="1100" dirty="0">
              <a:solidFill>
                <a:prstClr val="white">
                  <a:lumMod val="50000"/>
                </a:prstClr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8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273050" lvl="0" indent="-27305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endParaRPr lang="en-US" sz="1800" b="1" dirty="0">
              <a:solidFill>
                <a:prstClr val="black"/>
              </a:solidFill>
              <a:latin typeface="Sylfaen" pitchFamily="18" charset="0"/>
            </a:endParaRPr>
          </a:p>
          <a:p>
            <a:pPr marL="273050" lvl="0" indent="-27305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q"/>
            </a:pP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Լավագույն</a:t>
            </a:r>
            <a:r>
              <a:rPr lang="en-US" sz="18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պրակտիկայի</a:t>
            </a:r>
            <a:r>
              <a:rPr lang="en-US" sz="1800" b="1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800" b="1" dirty="0" err="1" smtClean="0">
                <a:solidFill>
                  <a:prstClr val="black"/>
                </a:solidFill>
                <a:latin typeface="Sylfaen" pitchFamily="18" charset="0"/>
              </a:rPr>
              <a:t>օրինակ</a:t>
            </a:r>
            <a:endParaRPr lang="en-US" sz="1800" b="1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26511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600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1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2-րդ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կետի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եզրակացությամբ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>
                <a:latin typeface="Sylfaen" pitchFamily="18" charset="0"/>
                <a:hlinkClick r:id="rId3"/>
              </a:rPr>
              <a:t>http://</a:t>
            </a:r>
            <a:r>
              <a:rPr lang="en-US" sz="1600" dirty="0" smtClean="0">
                <a:latin typeface="Sylfaen" pitchFamily="18" charset="0"/>
                <a:hlinkClick r:id="rId3"/>
              </a:rPr>
              <a:t>hudoc.esc.coe.int/esc2008/document.asp?item=11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Կոմիտեն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սահմանել</a:t>
            </a:r>
            <a:r>
              <a:rPr lang="en-US" sz="1600" dirty="0" smtClean="0">
                <a:latin typeface="Sylfaen" pitchFamily="18" charset="0"/>
              </a:rPr>
              <a:t> է,  </a:t>
            </a:r>
            <a:r>
              <a:rPr lang="en-US" sz="1600" dirty="0" err="1" smtClean="0">
                <a:latin typeface="Sylfaen" pitchFamily="18" charset="0"/>
              </a:rPr>
              <a:t>որ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աշխատողի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աշխատանքային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պայմանագրի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դադարեցումը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գործատուի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կողմից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զուտ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այն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հիմքով</a:t>
            </a:r>
            <a:r>
              <a:rPr lang="en-US" sz="1600" dirty="0" smtClean="0">
                <a:latin typeface="Sylfaen" pitchFamily="18" charset="0"/>
              </a:rPr>
              <a:t>, </a:t>
            </a:r>
            <a:r>
              <a:rPr lang="en-US" sz="1600" dirty="0" err="1" smtClean="0">
                <a:latin typeface="Sylfaen" pitchFamily="18" charset="0"/>
              </a:rPr>
              <a:t>որ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աշխատողը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հասել</a:t>
            </a:r>
            <a:r>
              <a:rPr lang="en-US" sz="1600" dirty="0" smtClean="0">
                <a:latin typeface="Sylfaen" pitchFamily="18" charset="0"/>
              </a:rPr>
              <a:t> է </a:t>
            </a:r>
            <a:r>
              <a:rPr lang="en-US" sz="1600" dirty="0" err="1" smtClean="0">
                <a:latin typeface="Sylfaen" pitchFamily="18" charset="0"/>
              </a:rPr>
              <a:t>թոշակային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տարիքի</a:t>
            </a:r>
            <a:r>
              <a:rPr lang="en-US" sz="1600" dirty="0" smtClean="0">
                <a:latin typeface="Sylfaen" pitchFamily="18" charset="0"/>
              </a:rPr>
              <a:t> (</a:t>
            </a:r>
            <a:r>
              <a:rPr lang="en-US" sz="1600" dirty="0" err="1" smtClean="0">
                <a:latin typeface="Sylfaen" pitchFamily="18" charset="0"/>
              </a:rPr>
              <a:t>սույն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իրավակարգավորումը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սահմանված</a:t>
            </a:r>
            <a:r>
              <a:rPr lang="en-US" sz="1600" dirty="0" smtClean="0">
                <a:latin typeface="Sylfaen" pitchFamily="18" charset="0"/>
              </a:rPr>
              <a:t> է </a:t>
            </a:r>
            <a:r>
              <a:rPr lang="en-US" sz="1600" dirty="0" err="1" smtClean="0">
                <a:latin typeface="Sylfaen" pitchFamily="18" charset="0"/>
              </a:rPr>
              <a:t>Աշխատանքային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օրենսգրքի</a:t>
            </a:r>
            <a:r>
              <a:rPr lang="en-US" sz="1600" dirty="0" smtClean="0">
                <a:latin typeface="Sylfaen" pitchFamily="18" charset="0"/>
              </a:rPr>
              <a:t> 113-րդ </a:t>
            </a:r>
            <a:r>
              <a:rPr lang="en-US" sz="1600" dirty="0" err="1" smtClean="0">
                <a:latin typeface="Sylfaen" pitchFamily="18" charset="0"/>
              </a:rPr>
              <a:t>հոդվածի</a:t>
            </a:r>
            <a:r>
              <a:rPr lang="en-US" sz="1600" dirty="0" smtClean="0">
                <a:latin typeface="Sylfaen" pitchFamily="18" charset="0"/>
              </a:rPr>
              <a:t> 1-ին </a:t>
            </a:r>
            <a:r>
              <a:rPr lang="en-US" sz="1600" dirty="0" err="1" smtClean="0">
                <a:latin typeface="Sylfaen" pitchFamily="18" charset="0"/>
              </a:rPr>
              <a:t>մասի</a:t>
            </a:r>
            <a:r>
              <a:rPr lang="en-US" sz="1600" dirty="0" smtClean="0">
                <a:latin typeface="Sylfaen" pitchFamily="18" charset="0"/>
              </a:rPr>
              <a:t> 11-րդ </a:t>
            </a:r>
            <a:r>
              <a:rPr lang="en-US" sz="1600" dirty="0" err="1" smtClean="0">
                <a:latin typeface="Sylfaen" pitchFamily="18" charset="0"/>
              </a:rPr>
              <a:t>կետով</a:t>
            </a:r>
            <a:r>
              <a:rPr lang="en-US" sz="1600" dirty="0" smtClean="0">
                <a:latin typeface="Sylfaen" pitchFamily="18" charset="0"/>
              </a:rPr>
              <a:t>), </a:t>
            </a:r>
            <a:r>
              <a:rPr lang="en-US" sz="1600" dirty="0" err="1" smtClean="0">
                <a:latin typeface="Sylfaen" pitchFamily="18" charset="0"/>
              </a:rPr>
              <a:t>հակասում</a:t>
            </a:r>
            <a:r>
              <a:rPr lang="en-US" sz="1600" dirty="0" smtClean="0">
                <a:latin typeface="Sylfaen" pitchFamily="18" charset="0"/>
              </a:rPr>
              <a:t> է </a:t>
            </a:r>
            <a:r>
              <a:rPr lang="en-US" sz="1600" dirty="0" err="1" smtClean="0">
                <a:latin typeface="Sylfaen" pitchFamily="18" charset="0"/>
              </a:rPr>
              <a:t>Խարտիայի</a:t>
            </a:r>
            <a:r>
              <a:rPr lang="en-US" sz="1600" dirty="0" smtClean="0">
                <a:latin typeface="Sylfaen" pitchFamily="18" charset="0"/>
              </a:rPr>
              <a:t> 24-րդ </a:t>
            </a:r>
            <a:r>
              <a:rPr lang="en-US" sz="1600" dirty="0" err="1" smtClean="0">
                <a:latin typeface="Sylfaen" pitchFamily="18" charset="0"/>
              </a:rPr>
              <a:t>հոդվածին</a:t>
            </a:r>
            <a:r>
              <a:rPr lang="en-US" sz="1600" dirty="0" smtClean="0">
                <a:latin typeface="Sylfaen" pitchFamily="18" charset="0"/>
              </a:rPr>
              <a:t>։ </a:t>
            </a:r>
            <a:r>
              <a:rPr lang="en-US" sz="1600" dirty="0" err="1" smtClean="0">
                <a:latin typeface="Sylfaen" pitchFamily="18" charset="0"/>
              </a:rPr>
              <a:t>Սույն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որոշումը</a:t>
            </a:r>
            <a:r>
              <a:rPr lang="en-US" sz="1600" dirty="0" smtClean="0">
                <a:latin typeface="Sylfaen" pitchFamily="18" charset="0"/>
              </a:rPr>
              <a:t> </a:t>
            </a:r>
            <a:r>
              <a:rPr lang="en-US" sz="1600" dirty="0" err="1" smtClean="0">
                <a:latin typeface="Sylfaen" pitchFamily="18" charset="0"/>
              </a:rPr>
              <a:t>կայացվել</a:t>
            </a:r>
            <a:r>
              <a:rPr lang="en-US" sz="1600" dirty="0" smtClean="0">
                <a:latin typeface="Sylfaen" pitchFamily="18" charset="0"/>
              </a:rPr>
              <a:t> է 2012թ. </a:t>
            </a:r>
            <a:r>
              <a:rPr lang="en-US" sz="1600" dirty="0" err="1" smtClean="0">
                <a:latin typeface="Sylfaen" pitchFamily="18" charset="0"/>
              </a:rPr>
              <a:t>հուլիսի</a:t>
            </a:r>
            <a:r>
              <a:rPr lang="en-US" sz="1600" dirty="0" smtClean="0">
                <a:latin typeface="Sylfaen" pitchFamily="18" charset="0"/>
              </a:rPr>
              <a:t> 12-ին։ </a:t>
            </a:r>
            <a:endParaRPr lang="en-US" sz="16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400" b="1" dirty="0">
              <a:solidFill>
                <a:prstClr val="black"/>
              </a:solidFill>
              <a:latin typeface="Sylfaen" pitchFamily="18" charset="0"/>
              <a:hlinkClick r:id="rId4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2011թ.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հոկտեմբերի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11-ին ՍԴՈ-991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որոշումով</a:t>
            </a:r>
            <a:r>
              <a:rPr lang="en-US" sz="1600" dirty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Սահմանադրական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դատարանը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արտահայտել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դիրքորոշում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ըստ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որի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վերը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նշված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օրենքը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պետք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սահմանի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ընթացակարգեր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ըստ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որի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պետք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բացառվի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գործատուի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կողմից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աշխատողի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հետ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աշխատանքային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պաւյմանագրի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դադարեցումը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զուտ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տարիքային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հիմքով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և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որ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ընթացակարգերը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պետք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է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կոչված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լինեն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գնահաելու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կենսաթոշակային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տարիքի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հասած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անձի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աշխատունակությունը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,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այլ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ոչ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թե</a:t>
            </a:r>
            <a:r>
              <a:rPr lang="en-US" sz="1600" dirty="0" smtClean="0">
                <a:solidFill>
                  <a:prstClr val="black"/>
                </a:solidFill>
                <a:latin typeface="Sylfaen" pitchFamily="18" charset="0"/>
              </a:rPr>
              <a:t> </a:t>
            </a:r>
            <a:r>
              <a:rPr lang="en-US" sz="1600" dirty="0" err="1" smtClean="0">
                <a:solidFill>
                  <a:prstClr val="black"/>
                </a:solidFill>
                <a:latin typeface="Sylfaen" pitchFamily="18" charset="0"/>
              </a:rPr>
              <a:t>տարիքը</a:t>
            </a:r>
            <a:endParaRPr lang="hy-AM" sz="1900" dirty="0"/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800" dirty="0" smtClean="0">
              <a:solidFill>
                <a:srgbClr val="000000"/>
              </a:solidFill>
              <a:latin typeface="Verdana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2800" dirty="0">
              <a:solidFill>
                <a:srgbClr val="000000"/>
              </a:solidFill>
              <a:latin typeface="Verdana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Clr>
                <a:srgbClr val="3891A7"/>
              </a:buClr>
              <a:buFont typeface="Wingdings" pitchFamily="2" charset="2"/>
              <a:buChar char="Ø"/>
            </a:pPr>
            <a:endParaRPr lang="en-US" sz="1800" dirty="0">
              <a:solidFill>
                <a:prstClr val="black"/>
              </a:solidFill>
              <a:latin typeface="Sylfaen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None/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  <a:p>
            <a:pPr marL="627063" lvl="0" indent="-265113" algn="just">
              <a:lnSpc>
                <a:spcPct val="120000"/>
              </a:lnSpc>
              <a:spcBef>
                <a:spcPts val="0"/>
              </a:spcBef>
              <a:buClr>
                <a:srgbClr val="3891A7"/>
              </a:buClr>
              <a:buFont typeface="Courier New" pitchFamily="49" charset="0"/>
              <a:buChar char="o"/>
            </a:pPr>
            <a:endParaRPr lang="en-US" sz="1800" dirty="0" smtClean="0">
              <a:solidFill>
                <a:prstClr val="black"/>
              </a:solidFill>
              <a:latin typeface="Sylfae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381750"/>
            <a:ext cx="457200" cy="476250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27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6632"/>
            <a:ext cx="7499350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335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ining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07D1E-A757-4FA5-A73C-0C1FF1AF03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TrainingPresentation</Template>
  <TotalTime>0</TotalTime>
  <Words>2177</Words>
  <Application>Microsoft Office PowerPoint</Application>
  <PresentationFormat>On-screen Show (4:3)</PresentationFormat>
  <Paragraphs>629</Paragraphs>
  <Slides>27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TrainingPresentation</vt:lpstr>
      <vt:lpstr>PowerPoint Presentation</vt:lpstr>
      <vt:lpstr>    Խտրականության հասկացությունը Դասընթաց 1    </vt:lpstr>
      <vt:lpstr>   Խտրականության հասկացությունը   </vt:lpstr>
      <vt:lpstr>   Խտրականության հասկացությունը   </vt:lpstr>
      <vt:lpstr>   Խտրականության հասկացությունը   </vt:lpstr>
      <vt:lpstr>   Խտրականության հասկացությունը   </vt:lpstr>
      <vt:lpstr>   Խտրականության հասկացությունը   </vt:lpstr>
      <vt:lpstr>   Խտրականության հասկացությունը   </vt:lpstr>
      <vt:lpstr>   Խտրականության հասկացությունը   </vt:lpstr>
      <vt:lpstr>   Խտրականության հասկացությունը   </vt:lpstr>
      <vt:lpstr>   Խտրականության հասկացությունը   </vt:lpstr>
      <vt:lpstr>   Խտրականության հասկացությունը   </vt:lpstr>
      <vt:lpstr>   Խտրականության հասկացությունը   </vt:lpstr>
      <vt:lpstr>   Խտրականության հասկացությունը   </vt:lpstr>
      <vt:lpstr>   Խտրականության հասկացությունը   </vt:lpstr>
      <vt:lpstr>Խտրականության սահմանումը</vt:lpstr>
      <vt:lpstr>Խտրականության սահմանումը</vt:lpstr>
      <vt:lpstr>   Խտրականության հասկացությունը   </vt:lpstr>
      <vt:lpstr>   Խտրականության հասկացությունը   </vt:lpstr>
      <vt:lpstr>Խարտիայի վերահսկողության մեխանիզմը</vt:lpstr>
      <vt:lpstr>Խարտիայի վերահսկողության մեխանիզմը</vt:lpstr>
      <vt:lpstr>   Խտրականության հասկացությունը   </vt:lpstr>
      <vt:lpstr>   Խտրականության հասկացությունը  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2013-09-11T14:02:29Z</dcterms:created>
  <dcterms:modified xsi:type="dcterms:W3CDTF">2014-08-30T18:07:45Z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TC100822959990</vt:lpwstr>
  </property>
</Properties>
</file>