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sldIdLst>
    <p:sldId id="256" r:id="rId2"/>
    <p:sldId id="300" r:id="rId3"/>
    <p:sldId id="305" r:id="rId4"/>
    <p:sldId id="306" r:id="rId5"/>
    <p:sldId id="304" r:id="rId6"/>
    <p:sldId id="303" r:id="rId7"/>
    <p:sldId id="302" r:id="rId8"/>
    <p:sldId id="301" r:id="rId9"/>
    <p:sldId id="293" r:id="rId10"/>
    <p:sldId id="307" r:id="rId11"/>
    <p:sldId id="308" r:id="rId12"/>
    <p:sldId id="30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69" d="100"/>
          <a:sy n="69" d="100"/>
        </p:scale>
        <p:origin x="133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5025-4E32-41B4-9D90-BF2387E42F7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4C772D7-6E18-4E7D-9750-16CFACE8C0B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F103DD-495F-436D-BE87-FF8B54CFF3A2}"/>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5" name="Footer Placeholder 4">
            <a:extLst>
              <a:ext uri="{FF2B5EF4-FFF2-40B4-BE49-F238E27FC236}">
                <a16:creationId xmlns:a16="http://schemas.microsoft.com/office/drawing/2014/main" id="{DD363B3D-4E1E-4AE5-A271-7B309A6CE5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0DB6B9-CBCD-4C70-A2F5-4CB0D06D3CE2}"/>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20037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01F-B1D8-4282-9E51-3BCD5AF795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7E085A-D2D8-4DFB-8105-E96BB2D391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B8F5E-277D-40E8-ABB3-5C7FC1238D54}"/>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5" name="Footer Placeholder 4">
            <a:extLst>
              <a:ext uri="{FF2B5EF4-FFF2-40B4-BE49-F238E27FC236}">
                <a16:creationId xmlns:a16="http://schemas.microsoft.com/office/drawing/2014/main" id="{1CD18FAB-7F74-4BFB-B052-F97C376D05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F5E610-79DF-4310-BB67-F8407255B050}"/>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85613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3414-DB3D-44DD-9471-DF401B1311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1960A3F-C53A-4F07-9AD5-1B41FD50512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6691E5-BA52-4007-A8C6-90D262EFFED6}"/>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5" name="Footer Placeholder 4">
            <a:extLst>
              <a:ext uri="{FF2B5EF4-FFF2-40B4-BE49-F238E27FC236}">
                <a16:creationId xmlns:a16="http://schemas.microsoft.com/office/drawing/2014/main" id="{9B00D71B-D2CA-4264-8FA5-4DE75BC5C0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920D51-50A5-4019-8A40-14C890341C36}"/>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17500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9E57-FA6F-4380-9323-7BCE2CD0B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6A1F20-F136-4AA4-8896-6F2BC3917C8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8448F1-4280-4DBF-B5C8-664E71CC503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85EFBC-5322-4729-A385-BD9303132979}"/>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6" name="Footer Placeholder 5">
            <a:extLst>
              <a:ext uri="{FF2B5EF4-FFF2-40B4-BE49-F238E27FC236}">
                <a16:creationId xmlns:a16="http://schemas.microsoft.com/office/drawing/2014/main" id="{4FF3531B-BB80-4D4A-8FA9-2B2451ED67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C5A181-2ABD-418C-AD03-5899264F0111}"/>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6137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613B-1F72-4FB3-B56F-26680D2D38E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0670D-7445-4E72-8419-D3ADC293B04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00216DF-941B-4331-9A94-A37C80CCF5D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98925-D246-48CB-AD63-7A173452E72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544F5B6-FE86-440D-91C4-0B36DDC8AF0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44217D-9539-4E8D-AF18-50725FAECA70}"/>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8" name="Footer Placeholder 7">
            <a:extLst>
              <a:ext uri="{FF2B5EF4-FFF2-40B4-BE49-F238E27FC236}">
                <a16:creationId xmlns:a16="http://schemas.microsoft.com/office/drawing/2014/main" id="{475D9955-2531-42E1-B9D5-BFE05E2BF2B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27766A-9DD7-4D63-9D79-E4301F8DEEFD}"/>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57701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7762-4D7E-4931-A64E-3417093F4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70CDE-90A3-4EEB-8D15-D621B29C8EB8}"/>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4" name="Footer Placeholder 3">
            <a:extLst>
              <a:ext uri="{FF2B5EF4-FFF2-40B4-BE49-F238E27FC236}">
                <a16:creationId xmlns:a16="http://schemas.microsoft.com/office/drawing/2014/main" id="{0B6CB6DA-0BB4-464A-8090-8CD852179BD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B1CFE8D-FC6D-4027-83B9-0E80663AEEDE}"/>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52647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63A408-9D6F-446B-A92A-A41ACFB34A79}"/>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3" name="Footer Placeholder 2">
            <a:extLst>
              <a:ext uri="{FF2B5EF4-FFF2-40B4-BE49-F238E27FC236}">
                <a16:creationId xmlns:a16="http://schemas.microsoft.com/office/drawing/2014/main" id="{3E54D9FC-803F-4E28-9B45-4F4E87E2078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CC85999-F74E-4CE0-A445-89FB169F516F}"/>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49841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F45F-F03A-45B4-9C95-3EEC6497781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E1ACA76-3A2F-4860-A218-C03C8067D8E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EBA4C6-8F2C-4A32-8AE1-FCED46C2221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3CA58CCC-4ADC-46B6-9436-47E47131860D}"/>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6" name="Footer Placeholder 5">
            <a:extLst>
              <a:ext uri="{FF2B5EF4-FFF2-40B4-BE49-F238E27FC236}">
                <a16:creationId xmlns:a16="http://schemas.microsoft.com/office/drawing/2014/main" id="{5A60039B-CE2D-4421-8B69-E8AE7CAD492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93C525-4575-4924-B6F3-25763186F51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87405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03B1-C7BE-4F45-8848-FA3C57C648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EC61428-F88F-42B5-82C0-3F398271CC2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F5547AE-B145-4A37-AFD2-05824537FB8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E978176-97E3-4DA6-9925-C3992B745C7B}"/>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6" name="Footer Placeholder 5">
            <a:extLst>
              <a:ext uri="{FF2B5EF4-FFF2-40B4-BE49-F238E27FC236}">
                <a16:creationId xmlns:a16="http://schemas.microsoft.com/office/drawing/2014/main" id="{AFA1A3E3-DB39-4577-A74B-E5FC6E5EE4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B795D55-01B8-4F66-B94E-0EF6ACFFB17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27471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1877-6739-4B5B-AA09-E67E1AE234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2131B6-C63D-4378-BD80-4B58B648F98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5DCA1-3F26-4652-99B2-677194AE0954}"/>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5" name="Footer Placeholder 4">
            <a:extLst>
              <a:ext uri="{FF2B5EF4-FFF2-40B4-BE49-F238E27FC236}">
                <a16:creationId xmlns:a16="http://schemas.microsoft.com/office/drawing/2014/main" id="{500E6167-1F7D-4037-A83C-C8D89D4ECC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6250AB-2DED-4D89-9FB0-50BF6F022B5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05213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B3F26-B3B1-45D1-9358-1CA066396A0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E0E62-B853-4AD3-BC72-4AB1EA81A44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DCE8C-785E-4134-B244-D35492999815}"/>
              </a:ext>
            </a:extLst>
          </p:cNvPr>
          <p:cNvSpPr>
            <a:spLocks noGrp="1"/>
          </p:cNvSpPr>
          <p:nvPr>
            <p:ph type="dt" sz="half" idx="10"/>
          </p:nvPr>
        </p:nvSpPr>
        <p:spPr/>
        <p:txBody>
          <a:bodyPr/>
          <a:lstStyle/>
          <a:p>
            <a:fld id="{91124146-C5FE-4236-8337-BB7E23158FDD}" type="datetimeFigureOut">
              <a:rPr lang="en-US" smtClean="0"/>
              <a:t>9/18/2017</a:t>
            </a:fld>
            <a:endParaRPr lang="en-US" dirty="0"/>
          </a:p>
        </p:txBody>
      </p:sp>
      <p:sp>
        <p:nvSpPr>
          <p:cNvPr id="5" name="Footer Placeholder 4">
            <a:extLst>
              <a:ext uri="{FF2B5EF4-FFF2-40B4-BE49-F238E27FC236}">
                <a16:creationId xmlns:a16="http://schemas.microsoft.com/office/drawing/2014/main" id="{BA01F091-A868-47D4-9A2E-9E1FF0442B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6DFE59-36AD-4FF2-8E39-6DCE6BED8A17}"/>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6597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295C4E-ABF4-4591-9412-DA7113070C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DBD552-7C75-424F-83D5-78CDF8BE08E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B16FC-5698-43CA-8403-9BEA9F739A0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1124146-C5FE-4236-8337-BB7E23158FDD}" type="datetimeFigureOut">
              <a:rPr lang="en-US" smtClean="0"/>
              <a:t>9/18/2017</a:t>
            </a:fld>
            <a:endParaRPr lang="en-US" dirty="0"/>
          </a:p>
        </p:txBody>
      </p:sp>
      <p:sp>
        <p:nvSpPr>
          <p:cNvPr id="5" name="Footer Placeholder 4">
            <a:extLst>
              <a:ext uri="{FF2B5EF4-FFF2-40B4-BE49-F238E27FC236}">
                <a16:creationId xmlns:a16="http://schemas.microsoft.com/office/drawing/2014/main" id="{D5B2562D-AD7D-49C7-9FCF-893C7CBFA58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F754621-5CC2-44AD-9B06-3E2E60086EE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44A4D1-E72D-4329-BC2B-D3C4945F831E}" type="slidenum">
              <a:rPr lang="en-US" smtClean="0"/>
              <a:t>‹#›</a:t>
            </a:fld>
            <a:endParaRPr lang="en-US" dirty="0"/>
          </a:p>
        </p:txBody>
      </p:sp>
    </p:spTree>
    <p:extLst>
      <p:ext uri="{BB962C8B-B14F-4D97-AF65-F5344CB8AC3E}">
        <p14:creationId xmlns:p14="http://schemas.microsoft.com/office/powerpoint/2010/main" val="3029718085"/>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Frank_La_Ru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hudoc.echr.coe.int/eng?i=001-9170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hudoc.echr.coe.int/eng?i=001-115705"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3432" y="0"/>
            <a:ext cx="7772400" cy="2376264"/>
          </a:xfrm>
        </p:spPr>
        <p:txBody>
          <a:bodyPr>
            <a:noAutofit/>
          </a:bodyPr>
          <a:lstStyle/>
          <a:p>
            <a:r>
              <a:rPr lang="en-US" sz="3200" dirty="0">
                <a:latin typeface="Sylfaen" pitchFamily="18" charset="0"/>
              </a:rPr>
              <a:t>ACCESSS TO INTERNET AS A </a:t>
            </a:r>
            <a:br>
              <a:rPr lang="en-US" sz="3200" dirty="0">
                <a:latin typeface="Sylfaen" pitchFamily="18" charset="0"/>
              </a:rPr>
            </a:br>
            <a:r>
              <a:rPr lang="en-US" sz="3200" dirty="0">
                <a:latin typeface="Sylfaen" pitchFamily="18" charset="0"/>
              </a:rPr>
              <a:t>HUMAN RIGHT</a:t>
            </a:r>
            <a:br>
              <a:rPr lang="en-US" sz="3600" dirty="0">
                <a:latin typeface="Sylfaen" pitchFamily="18" charset="0"/>
              </a:rPr>
            </a:br>
            <a:endParaRPr lang="en-US" sz="3600" dirty="0">
              <a:latin typeface="Sylfaen" pitchFamily="18" charset="0"/>
            </a:endParaRPr>
          </a:p>
        </p:txBody>
      </p:sp>
      <p:sp>
        <p:nvSpPr>
          <p:cNvPr id="4" name="Subtitle 3"/>
          <p:cNvSpPr>
            <a:spLocks noGrp="1"/>
          </p:cNvSpPr>
          <p:nvPr>
            <p:ph type="subTitle" idx="1"/>
          </p:nvPr>
        </p:nvSpPr>
        <p:spPr>
          <a:xfrm>
            <a:off x="1359232" y="5949280"/>
            <a:ext cx="6400800" cy="625624"/>
          </a:xfrm>
        </p:spPr>
        <p:txBody>
          <a:bodyPr>
            <a:normAutofit/>
          </a:bodyPr>
          <a:lstStyle/>
          <a:p>
            <a:r>
              <a:rPr lang="en-US" sz="1600" dirty="0"/>
              <a:t>By Ara Ghazaryan</a:t>
            </a:r>
            <a:endParaRPr lang="en-US" sz="1600" dirty="0">
              <a:solidFill>
                <a:schemeClr val="tx1"/>
              </a:solidFill>
            </a:endParaRPr>
          </a:p>
        </p:txBody>
      </p:sp>
      <p:pic>
        <p:nvPicPr>
          <p:cNvPr id="3" name="Picture 2">
            <a:extLst>
              <a:ext uri="{FF2B5EF4-FFF2-40B4-BE49-F238E27FC236}">
                <a16:creationId xmlns:a16="http://schemas.microsoft.com/office/drawing/2014/main" id="{259C5FB6-3D1A-4655-86C3-FFBFE996F03E}"/>
              </a:ext>
            </a:extLst>
          </p:cNvPr>
          <p:cNvPicPr>
            <a:picLocks noChangeAspect="1"/>
          </p:cNvPicPr>
          <p:nvPr/>
        </p:nvPicPr>
        <p:blipFill>
          <a:blip r:embed="rId2"/>
          <a:stretch>
            <a:fillRect/>
          </a:stretch>
        </p:blipFill>
        <p:spPr>
          <a:xfrm>
            <a:off x="2254033" y="2276872"/>
            <a:ext cx="4611197" cy="3276377"/>
          </a:xfrm>
          <a:prstGeom prst="rect">
            <a:avLst/>
          </a:prstGeom>
        </p:spPr>
      </p:pic>
    </p:spTree>
    <p:extLst>
      <p:ext uri="{BB962C8B-B14F-4D97-AF65-F5344CB8AC3E}">
        <p14:creationId xmlns:p14="http://schemas.microsoft.com/office/powerpoint/2010/main" val="999205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88840"/>
            <a:ext cx="8064896" cy="2880320"/>
          </a:xfrm>
        </p:spPr>
        <p:txBody>
          <a:bodyPr>
            <a:normAutofit/>
          </a:bodyPr>
          <a:lstStyle/>
          <a:p>
            <a:pPr marL="117475" lvl="1" indent="0">
              <a:lnSpc>
                <a:spcPct val="100000"/>
              </a:lnSpc>
              <a:spcBef>
                <a:spcPts val="0"/>
              </a:spcBef>
              <a:buNone/>
            </a:pPr>
            <a:endParaRPr lang="en-US" sz="2400" dirty="0">
              <a:solidFill>
                <a:prstClr val="black"/>
              </a:solidFill>
              <a:latin typeface="Sylfaen" pitchFamily="18" charset="0"/>
            </a:endParaRPr>
          </a:p>
          <a:p>
            <a:pPr marL="117475" lvl="1" indent="0" algn="ctr">
              <a:buNone/>
            </a:pPr>
            <a:r>
              <a:rPr lang="en-US" sz="2400" dirty="0"/>
              <a:t>Is access to internet a fundamental human right ?</a:t>
            </a:r>
          </a:p>
          <a:p>
            <a:pPr marL="117475" lvl="1" indent="0" algn="ctr">
              <a:buNone/>
            </a:pPr>
            <a:endParaRPr lang="en-US" sz="2400" dirty="0"/>
          </a:p>
          <a:p>
            <a:pPr marL="117475" lvl="1" indent="0" algn="ctr">
              <a:buNone/>
            </a:pPr>
            <a:r>
              <a:rPr lang="en-US" sz="2400" dirty="0"/>
              <a:t>If so,</a:t>
            </a:r>
          </a:p>
          <a:p>
            <a:pPr marL="117475" lvl="1" indent="0" algn="ctr">
              <a:buNone/>
            </a:pPr>
            <a:endParaRPr lang="en-US" sz="2400" dirty="0"/>
          </a:p>
          <a:p>
            <a:pPr marL="117475" lvl="1" indent="0" algn="ctr">
              <a:buNone/>
            </a:pPr>
            <a:r>
              <a:rPr lang="en-US" sz="2400" dirty="0"/>
              <a:t> does the government have positive obligation to ensure that everyone has access to internet</a:t>
            </a:r>
          </a:p>
          <a:p>
            <a:pPr marL="117475" lvl="1" indent="0" algn="ctr">
              <a:buNone/>
            </a:pPr>
            <a:endParaRPr lang="en-US" sz="2400" dirty="0"/>
          </a:p>
          <a:p>
            <a:pPr marL="117475" lvl="1" indent="0" algn="ctr">
              <a:buNone/>
            </a:pPr>
            <a:endParaRPr lang="en-US" sz="2400" dirty="0"/>
          </a:p>
          <a:p>
            <a:pPr marL="117475" lvl="1" indent="0">
              <a:buNone/>
            </a:pPr>
            <a:endParaRPr lang="en-US" sz="2200" dirty="0"/>
          </a:p>
        </p:txBody>
      </p:sp>
    </p:spTree>
    <p:extLst>
      <p:ext uri="{BB962C8B-B14F-4D97-AF65-F5344CB8AC3E}">
        <p14:creationId xmlns:p14="http://schemas.microsoft.com/office/powerpoint/2010/main" val="747968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26711"/>
            <a:ext cx="7772400" cy="720080"/>
          </a:xfrm>
        </p:spPr>
        <p:txBody>
          <a:bodyPr>
            <a:normAutofit/>
          </a:bodyPr>
          <a:lstStyle/>
          <a:p>
            <a:pPr algn="ctr"/>
            <a:r>
              <a:rPr lang="en-US" sz="2800" b="1" dirty="0">
                <a:solidFill>
                  <a:prstClr val="black"/>
                </a:solidFill>
                <a:latin typeface="Sylfaen" pitchFamily="18" charset="0"/>
              </a:rPr>
              <a:t>UN World Summit on the Information Society</a:t>
            </a:r>
            <a:endParaRPr lang="en-US" sz="2800" b="1" dirty="0"/>
          </a:p>
        </p:txBody>
      </p:sp>
      <p:sp>
        <p:nvSpPr>
          <p:cNvPr id="3" name="Content Placeholder 2"/>
          <p:cNvSpPr>
            <a:spLocks noGrp="1"/>
          </p:cNvSpPr>
          <p:nvPr>
            <p:ph idx="1"/>
          </p:nvPr>
        </p:nvSpPr>
        <p:spPr>
          <a:xfrm>
            <a:off x="251520" y="704038"/>
            <a:ext cx="8640960" cy="5893314"/>
          </a:xfrm>
        </p:spPr>
        <p:txBody>
          <a:bodyPr>
            <a:normAutofit/>
          </a:bodyPr>
          <a:lstStyle/>
          <a:p>
            <a:pPr marL="117475" lvl="1" indent="0">
              <a:lnSpc>
                <a:spcPct val="100000"/>
              </a:lnSpc>
              <a:spcBef>
                <a:spcPts val="0"/>
              </a:spcBef>
              <a:buNone/>
            </a:pPr>
            <a:endParaRPr lang="en-US" sz="2400" dirty="0">
              <a:solidFill>
                <a:prstClr val="black"/>
              </a:solidFill>
              <a:latin typeface="Sylfaen" pitchFamily="18" charset="0"/>
            </a:endParaRPr>
          </a:p>
          <a:p>
            <a:pPr marL="117475" lvl="1" indent="0" algn="just">
              <a:buNone/>
            </a:pPr>
            <a:r>
              <a:rPr lang="en-US" sz="2200" dirty="0"/>
              <a:t>December of 2003</a:t>
            </a:r>
          </a:p>
          <a:p>
            <a:pPr marL="117475" lvl="1" indent="0" algn="just">
              <a:buNone/>
            </a:pPr>
            <a:endParaRPr lang="en-US" sz="2400" dirty="0"/>
          </a:p>
          <a:p>
            <a:pPr marL="117475" lvl="1" indent="0" algn="just">
              <a:buNone/>
            </a:pPr>
            <a:r>
              <a:rPr lang="en-US" sz="2400" dirty="0"/>
              <a:t>“common desire and commitment to build a people-centered, inclusive and development-oriented Information Society, where </a:t>
            </a:r>
            <a:r>
              <a:rPr lang="en-US" sz="2400" b="1" dirty="0"/>
              <a:t>everyone</a:t>
            </a:r>
            <a:r>
              <a:rPr lang="en-US" sz="2400" dirty="0"/>
              <a:t> can create, access, utilize and share information and knowledge, enabling individuals, communities and peoples to achieve their full potential in promoting their sustainable development and improving their quality of life, premised on</a:t>
            </a:r>
          </a:p>
          <a:p>
            <a:pPr marL="117475" lvl="1" indent="0" algn="just">
              <a:buNone/>
            </a:pPr>
            <a:r>
              <a:rPr lang="en-US" sz="2400" dirty="0"/>
              <a:t>the purposes and principles of the Charter of the United Nations and respecting fully and upholding the Universal Declaration of Human Rights.”</a:t>
            </a:r>
          </a:p>
          <a:p>
            <a:pPr marL="117475" lvl="1" indent="0">
              <a:buNone/>
            </a:pPr>
            <a:endParaRPr lang="en-US" sz="2400" dirty="0"/>
          </a:p>
          <a:p>
            <a:pPr marL="117475" lvl="1" indent="0">
              <a:buNone/>
            </a:pPr>
            <a:endParaRPr lang="en-US" sz="2200" dirty="0"/>
          </a:p>
        </p:txBody>
      </p:sp>
    </p:spTree>
    <p:extLst>
      <p:ext uri="{BB962C8B-B14F-4D97-AF65-F5344CB8AC3E}">
        <p14:creationId xmlns:p14="http://schemas.microsoft.com/office/powerpoint/2010/main" val="303623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26711"/>
            <a:ext cx="7772400" cy="720080"/>
          </a:xfrm>
        </p:spPr>
        <p:txBody>
          <a:bodyPr>
            <a:normAutofit/>
          </a:bodyPr>
          <a:lstStyle/>
          <a:p>
            <a:pPr algn="ctr"/>
            <a:r>
              <a:rPr lang="en-US" sz="2800" b="1" dirty="0">
                <a:solidFill>
                  <a:prstClr val="black"/>
                </a:solidFill>
                <a:latin typeface="Sylfaen" pitchFamily="18" charset="0"/>
              </a:rPr>
              <a:t>OSCE</a:t>
            </a:r>
            <a:endParaRPr lang="en-US" sz="2800" b="1" dirty="0"/>
          </a:p>
        </p:txBody>
      </p:sp>
      <p:sp>
        <p:nvSpPr>
          <p:cNvPr id="3" name="Content Placeholder 2"/>
          <p:cNvSpPr>
            <a:spLocks noGrp="1"/>
          </p:cNvSpPr>
          <p:nvPr>
            <p:ph idx="1"/>
          </p:nvPr>
        </p:nvSpPr>
        <p:spPr>
          <a:xfrm>
            <a:off x="251520" y="704038"/>
            <a:ext cx="6336704" cy="4525162"/>
          </a:xfrm>
          <a:solidFill>
            <a:schemeClr val="bg1">
              <a:lumMod val="95000"/>
            </a:schemeClr>
          </a:solidFill>
        </p:spPr>
        <p:txBody>
          <a:bodyPr>
            <a:normAutofit lnSpcReduction="10000"/>
          </a:bodyPr>
          <a:lstStyle/>
          <a:p>
            <a:pPr marL="117475" lvl="1" indent="0" algn="just">
              <a:buNone/>
            </a:pPr>
            <a:r>
              <a:rPr lang="en-US" sz="2400" u="sng" dirty="0">
                <a:latin typeface="Times New Roman" panose="02020603050405020304" pitchFamily="18" charset="0"/>
                <a:cs typeface="Times New Roman" panose="02020603050405020304" pitchFamily="18" charset="0"/>
              </a:rPr>
              <a:t>Survey among states</a:t>
            </a:r>
            <a:r>
              <a:rPr lang="en-US" sz="2400" dirty="0">
                <a:latin typeface="Times New Roman" panose="02020603050405020304" pitchFamily="18" charset="0"/>
                <a:cs typeface="Times New Roman" panose="02020603050405020304" pitchFamily="18" charset="0"/>
              </a:rPr>
              <a:t> 2008-2010</a:t>
            </a:r>
          </a:p>
          <a:p>
            <a:pPr marL="117475" lvl="1" indent="0" algn="just">
              <a:buNone/>
            </a:pPr>
            <a:endParaRPr lang="en-US" sz="2400" dirty="0">
              <a:latin typeface="Times New Roman" panose="02020603050405020304" pitchFamily="18" charset="0"/>
              <a:cs typeface="Times New Roman" panose="02020603050405020304" pitchFamily="18" charset="0"/>
            </a:endParaRPr>
          </a:p>
          <a:p>
            <a:pPr marL="117475" lvl="1" indent="0" algn="just">
              <a:buNone/>
            </a:pPr>
            <a:r>
              <a:rPr lang="en-US" sz="2400" dirty="0">
                <a:latin typeface="Times New Roman" panose="02020603050405020304" pitchFamily="18" charset="0"/>
                <a:cs typeface="Times New Roman" panose="02020603050405020304" pitchFamily="18" charset="0"/>
              </a:rPr>
              <a:t>Do the States have: </a:t>
            </a:r>
          </a:p>
          <a:p>
            <a:pPr marL="117475" lvl="1" indent="0" algn="just">
              <a:buNone/>
            </a:pPr>
            <a:endParaRPr lang="en-US" sz="2400" dirty="0">
              <a:latin typeface="Times New Roman" panose="02020603050405020304" pitchFamily="18" charset="0"/>
              <a:cs typeface="Times New Roman" panose="02020603050405020304" pitchFamily="18" charset="0"/>
            </a:endParaRPr>
          </a:p>
          <a:p>
            <a:pPr marL="280988" indent="-280988">
              <a:buAutoNum type="arabicPeriod"/>
            </a:pPr>
            <a:r>
              <a:rPr lang="en-US" sz="2400" dirty="0">
                <a:latin typeface="Times-Roman"/>
              </a:rPr>
              <a:t>specific legal provisions on the right to access the Internet</a:t>
            </a:r>
          </a:p>
          <a:p>
            <a:pPr marL="457200" indent="-457200">
              <a:buAutoNum type="arabicPeriod"/>
            </a:pPr>
            <a:endParaRPr lang="en-US" sz="2400" dirty="0">
              <a:latin typeface="Times-Roman"/>
            </a:endParaRPr>
          </a:p>
          <a:p>
            <a:pPr marL="280988" indent="-280988">
              <a:buNone/>
            </a:pPr>
            <a:r>
              <a:rPr lang="en-US" sz="2400" dirty="0">
                <a:latin typeface="Times-Roman"/>
              </a:rPr>
              <a:t>2. general legal provisions which could restrict users’ access to the Internet.</a:t>
            </a:r>
          </a:p>
          <a:p>
            <a:pPr marL="280988" indent="-280988">
              <a:buNone/>
            </a:pPr>
            <a:endParaRPr lang="en-US" sz="2400" dirty="0">
              <a:latin typeface="Times-Roman"/>
            </a:endParaRPr>
          </a:p>
          <a:p>
            <a:pPr marL="280988" indent="-280988">
              <a:buNone/>
            </a:pPr>
            <a:r>
              <a:rPr lang="en-US" sz="2400" dirty="0">
                <a:latin typeface="Times-Roman"/>
              </a:rPr>
              <a:t>The number of worldwide users: </a:t>
            </a:r>
          </a:p>
          <a:p>
            <a:pPr marL="0" indent="0">
              <a:buNone/>
            </a:pPr>
            <a:r>
              <a:rPr lang="en-US" sz="2400" dirty="0">
                <a:latin typeface="Times-Roman"/>
              </a:rPr>
              <a:t> </a:t>
            </a:r>
            <a:endParaRPr lang="en-US" sz="4800" dirty="0"/>
          </a:p>
        </p:txBody>
      </p:sp>
      <p:sp>
        <p:nvSpPr>
          <p:cNvPr id="4" name="Content Placeholder 2">
            <a:extLst>
              <a:ext uri="{FF2B5EF4-FFF2-40B4-BE49-F238E27FC236}">
                <a16:creationId xmlns:a16="http://schemas.microsoft.com/office/drawing/2014/main" id="{23596C46-C42A-4177-A63B-F305D414F7E8}"/>
              </a:ext>
            </a:extLst>
          </p:cNvPr>
          <p:cNvSpPr txBox="1">
            <a:spLocks/>
          </p:cNvSpPr>
          <p:nvPr/>
        </p:nvSpPr>
        <p:spPr>
          <a:xfrm>
            <a:off x="6623819" y="769165"/>
            <a:ext cx="1584176" cy="589331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17475" lvl="1" indent="0">
              <a:lnSpc>
                <a:spcPct val="100000"/>
              </a:lnSpc>
              <a:spcBef>
                <a:spcPts val="0"/>
              </a:spcBef>
              <a:buFont typeface="Arial" panose="020B0604020202020204" pitchFamily="34" charset="0"/>
              <a:buNone/>
            </a:pPr>
            <a:endParaRPr lang="en-US" sz="2400" dirty="0">
              <a:solidFill>
                <a:prstClr val="black"/>
              </a:solidFill>
              <a:latin typeface="Sylfaen" pitchFamily="18" charset="0"/>
            </a:endParaRPr>
          </a:p>
        </p:txBody>
      </p:sp>
      <p:sp>
        <p:nvSpPr>
          <p:cNvPr id="5" name="Content Placeholder 2">
            <a:extLst>
              <a:ext uri="{FF2B5EF4-FFF2-40B4-BE49-F238E27FC236}">
                <a16:creationId xmlns:a16="http://schemas.microsoft.com/office/drawing/2014/main" id="{166ADCB3-9443-4996-96FB-72B929B4C721}"/>
              </a:ext>
            </a:extLst>
          </p:cNvPr>
          <p:cNvSpPr txBox="1">
            <a:spLocks/>
          </p:cNvSpPr>
          <p:nvPr/>
        </p:nvSpPr>
        <p:spPr>
          <a:xfrm>
            <a:off x="6804248" y="704039"/>
            <a:ext cx="1656184" cy="4525162"/>
          </a:xfrm>
          <a:prstGeom prst="rect">
            <a:avLst/>
          </a:prstGeom>
          <a:solidFill>
            <a:schemeClr val="bg1">
              <a:lumMod val="95000"/>
            </a:schemeClr>
          </a:solidFill>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0988" indent="-280988">
              <a:buFont typeface="Arial" panose="020B0604020202020204" pitchFamily="34" charset="0"/>
              <a:buNone/>
            </a:pPr>
            <a:endParaRPr lang="en-US" sz="2400" dirty="0">
              <a:solidFill>
                <a:prstClr val="black"/>
              </a:solidFill>
              <a:latin typeface="Sylfaen" pitchFamily="18" charset="0"/>
            </a:endParaRPr>
          </a:p>
          <a:p>
            <a:pPr marL="280988" indent="-280988">
              <a:buFont typeface="Arial" panose="020B0604020202020204" pitchFamily="34" charset="0"/>
              <a:buNone/>
            </a:pPr>
            <a:endParaRPr lang="en-US" sz="2400" dirty="0">
              <a:solidFill>
                <a:prstClr val="black"/>
              </a:solidFill>
              <a:latin typeface="Sylfaen" pitchFamily="18" charset="0"/>
            </a:endParaRPr>
          </a:p>
          <a:p>
            <a:pPr marL="280988" indent="-280988">
              <a:buFont typeface="Arial" panose="020B0604020202020204" pitchFamily="34" charset="0"/>
              <a:buNone/>
            </a:pPr>
            <a:endParaRPr lang="en-US" sz="2400" dirty="0">
              <a:solidFill>
                <a:prstClr val="black"/>
              </a:solidFill>
              <a:latin typeface="Sylfaen" pitchFamily="18" charset="0"/>
            </a:endParaRPr>
          </a:p>
          <a:p>
            <a:pPr marL="280988" indent="-280988">
              <a:spcBef>
                <a:spcPts val="0"/>
              </a:spcBef>
              <a:buFont typeface="Arial" panose="020B0604020202020204" pitchFamily="34" charset="0"/>
              <a:buNone/>
            </a:pPr>
            <a:r>
              <a:rPr lang="en-US" sz="2400" dirty="0"/>
              <a:t>Yes - 30.3%</a:t>
            </a:r>
          </a:p>
          <a:p>
            <a:pPr marL="280988" indent="-280988">
              <a:spcBef>
                <a:spcPts val="0"/>
              </a:spcBef>
              <a:buFont typeface="Arial" panose="020B0604020202020204" pitchFamily="34" charset="0"/>
              <a:buNone/>
            </a:pPr>
            <a:r>
              <a:rPr lang="en-US" sz="2400" dirty="0"/>
              <a:t>No  - 51.8%</a:t>
            </a:r>
          </a:p>
          <a:p>
            <a:pPr marL="280988" indent="-280988">
              <a:spcBef>
                <a:spcPts val="0"/>
              </a:spcBef>
              <a:buFont typeface="Arial" panose="020B0604020202020204" pitchFamily="34" charset="0"/>
              <a:buNone/>
            </a:pPr>
            <a:endParaRPr lang="en-US" sz="2400" dirty="0"/>
          </a:p>
          <a:p>
            <a:pPr marL="280988" indent="-280988">
              <a:spcBef>
                <a:spcPts val="0"/>
              </a:spcBef>
              <a:buFont typeface="Arial" panose="020B0604020202020204" pitchFamily="34" charset="0"/>
              <a:buNone/>
            </a:pPr>
            <a:endParaRPr lang="en-US" sz="2400" dirty="0"/>
          </a:p>
          <a:p>
            <a:pPr marL="280988" indent="-280988">
              <a:spcBef>
                <a:spcPts val="0"/>
              </a:spcBef>
              <a:buFont typeface="Arial" panose="020B0604020202020204" pitchFamily="34" charset="0"/>
              <a:buNone/>
            </a:pPr>
            <a:r>
              <a:rPr lang="en-US" sz="2400" dirty="0"/>
              <a:t>No – 69.6%</a:t>
            </a:r>
          </a:p>
          <a:p>
            <a:pPr marL="280988" indent="-280988">
              <a:spcBef>
                <a:spcPts val="0"/>
              </a:spcBef>
              <a:buFont typeface="Arial" panose="020B0604020202020204" pitchFamily="34" charset="0"/>
              <a:buNone/>
            </a:pPr>
            <a:r>
              <a:rPr lang="en-US" sz="2400" dirty="0"/>
              <a:t>Yes – 12.5%</a:t>
            </a:r>
          </a:p>
          <a:p>
            <a:pPr marL="280988" indent="-280988">
              <a:spcBef>
                <a:spcPts val="0"/>
              </a:spcBef>
              <a:buFont typeface="Arial" panose="020B0604020202020204" pitchFamily="34" charset="0"/>
              <a:buNone/>
            </a:pPr>
            <a:endParaRPr lang="en-US" sz="2400" dirty="0"/>
          </a:p>
          <a:p>
            <a:pPr marL="280988" indent="-280988">
              <a:spcBef>
                <a:spcPts val="0"/>
              </a:spcBef>
              <a:buFont typeface="Arial" panose="020B0604020202020204" pitchFamily="34" charset="0"/>
              <a:buNone/>
            </a:pPr>
            <a:r>
              <a:rPr lang="en-US" sz="2400" dirty="0"/>
              <a:t>5 bln.</a:t>
            </a:r>
          </a:p>
          <a:p>
            <a:pPr marL="280988" indent="-280988">
              <a:spcBef>
                <a:spcPts val="0"/>
              </a:spcBef>
              <a:buFont typeface="Arial" panose="020B0604020202020204" pitchFamily="34" charset="0"/>
              <a:buNone/>
            </a:pPr>
            <a:endParaRPr lang="en-US" sz="2400" dirty="0"/>
          </a:p>
          <a:p>
            <a:pPr marL="280988" indent="-280988">
              <a:spcBef>
                <a:spcPts val="0"/>
              </a:spcBef>
              <a:buFont typeface="Arial" panose="020B0604020202020204" pitchFamily="34" charset="0"/>
              <a:buNone/>
            </a:pPr>
            <a:endParaRPr lang="en-US" sz="2400" dirty="0"/>
          </a:p>
          <a:p>
            <a:pPr marL="280988" indent="-280988">
              <a:spcBef>
                <a:spcPts val="0"/>
              </a:spcBef>
              <a:buFont typeface="Arial" panose="020B0604020202020204" pitchFamily="34" charset="0"/>
              <a:buNone/>
            </a:pPr>
            <a:endParaRPr lang="en-US" sz="2400" dirty="0"/>
          </a:p>
        </p:txBody>
      </p:sp>
      <p:sp>
        <p:nvSpPr>
          <p:cNvPr id="6" name="Content Placeholder 2">
            <a:extLst>
              <a:ext uri="{FF2B5EF4-FFF2-40B4-BE49-F238E27FC236}">
                <a16:creationId xmlns:a16="http://schemas.microsoft.com/office/drawing/2014/main" id="{C82C2A13-0947-4A77-B22D-8CBA37CAA157}"/>
              </a:ext>
            </a:extLst>
          </p:cNvPr>
          <p:cNvSpPr txBox="1">
            <a:spLocks/>
          </p:cNvSpPr>
          <p:nvPr/>
        </p:nvSpPr>
        <p:spPr>
          <a:xfrm>
            <a:off x="251520" y="5445224"/>
            <a:ext cx="8208912" cy="1217255"/>
          </a:xfrm>
          <a:prstGeom prst="rect">
            <a:avLst/>
          </a:prstGeom>
          <a:solidFill>
            <a:schemeClr val="bg1">
              <a:lumMod val="95000"/>
            </a:schemeClr>
          </a:solidFill>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400" dirty="0"/>
              <a:t>It means access to internet has universal recognition.</a:t>
            </a:r>
          </a:p>
          <a:p>
            <a:pPr marL="0" indent="0">
              <a:buNone/>
            </a:pPr>
            <a:r>
              <a:rPr lang="en-US" sz="2400" dirty="0"/>
              <a:t>Everyone has the right to participate in the information society. </a:t>
            </a:r>
          </a:p>
          <a:p>
            <a:pPr marL="0" indent="0">
              <a:buNone/>
            </a:pPr>
            <a:r>
              <a:rPr lang="en-US" sz="2400" dirty="0"/>
              <a:t>The state has a responsibility to assist in the advancement of it.</a:t>
            </a:r>
          </a:p>
        </p:txBody>
      </p:sp>
    </p:spTree>
    <p:extLst>
      <p:ext uri="{BB962C8B-B14F-4D97-AF65-F5344CB8AC3E}">
        <p14:creationId xmlns:p14="http://schemas.microsoft.com/office/powerpoint/2010/main" val="1862490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26711"/>
            <a:ext cx="7772400" cy="720080"/>
          </a:xfrm>
        </p:spPr>
        <p:txBody>
          <a:bodyPr>
            <a:normAutofit/>
          </a:bodyPr>
          <a:lstStyle/>
          <a:p>
            <a:pPr algn="ctr"/>
            <a:r>
              <a:rPr lang="en-US" sz="2800" b="1" dirty="0">
                <a:solidFill>
                  <a:prstClr val="black"/>
                </a:solidFill>
                <a:latin typeface="Sylfaen" pitchFamily="18" charset="0"/>
              </a:rPr>
              <a:t>UN special rapporteur report</a:t>
            </a:r>
            <a:endParaRPr lang="en-US" sz="2800" b="1" dirty="0"/>
          </a:p>
        </p:txBody>
      </p:sp>
      <p:sp>
        <p:nvSpPr>
          <p:cNvPr id="3" name="Content Placeholder 2"/>
          <p:cNvSpPr>
            <a:spLocks noGrp="1"/>
          </p:cNvSpPr>
          <p:nvPr>
            <p:ph idx="1"/>
          </p:nvPr>
        </p:nvSpPr>
        <p:spPr>
          <a:xfrm>
            <a:off x="251520" y="704038"/>
            <a:ext cx="8640960" cy="5893314"/>
          </a:xfrm>
        </p:spPr>
        <p:txBody>
          <a:bodyPr>
            <a:normAutofit/>
          </a:bodyPr>
          <a:lstStyle/>
          <a:p>
            <a:pPr marL="117475" lvl="1" indent="0">
              <a:lnSpc>
                <a:spcPct val="100000"/>
              </a:lnSpc>
              <a:spcBef>
                <a:spcPts val="0"/>
              </a:spcBef>
              <a:buNone/>
            </a:pPr>
            <a:endParaRPr lang="en-US" sz="2400" dirty="0">
              <a:solidFill>
                <a:prstClr val="black"/>
              </a:solidFill>
              <a:latin typeface="Sylfaen" pitchFamily="18" charset="0"/>
            </a:endParaRPr>
          </a:p>
          <a:p>
            <a:pPr marL="117475" lvl="1" indent="0">
              <a:lnSpc>
                <a:spcPct val="100000"/>
              </a:lnSpc>
              <a:spcBef>
                <a:spcPts val="0"/>
              </a:spcBef>
              <a:buNone/>
            </a:pPr>
            <a:r>
              <a:rPr lang="en-US" sz="2000" u="sng" dirty="0">
                <a:latin typeface="Arial" panose="020B0604020202020204" pitchFamily="34" charset="0"/>
                <a:hlinkClick r:id="rId2" tooltip="Frank La Rue"/>
              </a:rPr>
              <a:t>Frank La Rue</a:t>
            </a:r>
            <a:endParaRPr lang="en-US" sz="2000" u="sng" dirty="0">
              <a:latin typeface="Arial" panose="020B0604020202020204" pitchFamily="34" charset="0"/>
            </a:endParaRPr>
          </a:p>
          <a:p>
            <a:pPr marL="117475" lvl="1" indent="0">
              <a:lnSpc>
                <a:spcPct val="100000"/>
              </a:lnSpc>
              <a:spcBef>
                <a:spcPts val="0"/>
              </a:spcBef>
              <a:buNone/>
            </a:pPr>
            <a:r>
              <a:rPr lang="en-US" sz="2000" u="sng" dirty="0">
                <a:latin typeface="Arial" panose="020B0604020202020204" pitchFamily="34" charset="0"/>
              </a:rPr>
              <a:t>May 2011</a:t>
            </a:r>
            <a:endParaRPr lang="en-US" sz="2000" dirty="0">
              <a:latin typeface="Sylfaen" pitchFamily="18" charset="0"/>
            </a:endParaRPr>
          </a:p>
          <a:p>
            <a:pPr marL="460375" lvl="1" indent="-342900" algn="just">
              <a:lnSpc>
                <a:spcPct val="100000"/>
              </a:lnSpc>
            </a:pPr>
            <a:r>
              <a:rPr lang="en-US" sz="2400" dirty="0"/>
              <a:t>Internet enables individuals to seek, receive and impart information and ideas of </a:t>
            </a:r>
            <a:r>
              <a:rPr lang="en-US" sz="2400" b="1" dirty="0"/>
              <a:t>all</a:t>
            </a:r>
            <a:r>
              <a:rPr lang="en-US" sz="2400" dirty="0"/>
              <a:t> kinds - </a:t>
            </a:r>
            <a:r>
              <a:rPr lang="en-US" sz="2400" b="1" dirty="0"/>
              <a:t>instantaneously</a:t>
            </a:r>
            <a:r>
              <a:rPr lang="en-US" sz="2400" dirty="0"/>
              <a:t> and </a:t>
            </a:r>
            <a:r>
              <a:rPr lang="en-US" sz="2400" b="1" dirty="0"/>
              <a:t>inexpensively</a:t>
            </a:r>
            <a:r>
              <a:rPr lang="en-US" sz="2400" dirty="0"/>
              <a:t> across national </a:t>
            </a:r>
            <a:r>
              <a:rPr lang="en-US" sz="2400" b="1" dirty="0"/>
              <a:t>borders</a:t>
            </a:r>
            <a:r>
              <a:rPr lang="en-US" sz="2400" dirty="0"/>
              <a:t>, </a:t>
            </a:r>
          </a:p>
          <a:p>
            <a:pPr marL="460375" lvl="1" indent="-342900" algn="just">
              <a:lnSpc>
                <a:spcPct val="100000"/>
              </a:lnSpc>
            </a:pPr>
            <a:r>
              <a:rPr lang="en-US" sz="2400" dirty="0"/>
              <a:t>while the Internet has been in existence since the 1960s</a:t>
            </a:r>
            <a:r>
              <a:rPr lang="en-US" sz="2400" b="1" dirty="0"/>
              <a:t>, it is the way people now use</a:t>
            </a:r>
            <a:r>
              <a:rPr lang="en-US" sz="2400" dirty="0"/>
              <a:t> the Internet, across the world and across age groups, with "incorporation into virtually every aspect of modern human life," that makes the Internet an unprecedented force,</a:t>
            </a:r>
          </a:p>
          <a:p>
            <a:pPr marL="460375" lvl="1" indent="-342900" algn="just">
              <a:lnSpc>
                <a:spcPct val="100000"/>
              </a:lnSpc>
            </a:pPr>
            <a:r>
              <a:rPr lang="en-US" sz="2400" dirty="0"/>
              <a:t>indispensable tool for realizing a range of human rights, combating inequality, and accelerating development and human progress,</a:t>
            </a:r>
          </a:p>
          <a:p>
            <a:pPr marL="117475" lvl="1" indent="0">
              <a:lnSpc>
                <a:spcPct val="150000"/>
              </a:lnSpc>
              <a:buNone/>
            </a:pPr>
            <a:endParaRPr lang="en-US" sz="2400" dirty="0"/>
          </a:p>
          <a:p>
            <a:pPr marL="117475" lvl="1" indent="0">
              <a:buNone/>
            </a:pPr>
            <a:endParaRPr lang="en-US" sz="2400" dirty="0"/>
          </a:p>
          <a:p>
            <a:pPr marL="117475" lvl="1" indent="0">
              <a:buNone/>
            </a:pPr>
            <a:endParaRPr lang="en-US" sz="2200" dirty="0"/>
          </a:p>
        </p:txBody>
      </p:sp>
    </p:spTree>
    <p:extLst>
      <p:ext uri="{BB962C8B-B14F-4D97-AF65-F5344CB8AC3E}">
        <p14:creationId xmlns:p14="http://schemas.microsoft.com/office/powerpoint/2010/main" val="1733673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26711"/>
            <a:ext cx="7772400" cy="720080"/>
          </a:xfrm>
        </p:spPr>
        <p:txBody>
          <a:bodyPr>
            <a:normAutofit/>
          </a:bodyPr>
          <a:lstStyle/>
          <a:p>
            <a:pPr algn="ctr"/>
            <a:r>
              <a:rPr lang="en-US" sz="2800" b="1" dirty="0">
                <a:solidFill>
                  <a:prstClr val="black"/>
                </a:solidFill>
                <a:latin typeface="Sylfaen" pitchFamily="18" charset="0"/>
              </a:rPr>
              <a:t>ECHR caselaw</a:t>
            </a:r>
            <a:endParaRPr lang="en-US" sz="2800" b="1" dirty="0"/>
          </a:p>
        </p:txBody>
      </p:sp>
      <p:sp>
        <p:nvSpPr>
          <p:cNvPr id="3" name="Content Placeholder 2"/>
          <p:cNvSpPr>
            <a:spLocks noGrp="1"/>
          </p:cNvSpPr>
          <p:nvPr>
            <p:ph idx="1"/>
          </p:nvPr>
        </p:nvSpPr>
        <p:spPr>
          <a:xfrm>
            <a:off x="251520" y="704038"/>
            <a:ext cx="8640960" cy="5893314"/>
          </a:xfrm>
        </p:spPr>
        <p:txBody>
          <a:bodyPr>
            <a:normAutofit/>
          </a:bodyPr>
          <a:lstStyle/>
          <a:p>
            <a:pPr marL="117475" lvl="1" indent="0">
              <a:lnSpc>
                <a:spcPct val="100000"/>
              </a:lnSpc>
              <a:spcBef>
                <a:spcPts val="0"/>
              </a:spcBef>
              <a:buNone/>
            </a:pPr>
            <a:endParaRPr lang="en-US" sz="2400" dirty="0">
              <a:solidFill>
                <a:prstClr val="black"/>
              </a:solidFill>
              <a:latin typeface="Sylfaen" pitchFamily="18" charset="0"/>
            </a:endParaRPr>
          </a:p>
          <a:p>
            <a:pPr marL="269875" marR="0" indent="0" algn="just">
              <a:spcBef>
                <a:spcPts val="600"/>
              </a:spcBef>
              <a:spcAft>
                <a:spcPts val="600"/>
              </a:spcAft>
              <a:buNone/>
            </a:pPr>
            <a:r>
              <a:rPr lang="en-US" sz="2400" dirty="0">
                <a:latin typeface="Times New Roman" panose="02020603050405020304" pitchFamily="18" charset="0"/>
                <a:ea typeface="Times New Roman" panose="02020603050405020304" pitchFamily="18" charset="0"/>
              </a:rPr>
              <a:t>27. The Court has consistently emphasized that Article 10 guarantees not only the right to </a:t>
            </a:r>
            <a:r>
              <a:rPr lang="en-US" sz="2400" b="1" dirty="0">
                <a:latin typeface="Times New Roman" panose="02020603050405020304" pitchFamily="18" charset="0"/>
                <a:ea typeface="Times New Roman" panose="02020603050405020304" pitchFamily="18" charset="0"/>
              </a:rPr>
              <a:t>impart</a:t>
            </a:r>
            <a:r>
              <a:rPr lang="en-US" sz="2400" dirty="0">
                <a:latin typeface="Times New Roman" panose="02020603050405020304" pitchFamily="18" charset="0"/>
                <a:ea typeface="Times New Roman" panose="02020603050405020304" pitchFamily="18" charset="0"/>
              </a:rPr>
              <a:t> information but also the right of the public to </a:t>
            </a:r>
            <a:r>
              <a:rPr lang="en-US" sz="2400" b="1" dirty="0">
                <a:latin typeface="Times New Roman" panose="02020603050405020304" pitchFamily="18" charset="0"/>
                <a:ea typeface="Times New Roman" panose="02020603050405020304" pitchFamily="18" charset="0"/>
              </a:rPr>
              <a:t>receive</a:t>
            </a:r>
            <a:r>
              <a:rPr lang="en-US" sz="2400" dirty="0">
                <a:latin typeface="Times New Roman" panose="02020603050405020304" pitchFamily="18" charset="0"/>
                <a:ea typeface="Times New Roman" panose="02020603050405020304" pitchFamily="18" charset="0"/>
              </a:rPr>
              <a:t> it…In the light of its </a:t>
            </a:r>
            <a:r>
              <a:rPr lang="en-US" sz="2400" b="1" dirty="0">
                <a:latin typeface="Times New Roman" panose="02020603050405020304" pitchFamily="18" charset="0"/>
                <a:ea typeface="Times New Roman" panose="02020603050405020304" pitchFamily="18" charset="0"/>
              </a:rPr>
              <a:t>accessibility</a:t>
            </a:r>
            <a:r>
              <a:rPr lang="en-US" sz="2400" dirty="0">
                <a:latin typeface="Times New Roman" panose="02020603050405020304" pitchFamily="18" charset="0"/>
                <a:ea typeface="Times New Roman" panose="02020603050405020304" pitchFamily="18" charset="0"/>
              </a:rPr>
              <a:t> and its capacity to </a:t>
            </a:r>
            <a:r>
              <a:rPr lang="en-US" sz="2400" b="1" dirty="0">
                <a:latin typeface="Times New Roman" panose="02020603050405020304" pitchFamily="18" charset="0"/>
                <a:ea typeface="Times New Roman" panose="02020603050405020304" pitchFamily="18" charset="0"/>
              </a:rPr>
              <a:t>store</a:t>
            </a:r>
            <a:r>
              <a:rPr lang="en-US" sz="2400" dirty="0">
                <a:latin typeface="Times New Roman" panose="02020603050405020304" pitchFamily="18" charset="0"/>
                <a:ea typeface="Times New Roman" panose="02020603050405020304" pitchFamily="18" charset="0"/>
              </a:rPr>
              <a:t> and </a:t>
            </a:r>
            <a:r>
              <a:rPr lang="en-US" sz="2400" b="1" dirty="0">
                <a:latin typeface="Times New Roman" panose="02020603050405020304" pitchFamily="18" charset="0"/>
                <a:ea typeface="Times New Roman" panose="02020603050405020304" pitchFamily="18" charset="0"/>
              </a:rPr>
              <a:t>communicate</a:t>
            </a:r>
            <a:r>
              <a:rPr lang="en-US" sz="2400" dirty="0">
                <a:latin typeface="Times New Roman" panose="02020603050405020304" pitchFamily="18" charset="0"/>
                <a:ea typeface="Times New Roman" panose="02020603050405020304" pitchFamily="18" charset="0"/>
              </a:rPr>
              <a:t> vast amounts of </a:t>
            </a:r>
            <a:r>
              <a:rPr lang="en-US" sz="2400" b="1" dirty="0">
                <a:latin typeface="Times New Roman" panose="02020603050405020304" pitchFamily="18" charset="0"/>
                <a:ea typeface="Times New Roman" panose="02020603050405020304" pitchFamily="18" charset="0"/>
              </a:rPr>
              <a:t>information</a:t>
            </a:r>
            <a:r>
              <a:rPr lang="en-US" sz="2400" dirty="0">
                <a:latin typeface="Times New Roman" panose="02020603050405020304" pitchFamily="18" charset="0"/>
                <a:ea typeface="Times New Roman" panose="02020603050405020304" pitchFamily="18" charset="0"/>
              </a:rPr>
              <a:t>, the Internet plays an important role in enhancing the public’s access to news and facilitating the dissemination of information in general. The maintenance of </a:t>
            </a:r>
            <a:r>
              <a:rPr lang="en-US" sz="2400" b="1" dirty="0">
                <a:latin typeface="Times New Roman" panose="02020603050405020304" pitchFamily="18" charset="0"/>
                <a:ea typeface="Times New Roman" panose="02020603050405020304" pitchFamily="18" charset="0"/>
              </a:rPr>
              <a:t>Internet archives </a:t>
            </a:r>
            <a:r>
              <a:rPr lang="en-US" sz="2400" dirty="0">
                <a:latin typeface="Times New Roman" panose="02020603050405020304" pitchFamily="18" charset="0"/>
                <a:ea typeface="Times New Roman" panose="02020603050405020304" pitchFamily="18" charset="0"/>
              </a:rPr>
              <a:t>is a critical aspect of this role and the Court therefore considers that </a:t>
            </a:r>
            <a:r>
              <a:rPr lang="en-US" sz="2400" b="1" dirty="0">
                <a:latin typeface="Times New Roman" panose="02020603050405020304" pitchFamily="18" charset="0"/>
                <a:ea typeface="Times New Roman" panose="02020603050405020304" pitchFamily="18" charset="0"/>
              </a:rPr>
              <a:t>such archives fall within </a:t>
            </a:r>
            <a:r>
              <a:rPr lang="en-US" sz="2400" dirty="0">
                <a:latin typeface="Times New Roman" panose="02020603050405020304" pitchFamily="18" charset="0"/>
                <a:ea typeface="Times New Roman" panose="02020603050405020304" pitchFamily="18" charset="0"/>
              </a:rPr>
              <a:t>the ambit of the protection afforded by Article 10.</a:t>
            </a:r>
            <a:endParaRPr lang="en-GB" sz="2400" dirty="0">
              <a:latin typeface="Times New Roman" panose="02020603050405020304" pitchFamily="18" charset="0"/>
              <a:ea typeface="Times New Roman" panose="02020603050405020304" pitchFamily="18" charset="0"/>
            </a:endParaRPr>
          </a:p>
          <a:p>
            <a:pPr marL="269875" marR="0" indent="0" algn="just">
              <a:spcBef>
                <a:spcPts val="600"/>
              </a:spcBef>
              <a:spcAft>
                <a:spcPts val="600"/>
              </a:spcAft>
              <a:buNone/>
            </a:pPr>
            <a:r>
              <a:rPr lang="en-US" sz="2000" b="1" dirty="0">
                <a:solidFill>
                  <a:schemeClr val="accent5">
                    <a:lumMod val="75000"/>
                  </a:schemeClr>
                </a:solidFill>
                <a:latin typeface="Arial" panose="020B0604020202020204" pitchFamily="34" charset="0"/>
              </a:rPr>
              <a:t>Times Newspapers Ltd. v. United Kingdom (Nos. 1 and 2) </a:t>
            </a:r>
            <a:r>
              <a:rPr lang="en-US" sz="2000" dirty="0">
                <a:solidFill>
                  <a:schemeClr val="accent5">
                    <a:lumMod val="75000"/>
                  </a:schemeClr>
                </a:solidFill>
                <a:latin typeface="Arial" panose="020B0604020202020204" pitchFamily="34" charset="0"/>
              </a:rPr>
              <a:t>(2009)</a:t>
            </a:r>
            <a:endParaRPr lang="en-US" sz="2000" dirty="0">
              <a:solidFill>
                <a:schemeClr val="accent5">
                  <a:lumMod val="75000"/>
                </a:schemeClr>
              </a:solidFill>
              <a:latin typeface="Times New Roman" panose="02020603050405020304" pitchFamily="18" charset="0"/>
              <a:ea typeface="Times New Roman" panose="02020603050405020304" pitchFamily="18" charset="0"/>
              <a:hlinkClick r:id="rId2"/>
            </a:endParaRPr>
          </a:p>
          <a:p>
            <a:pPr marL="269875" marR="0" indent="0" algn="just">
              <a:spcBef>
                <a:spcPts val="600"/>
              </a:spcBef>
              <a:spcAft>
                <a:spcPts val="600"/>
              </a:spcAft>
              <a:buNone/>
            </a:pPr>
            <a:r>
              <a:rPr lang="en-US" sz="2000" dirty="0">
                <a:latin typeface="Times New Roman" panose="02020603050405020304" pitchFamily="18" charset="0"/>
                <a:ea typeface="Times New Roman" panose="02020603050405020304" pitchFamily="18" charset="0"/>
                <a:hlinkClick r:id="rId2"/>
              </a:rPr>
              <a:t>http://hudoc.echr.coe.int/eng?i=001-91706</a:t>
            </a:r>
            <a:endParaRPr lang="en-US" sz="2000" dirty="0">
              <a:latin typeface="Times New Roman" panose="02020603050405020304" pitchFamily="18" charset="0"/>
              <a:ea typeface="Times New Roman" panose="02020603050405020304" pitchFamily="18" charset="0"/>
            </a:endParaRPr>
          </a:p>
          <a:p>
            <a:pPr marL="269875" marR="0" indent="0" algn="just">
              <a:spcBef>
                <a:spcPts val="600"/>
              </a:spcBef>
              <a:spcAft>
                <a:spcPts val="600"/>
              </a:spcAft>
              <a:buNone/>
            </a:pPr>
            <a:endParaRPr lang="en-US" sz="2400" dirty="0">
              <a:latin typeface="Times New Roman" panose="02020603050405020304" pitchFamily="18" charset="0"/>
              <a:ea typeface="Times New Roman" panose="02020603050405020304" pitchFamily="18" charset="0"/>
            </a:endParaRPr>
          </a:p>
          <a:p>
            <a:pPr marL="117475" lvl="1" indent="0">
              <a:buNone/>
            </a:pPr>
            <a:endParaRPr lang="en-US" sz="2200" dirty="0"/>
          </a:p>
        </p:txBody>
      </p:sp>
    </p:spTree>
    <p:extLst>
      <p:ext uri="{BB962C8B-B14F-4D97-AF65-F5344CB8AC3E}">
        <p14:creationId xmlns:p14="http://schemas.microsoft.com/office/powerpoint/2010/main" val="3833288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26711"/>
            <a:ext cx="7772400" cy="720080"/>
          </a:xfrm>
        </p:spPr>
        <p:txBody>
          <a:bodyPr>
            <a:normAutofit/>
          </a:bodyPr>
          <a:lstStyle/>
          <a:p>
            <a:pPr algn="ctr"/>
            <a:r>
              <a:rPr lang="en-US" sz="2800" b="1" dirty="0">
                <a:solidFill>
                  <a:prstClr val="black"/>
                </a:solidFill>
                <a:latin typeface="Sylfaen" pitchFamily="18" charset="0"/>
              </a:rPr>
              <a:t>ECHR caselaw</a:t>
            </a:r>
            <a:endParaRPr lang="en-US" sz="2800" b="1" dirty="0"/>
          </a:p>
        </p:txBody>
      </p:sp>
      <p:sp>
        <p:nvSpPr>
          <p:cNvPr id="3" name="Content Placeholder 2"/>
          <p:cNvSpPr>
            <a:spLocks noGrp="1"/>
          </p:cNvSpPr>
          <p:nvPr>
            <p:ph idx="1"/>
          </p:nvPr>
        </p:nvSpPr>
        <p:spPr>
          <a:xfrm>
            <a:off x="251520" y="704038"/>
            <a:ext cx="8640960" cy="5893314"/>
          </a:xfrm>
        </p:spPr>
        <p:txBody>
          <a:bodyPr>
            <a:normAutofit/>
          </a:bodyPr>
          <a:lstStyle/>
          <a:p>
            <a:pPr marL="117475" lvl="1" indent="0">
              <a:lnSpc>
                <a:spcPct val="100000"/>
              </a:lnSpc>
              <a:spcBef>
                <a:spcPts val="0"/>
              </a:spcBef>
              <a:buNone/>
            </a:pPr>
            <a:endParaRPr lang="en-US" sz="2400" dirty="0">
              <a:solidFill>
                <a:prstClr val="black"/>
              </a:solidFill>
              <a:latin typeface="Sylfaen" pitchFamily="18" charset="0"/>
            </a:endParaRPr>
          </a:p>
          <a:p>
            <a:pPr marL="0" marR="0" indent="0" algn="just">
              <a:spcBef>
                <a:spcPts val="0"/>
              </a:spcBef>
              <a:spcAft>
                <a:spcPts val="0"/>
              </a:spcAft>
              <a:buNone/>
            </a:pPr>
            <a:r>
              <a:rPr lang="en-GB" sz="2400" dirty="0">
                <a:latin typeface="Times New Roman" panose="02020603050405020304" pitchFamily="18" charset="0"/>
                <a:ea typeface="Times New Roman" panose="02020603050405020304" pitchFamily="18" charset="0"/>
              </a:rPr>
              <a:t>Google service constitutes a </a:t>
            </a:r>
            <a:r>
              <a:rPr lang="en-GB" sz="2400" b="1" dirty="0">
                <a:latin typeface="Times New Roman" panose="02020603050405020304" pitchFamily="18" charset="0"/>
                <a:ea typeface="Times New Roman" panose="02020603050405020304" pitchFamily="18" charset="0"/>
              </a:rPr>
              <a:t>means of exercising </a:t>
            </a:r>
            <a:r>
              <a:rPr lang="en-GB" sz="2400" dirty="0">
                <a:latin typeface="Times New Roman" panose="02020603050405020304" pitchFamily="18" charset="0"/>
                <a:ea typeface="Times New Roman" panose="02020603050405020304" pitchFamily="18" charset="0"/>
              </a:rPr>
              <a:t>freedom of expression”</a:t>
            </a:r>
            <a:r>
              <a:rPr lang="en-US" sz="2400" dirty="0">
                <a:latin typeface="Times New Roman" panose="02020603050405020304" pitchFamily="18" charset="0"/>
                <a:ea typeface="Times New Roman" panose="02020603050405020304" pitchFamily="18" charset="0"/>
              </a:rPr>
              <a:t> (</a:t>
            </a:r>
            <a:r>
              <a:rPr lang="en-GB" sz="2400" dirty="0">
                <a:latin typeface="Times New Roman" panose="02020603050405020304" pitchFamily="18" charset="0"/>
                <a:ea typeface="Times New Roman" panose="02020603050405020304" pitchFamily="18" charset="0"/>
              </a:rPr>
              <a:t>§</a:t>
            </a:r>
            <a:r>
              <a:rPr lang="hy-AM"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49)</a:t>
            </a:r>
            <a:r>
              <a:rPr lang="en-GB" sz="2400" dirty="0">
                <a:latin typeface="Times New Roman" panose="02020603050405020304" pitchFamily="18" charset="0"/>
                <a:ea typeface="Times New Roman" panose="02020603050405020304" pitchFamily="18" charset="0"/>
              </a:rPr>
              <a:t>.</a:t>
            </a:r>
          </a:p>
          <a:p>
            <a:pPr marL="0" marR="0" indent="0" algn="just">
              <a:spcBef>
                <a:spcPts val="0"/>
              </a:spcBef>
              <a:spcAft>
                <a:spcPts val="0"/>
              </a:spcAft>
              <a:buNone/>
            </a:pPr>
            <a:endParaRPr lang="en-GB" sz="2400" dirty="0">
              <a:latin typeface="Times New Roman" panose="02020603050405020304" pitchFamily="18" charset="0"/>
              <a:ea typeface="Times New Roman" panose="02020603050405020304" pitchFamily="18" charset="0"/>
            </a:endParaRPr>
          </a:p>
          <a:p>
            <a:pPr marL="0" indent="0" algn="just">
              <a:spcBef>
                <a:spcPts val="0"/>
              </a:spcBef>
              <a:buNone/>
            </a:pPr>
            <a:r>
              <a:rPr lang="en-GB" sz="2400" dirty="0">
                <a:latin typeface="Times New Roman" panose="02020603050405020304" pitchFamily="18" charset="0"/>
                <a:ea typeface="Times New Roman" panose="02020603050405020304" pitchFamily="18" charset="0"/>
              </a:rPr>
              <a:t>“The TİB…blocked access to the entire Google Sites domain, thereby incidentally preventing the applicant from accessing his own website…He can therefore legitimately claim that the measure in question </a:t>
            </a:r>
            <a:r>
              <a:rPr lang="en-GB" sz="2400" b="1" dirty="0">
                <a:latin typeface="Times New Roman" panose="02020603050405020304" pitchFamily="18" charset="0"/>
                <a:ea typeface="Times New Roman" panose="02020603050405020304" pitchFamily="18" charset="0"/>
              </a:rPr>
              <a:t>affected his right </a:t>
            </a:r>
            <a:r>
              <a:rPr lang="en-GB" sz="2400" dirty="0">
                <a:latin typeface="Times New Roman" panose="02020603050405020304" pitchFamily="18" charset="0"/>
                <a:ea typeface="Times New Roman" panose="02020603050405020304" pitchFamily="18" charset="0"/>
              </a:rPr>
              <a:t>to receive and impart information and ideas”</a:t>
            </a:r>
            <a:r>
              <a:rPr lang="en-US" sz="2400" dirty="0">
                <a:latin typeface="Times New Roman" panose="02020603050405020304" pitchFamily="18" charset="0"/>
                <a:ea typeface="Times New Roman" panose="02020603050405020304" pitchFamily="18" charset="0"/>
              </a:rPr>
              <a:t> (</a:t>
            </a:r>
            <a:r>
              <a:rPr lang="en-GB" sz="2400" dirty="0">
                <a:latin typeface="Times New Roman" panose="02020603050405020304" pitchFamily="18" charset="0"/>
                <a:ea typeface="Times New Roman" panose="02020603050405020304" pitchFamily="18" charset="0"/>
              </a:rPr>
              <a:t>§</a:t>
            </a:r>
            <a:r>
              <a:rPr lang="hy-AM"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51)</a:t>
            </a:r>
            <a:r>
              <a:rPr lang="en-GB" sz="2400" dirty="0">
                <a:latin typeface="Times New Roman" panose="02020603050405020304" pitchFamily="18" charset="0"/>
                <a:ea typeface="Times New Roman" panose="02020603050405020304" pitchFamily="18" charset="0"/>
              </a:rPr>
              <a:t>.</a:t>
            </a:r>
          </a:p>
          <a:p>
            <a:pPr marL="0" marR="0" indent="0" algn="just">
              <a:spcBef>
                <a:spcPts val="0"/>
              </a:spcBef>
              <a:spcAft>
                <a:spcPts val="0"/>
              </a:spcAft>
              <a:buNone/>
            </a:pPr>
            <a:endParaRPr lang="en-US" sz="2400" dirty="0">
              <a:latin typeface="Times New Roman" panose="02020603050405020304" pitchFamily="18" charset="0"/>
              <a:ea typeface="Times New Roman" panose="02020603050405020304" pitchFamily="18" charset="0"/>
            </a:endParaRPr>
          </a:p>
          <a:p>
            <a:pPr marL="0" indent="0" algn="just">
              <a:spcBef>
                <a:spcPts val="0"/>
              </a:spcBef>
              <a:buNone/>
            </a:pPr>
            <a:r>
              <a:rPr lang="en-GB" sz="2400" dirty="0">
                <a:latin typeface="Times New Roman" panose="02020603050405020304" pitchFamily="18" charset="0"/>
                <a:ea typeface="Times New Roman" panose="02020603050405020304" pitchFamily="18" charset="0"/>
              </a:rPr>
              <a:t>The Court considers that, whatever its legal basis, such a measure was bound to have an influence on the accessibility of the Internet and, accordingly, </a:t>
            </a:r>
            <a:r>
              <a:rPr lang="en-GB" sz="2400" b="1" dirty="0">
                <a:latin typeface="Times New Roman" panose="02020603050405020304" pitchFamily="18" charset="0"/>
                <a:ea typeface="Times New Roman" panose="02020603050405020304" pitchFamily="18" charset="0"/>
              </a:rPr>
              <a:t>engaged the responsibility of the respondent State </a:t>
            </a:r>
            <a:r>
              <a:rPr lang="en-GB" sz="2400" dirty="0">
                <a:latin typeface="Times New Roman" panose="02020603050405020304" pitchFamily="18" charset="0"/>
                <a:ea typeface="Times New Roman" panose="02020603050405020304" pitchFamily="18" charset="0"/>
              </a:rPr>
              <a:t>under Article 10 </a:t>
            </a:r>
            <a:r>
              <a:rPr lang="en-US" sz="2400" dirty="0">
                <a:latin typeface="Times New Roman" panose="02020603050405020304" pitchFamily="18" charset="0"/>
                <a:ea typeface="Times New Roman" panose="02020603050405020304" pitchFamily="18" charset="0"/>
              </a:rPr>
              <a:t>(</a:t>
            </a:r>
            <a:r>
              <a:rPr lang="en-GB" sz="2400" dirty="0">
                <a:latin typeface="Times New Roman" panose="02020603050405020304" pitchFamily="18" charset="0"/>
                <a:ea typeface="Times New Roman" panose="02020603050405020304" pitchFamily="18" charset="0"/>
              </a:rPr>
              <a:t>§</a:t>
            </a:r>
            <a:r>
              <a:rPr lang="hy-AM" sz="2400" dirty="0">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53)</a:t>
            </a:r>
            <a:r>
              <a:rPr lang="en-GB" sz="2400" dirty="0">
                <a:latin typeface="Times New Roman" panose="02020603050405020304" pitchFamily="18" charset="0"/>
                <a:ea typeface="Times New Roman" panose="02020603050405020304" pitchFamily="18" charset="0"/>
              </a:rPr>
              <a:t>.</a:t>
            </a:r>
          </a:p>
          <a:p>
            <a:pPr marL="0" marR="0" indent="0" algn="just">
              <a:spcBef>
                <a:spcPts val="0"/>
              </a:spcBef>
              <a:spcAft>
                <a:spcPts val="0"/>
              </a:spcAft>
              <a:buNone/>
            </a:pPr>
            <a:endParaRPr lang="en-US" sz="2400" dirty="0">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en-US" sz="2000" b="1" dirty="0">
                <a:solidFill>
                  <a:schemeClr val="accent5">
                    <a:lumMod val="75000"/>
                  </a:schemeClr>
                </a:solidFill>
                <a:latin typeface="Arial" panose="020B0604020202020204" pitchFamily="34" charset="0"/>
              </a:rPr>
              <a:t>Ahmet Yildirim v. Turkey </a:t>
            </a:r>
            <a:r>
              <a:rPr lang="en-US" sz="2000" dirty="0">
                <a:solidFill>
                  <a:schemeClr val="accent5">
                    <a:lumMod val="75000"/>
                  </a:schemeClr>
                </a:solidFill>
                <a:latin typeface="Arial" panose="020B0604020202020204" pitchFamily="34" charset="0"/>
              </a:rPr>
              <a:t>(2012)</a:t>
            </a:r>
          </a:p>
          <a:p>
            <a:pPr marL="0" marR="0" indent="0" algn="just">
              <a:spcBef>
                <a:spcPts val="0"/>
              </a:spcBef>
              <a:spcAft>
                <a:spcPts val="0"/>
              </a:spcAft>
              <a:buNone/>
            </a:pPr>
            <a:r>
              <a:rPr lang="en-US" sz="2000" dirty="0">
                <a:solidFill>
                  <a:schemeClr val="accent5">
                    <a:lumMod val="75000"/>
                  </a:schemeClr>
                </a:solidFill>
                <a:latin typeface="Arial" panose="020B0604020202020204" pitchFamily="34" charset="0"/>
                <a:hlinkClick r:id="rId2"/>
              </a:rPr>
              <a:t>http://hudoc.echr.coe.int/eng?i=001-115705</a:t>
            </a:r>
            <a:r>
              <a:rPr lang="en-US" sz="2000" dirty="0">
                <a:solidFill>
                  <a:schemeClr val="accent5">
                    <a:lumMod val="75000"/>
                  </a:schemeClr>
                </a:solidFill>
                <a:latin typeface="Arial" panose="020B0604020202020204" pitchFamily="34" charset="0"/>
              </a:rPr>
              <a:t> </a:t>
            </a:r>
            <a:endParaRPr lang="en-US" sz="2200" dirty="0"/>
          </a:p>
        </p:txBody>
      </p:sp>
    </p:spTree>
    <p:extLst>
      <p:ext uri="{BB962C8B-B14F-4D97-AF65-F5344CB8AC3E}">
        <p14:creationId xmlns:p14="http://schemas.microsoft.com/office/powerpoint/2010/main" val="4069761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556792"/>
            <a:ext cx="8640960" cy="2796970"/>
          </a:xfrm>
        </p:spPr>
        <p:txBody>
          <a:bodyPr>
            <a:normAutofit lnSpcReduction="10000"/>
          </a:bodyPr>
          <a:lstStyle/>
          <a:p>
            <a:pPr marL="117475" lvl="1" indent="0">
              <a:lnSpc>
                <a:spcPct val="100000"/>
              </a:lnSpc>
              <a:spcBef>
                <a:spcPts val="0"/>
              </a:spcBef>
              <a:buNone/>
            </a:pPr>
            <a:endParaRPr lang="en-US" sz="2400" dirty="0">
              <a:solidFill>
                <a:prstClr val="black"/>
              </a:solidFill>
              <a:latin typeface="Sylfaen" pitchFamily="18" charset="0"/>
            </a:endParaRPr>
          </a:p>
          <a:p>
            <a:pPr marL="117475" lvl="1" indent="0" algn="ctr">
              <a:buNone/>
            </a:pPr>
            <a:r>
              <a:rPr lang="en-US" sz="3200" dirty="0"/>
              <a:t>Thus, access to internet is recognized as </a:t>
            </a:r>
          </a:p>
          <a:p>
            <a:pPr marL="117475" lvl="1" indent="0" algn="ctr">
              <a:buNone/>
            </a:pPr>
            <a:endParaRPr lang="en-US" sz="3200" dirty="0"/>
          </a:p>
          <a:p>
            <a:pPr marL="117475" lvl="1" indent="0" algn="ctr">
              <a:buNone/>
            </a:pPr>
            <a:r>
              <a:rPr lang="en-US" sz="3200" dirty="0"/>
              <a:t>fundamental human right </a:t>
            </a:r>
          </a:p>
          <a:p>
            <a:pPr marL="117475" lvl="1" indent="0" algn="ctr">
              <a:buNone/>
            </a:pPr>
            <a:endParaRPr lang="en-US" sz="3200" dirty="0"/>
          </a:p>
          <a:p>
            <a:pPr marL="117475" lvl="1" indent="0" algn="ctr">
              <a:buNone/>
            </a:pPr>
            <a:r>
              <a:rPr lang="en-US" sz="3200" dirty="0"/>
              <a:t>under free speech doctrine</a:t>
            </a:r>
          </a:p>
          <a:p>
            <a:pPr marL="117475" lvl="1" indent="0">
              <a:buNone/>
            </a:pPr>
            <a:endParaRPr lang="en-US" sz="2200" dirty="0"/>
          </a:p>
        </p:txBody>
      </p:sp>
    </p:spTree>
    <p:extLst>
      <p:ext uri="{BB962C8B-B14F-4D97-AF65-F5344CB8AC3E}">
        <p14:creationId xmlns:p14="http://schemas.microsoft.com/office/powerpoint/2010/main" val="424806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6042"/>
            <a:ext cx="7772400" cy="720080"/>
          </a:xfrm>
        </p:spPr>
        <p:txBody>
          <a:bodyPr>
            <a:normAutofit/>
          </a:bodyPr>
          <a:lstStyle/>
          <a:p>
            <a:pPr algn="ctr"/>
            <a:r>
              <a:rPr lang="en-US" sz="2800" b="1" dirty="0">
                <a:solidFill>
                  <a:prstClr val="black"/>
                </a:solidFill>
                <a:latin typeface="Sylfaen" pitchFamily="18" charset="0"/>
              </a:rPr>
              <a:t>How the access of users is affected</a:t>
            </a:r>
            <a:endParaRPr lang="en-US" sz="2800" b="1" dirty="0"/>
          </a:p>
        </p:txBody>
      </p:sp>
      <p:sp>
        <p:nvSpPr>
          <p:cNvPr id="3" name="Content Placeholder 2"/>
          <p:cNvSpPr>
            <a:spLocks noGrp="1"/>
          </p:cNvSpPr>
          <p:nvPr>
            <p:ph idx="1"/>
          </p:nvPr>
        </p:nvSpPr>
        <p:spPr>
          <a:xfrm>
            <a:off x="1403648" y="1556792"/>
            <a:ext cx="5976664" cy="2520280"/>
          </a:xfrm>
        </p:spPr>
        <p:txBody>
          <a:bodyPr>
            <a:normAutofit/>
          </a:bodyPr>
          <a:lstStyle/>
          <a:p>
            <a:pPr marL="574675" lvl="1" indent="-457200">
              <a:lnSpc>
                <a:spcPct val="100000"/>
              </a:lnSpc>
              <a:spcBef>
                <a:spcPts val="0"/>
              </a:spcBef>
              <a:buFont typeface="Wingdings" panose="05000000000000000000" pitchFamily="2" charset="2"/>
              <a:buChar char="Ø"/>
            </a:pPr>
            <a:r>
              <a:rPr lang="en-US" sz="2800" dirty="0"/>
              <a:t>Content </a:t>
            </a:r>
            <a:r>
              <a:rPr lang="en-US" sz="2800" b="1" dirty="0"/>
              <a:t>Blocking</a:t>
            </a:r>
            <a:r>
              <a:rPr lang="en-US" sz="2800" dirty="0"/>
              <a:t> </a:t>
            </a:r>
          </a:p>
          <a:p>
            <a:pPr marL="574675" lvl="1" indent="-457200">
              <a:lnSpc>
                <a:spcPct val="100000"/>
              </a:lnSpc>
              <a:spcBef>
                <a:spcPts val="0"/>
              </a:spcBef>
              <a:buFont typeface="Wingdings" panose="05000000000000000000" pitchFamily="2" charset="2"/>
              <a:buChar char="Ø"/>
            </a:pPr>
            <a:endParaRPr lang="en-US" sz="2800" dirty="0"/>
          </a:p>
          <a:p>
            <a:pPr marL="574675" lvl="1" indent="-457200">
              <a:lnSpc>
                <a:spcPct val="100000"/>
              </a:lnSpc>
              <a:spcBef>
                <a:spcPts val="0"/>
              </a:spcBef>
              <a:buFont typeface="Wingdings" panose="05000000000000000000" pitchFamily="2" charset="2"/>
              <a:buChar char="Ø"/>
            </a:pPr>
            <a:r>
              <a:rPr lang="en-US" sz="2800" dirty="0"/>
              <a:t>Content </a:t>
            </a:r>
            <a:r>
              <a:rPr lang="en-US" sz="2800" b="1" dirty="0"/>
              <a:t>Filtering</a:t>
            </a:r>
            <a:r>
              <a:rPr lang="en-US" sz="2800" dirty="0"/>
              <a:t> </a:t>
            </a:r>
          </a:p>
          <a:p>
            <a:pPr marL="574675" lvl="1" indent="-457200">
              <a:lnSpc>
                <a:spcPct val="100000"/>
              </a:lnSpc>
              <a:spcBef>
                <a:spcPts val="0"/>
              </a:spcBef>
              <a:buFont typeface="Wingdings" panose="05000000000000000000" pitchFamily="2" charset="2"/>
              <a:buChar char="Ø"/>
            </a:pPr>
            <a:endParaRPr lang="en-US" sz="2800" dirty="0"/>
          </a:p>
          <a:p>
            <a:pPr marL="574675" lvl="1" indent="-457200">
              <a:lnSpc>
                <a:spcPct val="100000"/>
              </a:lnSpc>
              <a:spcBef>
                <a:spcPts val="0"/>
              </a:spcBef>
              <a:buFont typeface="Wingdings" panose="05000000000000000000" pitchFamily="2" charset="2"/>
              <a:buChar char="Ø"/>
            </a:pPr>
            <a:r>
              <a:rPr lang="en-US" sz="2800" dirty="0"/>
              <a:t>Content </a:t>
            </a:r>
            <a:r>
              <a:rPr lang="en-US" sz="2800" b="1" dirty="0"/>
              <a:t>Removal</a:t>
            </a:r>
          </a:p>
        </p:txBody>
      </p:sp>
    </p:spTree>
    <p:extLst>
      <p:ext uri="{BB962C8B-B14F-4D97-AF65-F5344CB8AC3E}">
        <p14:creationId xmlns:p14="http://schemas.microsoft.com/office/powerpoint/2010/main" val="43280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7772400" cy="720080"/>
          </a:xfrm>
        </p:spPr>
        <p:txBody>
          <a:bodyPr>
            <a:normAutofit/>
          </a:bodyPr>
          <a:lstStyle/>
          <a:p>
            <a:pPr algn="ctr"/>
            <a:r>
              <a:rPr lang="en-US" sz="2800" b="1" dirty="0">
                <a:solidFill>
                  <a:prstClr val="black"/>
                </a:solidFill>
                <a:latin typeface="Sylfaen" pitchFamily="18" charset="0"/>
              </a:rPr>
              <a:t>Blocking</a:t>
            </a:r>
            <a:endParaRPr lang="en-US" sz="2800" b="1" dirty="0"/>
          </a:p>
        </p:txBody>
      </p:sp>
      <p:sp>
        <p:nvSpPr>
          <p:cNvPr id="3" name="Content Placeholder 2"/>
          <p:cNvSpPr>
            <a:spLocks noGrp="1"/>
          </p:cNvSpPr>
          <p:nvPr>
            <p:ph idx="1"/>
          </p:nvPr>
        </p:nvSpPr>
        <p:spPr>
          <a:xfrm>
            <a:off x="395536" y="908720"/>
            <a:ext cx="8352928" cy="5616624"/>
          </a:xfrm>
        </p:spPr>
        <p:txBody>
          <a:bodyPr>
            <a:normAutofit lnSpcReduction="10000"/>
          </a:bodyPr>
          <a:lstStyle/>
          <a:p>
            <a:pPr marL="117475" lvl="1" indent="0">
              <a:lnSpc>
                <a:spcPct val="100000"/>
              </a:lnSpc>
              <a:spcBef>
                <a:spcPts val="0"/>
              </a:spcBef>
              <a:buNone/>
            </a:pPr>
            <a:r>
              <a:rPr lang="en-US" sz="2800" dirty="0"/>
              <a:t>Measures taken to prevent certain content from reaching an end user. The content remains but users cannot reach to it and see it. </a:t>
            </a:r>
          </a:p>
          <a:p>
            <a:pPr marL="117475" lvl="1" indent="0">
              <a:lnSpc>
                <a:spcPct val="100000"/>
              </a:lnSpc>
              <a:spcBef>
                <a:spcPts val="0"/>
              </a:spcBef>
              <a:buNone/>
            </a:pPr>
            <a:endParaRPr lang="en-US" sz="2800" b="1" dirty="0"/>
          </a:p>
          <a:p>
            <a:pPr marL="117475" lvl="1" indent="0">
              <a:lnSpc>
                <a:spcPct val="100000"/>
              </a:lnSpc>
              <a:spcBef>
                <a:spcPts val="0"/>
              </a:spcBef>
              <a:buNone/>
            </a:pPr>
            <a:r>
              <a:rPr lang="en-US" sz="2800" dirty="0"/>
              <a:t>This includes blocking:</a:t>
            </a:r>
          </a:p>
          <a:p>
            <a:pPr marL="117475" lvl="1" indent="0">
              <a:lnSpc>
                <a:spcPct val="100000"/>
              </a:lnSpc>
              <a:spcBef>
                <a:spcPts val="0"/>
              </a:spcBef>
              <a:buNone/>
            </a:pPr>
            <a:endParaRPr lang="en-US" sz="2800" dirty="0"/>
          </a:p>
          <a:p>
            <a:pPr marL="574675" lvl="1" indent="-457200">
              <a:lnSpc>
                <a:spcPct val="100000"/>
              </a:lnSpc>
              <a:spcBef>
                <a:spcPts val="0"/>
              </a:spcBef>
              <a:buFont typeface="Wingdings" panose="05000000000000000000" pitchFamily="2" charset="2"/>
              <a:buChar char="Ø"/>
            </a:pPr>
            <a:r>
              <a:rPr lang="en-US" sz="2800" dirty="0"/>
              <a:t>IP blocking -  </a:t>
            </a:r>
            <a:r>
              <a:rPr lang="en-US" sz="2800" dirty="0">
                <a:solidFill>
                  <a:srgbClr val="0C1C2C"/>
                </a:solidFill>
                <a:latin typeface="Hind"/>
              </a:rPr>
              <a:t>block all traffic to a set of IP addresses</a:t>
            </a:r>
            <a:endParaRPr lang="en-US" sz="2800" dirty="0"/>
          </a:p>
          <a:p>
            <a:pPr marL="574675" lvl="1" indent="-457200">
              <a:lnSpc>
                <a:spcPct val="100000"/>
              </a:lnSpc>
              <a:spcBef>
                <a:spcPts val="0"/>
              </a:spcBef>
              <a:buFont typeface="Wingdings" panose="05000000000000000000" pitchFamily="2" charset="2"/>
              <a:buChar char="Ø"/>
            </a:pPr>
            <a:r>
              <a:rPr lang="en-US" sz="2800" dirty="0"/>
              <a:t>DPI – list of content to block identified by keywords or image matching, </a:t>
            </a:r>
          </a:p>
          <a:p>
            <a:pPr marL="574675" lvl="1" indent="-457200">
              <a:lnSpc>
                <a:spcPct val="100000"/>
              </a:lnSpc>
              <a:spcBef>
                <a:spcPts val="0"/>
              </a:spcBef>
              <a:buFont typeface="Wingdings" panose="05000000000000000000" pitchFamily="2" charset="2"/>
              <a:buChar char="Ø"/>
            </a:pPr>
            <a:r>
              <a:rPr lang="en-US" sz="2800" dirty="0"/>
              <a:t>URL blocking – blocks URL web traffic identified by category (e.g. sports)</a:t>
            </a:r>
          </a:p>
          <a:p>
            <a:pPr marL="574675" lvl="1" indent="-457200">
              <a:lnSpc>
                <a:spcPct val="100000"/>
              </a:lnSpc>
              <a:spcBef>
                <a:spcPts val="0"/>
              </a:spcBef>
              <a:buFont typeface="Wingdings" panose="05000000000000000000" pitchFamily="2" charset="2"/>
              <a:buChar char="Ø"/>
            </a:pPr>
            <a:r>
              <a:rPr lang="en-US" sz="2800" dirty="0"/>
              <a:t>Platform-based blocking – e.g. Facebook, Youtube</a:t>
            </a:r>
          </a:p>
          <a:p>
            <a:pPr marL="574675" lvl="1" indent="-457200">
              <a:lnSpc>
                <a:spcPct val="100000"/>
              </a:lnSpc>
              <a:spcBef>
                <a:spcPts val="0"/>
              </a:spcBef>
              <a:buFont typeface="Wingdings" panose="05000000000000000000" pitchFamily="2" charset="2"/>
              <a:buChar char="Ø"/>
            </a:pPr>
            <a:r>
              <a:rPr lang="en-US" sz="2800" dirty="0"/>
              <a:t>DNS – blocks domain names</a:t>
            </a:r>
          </a:p>
        </p:txBody>
      </p:sp>
      <p:pic>
        <p:nvPicPr>
          <p:cNvPr id="4" name="Picture 3">
            <a:extLst>
              <a:ext uri="{FF2B5EF4-FFF2-40B4-BE49-F238E27FC236}">
                <a16:creationId xmlns:a16="http://schemas.microsoft.com/office/drawing/2014/main" id="{F7D419B3-9EBB-4532-9277-64DFA312A6F2}"/>
              </a:ext>
            </a:extLst>
          </p:cNvPr>
          <p:cNvPicPr>
            <a:picLocks noChangeAspect="1"/>
          </p:cNvPicPr>
          <p:nvPr/>
        </p:nvPicPr>
        <p:blipFill>
          <a:blip r:embed="rId2"/>
          <a:stretch>
            <a:fillRect/>
          </a:stretch>
        </p:blipFill>
        <p:spPr>
          <a:xfrm>
            <a:off x="6084168" y="1660701"/>
            <a:ext cx="2207692" cy="1562748"/>
          </a:xfrm>
          <a:prstGeom prst="rect">
            <a:avLst/>
          </a:prstGeom>
        </p:spPr>
      </p:pic>
    </p:spTree>
    <p:extLst>
      <p:ext uri="{BB962C8B-B14F-4D97-AF65-F5344CB8AC3E}">
        <p14:creationId xmlns:p14="http://schemas.microsoft.com/office/powerpoint/2010/main" val="3278497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7772400" cy="720080"/>
          </a:xfrm>
        </p:spPr>
        <p:txBody>
          <a:bodyPr>
            <a:normAutofit/>
          </a:bodyPr>
          <a:lstStyle/>
          <a:p>
            <a:pPr algn="ctr"/>
            <a:r>
              <a:rPr lang="en-US" sz="2800" b="1" dirty="0">
                <a:solidFill>
                  <a:prstClr val="black"/>
                </a:solidFill>
                <a:latin typeface="Sylfaen" pitchFamily="18" charset="0"/>
              </a:rPr>
              <a:t>Filtering</a:t>
            </a:r>
            <a:endParaRPr lang="en-US" sz="2800" b="1" dirty="0"/>
          </a:p>
        </p:txBody>
      </p:sp>
      <p:sp>
        <p:nvSpPr>
          <p:cNvPr id="3" name="Content Placeholder 2"/>
          <p:cNvSpPr>
            <a:spLocks noGrp="1"/>
          </p:cNvSpPr>
          <p:nvPr>
            <p:ph idx="1"/>
          </p:nvPr>
        </p:nvSpPr>
        <p:spPr>
          <a:xfrm>
            <a:off x="179512" y="908720"/>
            <a:ext cx="8640960" cy="5760640"/>
          </a:xfrm>
        </p:spPr>
        <p:txBody>
          <a:bodyPr>
            <a:normAutofit/>
          </a:bodyPr>
          <a:lstStyle/>
          <a:p>
            <a:pPr marL="117475" lvl="1" indent="0">
              <a:lnSpc>
                <a:spcPct val="100000"/>
              </a:lnSpc>
              <a:spcBef>
                <a:spcPts val="0"/>
              </a:spcBef>
              <a:buNone/>
            </a:pPr>
            <a:r>
              <a:rPr lang="en-US" sz="2800" dirty="0">
                <a:solidFill>
                  <a:prstClr val="black"/>
                </a:solidFill>
              </a:rPr>
              <a:t>Configured blocking of content based on categories and sub-categories. </a:t>
            </a:r>
          </a:p>
          <a:p>
            <a:pPr marL="117475" lvl="1" indent="0">
              <a:lnSpc>
                <a:spcPct val="100000"/>
              </a:lnSpc>
              <a:spcBef>
                <a:spcPts val="0"/>
              </a:spcBef>
              <a:buNone/>
            </a:pPr>
            <a:endParaRPr lang="en-US" sz="2800" b="1" dirty="0">
              <a:solidFill>
                <a:prstClr val="black"/>
              </a:solidFill>
            </a:endParaRPr>
          </a:p>
          <a:p>
            <a:pPr marL="117475" lvl="1" indent="0">
              <a:lnSpc>
                <a:spcPct val="100000"/>
              </a:lnSpc>
              <a:spcBef>
                <a:spcPts val="0"/>
              </a:spcBef>
              <a:buNone/>
            </a:pPr>
            <a:r>
              <a:rPr lang="en-US" sz="2800" dirty="0">
                <a:solidFill>
                  <a:prstClr val="black"/>
                </a:solidFill>
              </a:rPr>
              <a:t>Difference between filtering and blocking</a:t>
            </a:r>
          </a:p>
          <a:p>
            <a:pPr marL="117475" lvl="1" indent="0">
              <a:lnSpc>
                <a:spcPct val="100000"/>
              </a:lnSpc>
              <a:spcBef>
                <a:spcPts val="0"/>
              </a:spcBef>
              <a:buNone/>
            </a:pPr>
            <a:r>
              <a:rPr lang="en-US" sz="2800" dirty="0">
                <a:solidFill>
                  <a:prstClr val="black"/>
                </a:solidFill>
              </a:rPr>
              <a:t>example: (emails)</a:t>
            </a:r>
          </a:p>
          <a:p>
            <a:pPr fontAlgn="base"/>
            <a:endParaRPr lang="en-US" dirty="0">
              <a:solidFill>
                <a:srgbClr val="000000"/>
              </a:solidFill>
              <a:latin typeface="Helvetica Neue"/>
            </a:endParaRPr>
          </a:p>
          <a:p>
            <a:pPr algn="just" fontAlgn="base"/>
            <a:r>
              <a:rPr lang="en-US" sz="2400" dirty="0">
                <a:solidFill>
                  <a:srgbClr val="000000"/>
                </a:solidFill>
                <a:latin typeface="Helvetica Neue"/>
              </a:rPr>
              <a:t>A filtering software lets unsolicited e-mails with offending content to land in your inbox but then automatically removes them to another folder (spam folder or trash folder) that you have created.</a:t>
            </a:r>
          </a:p>
          <a:p>
            <a:pPr algn="just" fontAlgn="base"/>
            <a:r>
              <a:rPr lang="en-US" sz="2400" dirty="0">
                <a:solidFill>
                  <a:srgbClr val="000000"/>
                </a:solidFill>
                <a:latin typeface="Helvetica Neue"/>
              </a:rPr>
              <a:t>A blocking softwire prevents such emails from reaching your account. They are rejected and therefore do not land in your inbox, spam folder or any other folder that you may have created.</a:t>
            </a:r>
            <a:endParaRPr lang="en-US" sz="2400" b="1" dirty="0">
              <a:solidFill>
                <a:prstClr val="black"/>
              </a:solidFill>
            </a:endParaRPr>
          </a:p>
        </p:txBody>
      </p:sp>
      <p:pic>
        <p:nvPicPr>
          <p:cNvPr id="4" name="Picture 3">
            <a:extLst>
              <a:ext uri="{FF2B5EF4-FFF2-40B4-BE49-F238E27FC236}">
                <a16:creationId xmlns:a16="http://schemas.microsoft.com/office/drawing/2014/main" id="{DEFF6930-B552-43A9-98E2-8AE97989A49D}"/>
              </a:ext>
            </a:extLst>
          </p:cNvPr>
          <p:cNvPicPr>
            <a:picLocks noChangeAspect="1"/>
          </p:cNvPicPr>
          <p:nvPr/>
        </p:nvPicPr>
        <p:blipFill>
          <a:blip r:embed="rId2"/>
          <a:stretch>
            <a:fillRect/>
          </a:stretch>
        </p:blipFill>
        <p:spPr>
          <a:xfrm>
            <a:off x="6594035" y="1663971"/>
            <a:ext cx="2026940" cy="1520205"/>
          </a:xfrm>
          <a:prstGeom prst="rect">
            <a:avLst/>
          </a:prstGeom>
        </p:spPr>
      </p:pic>
    </p:spTree>
    <p:extLst>
      <p:ext uri="{BB962C8B-B14F-4D97-AF65-F5344CB8AC3E}">
        <p14:creationId xmlns:p14="http://schemas.microsoft.com/office/powerpoint/2010/main" val="1941454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7772400" cy="720080"/>
          </a:xfrm>
        </p:spPr>
        <p:txBody>
          <a:bodyPr>
            <a:normAutofit/>
          </a:bodyPr>
          <a:lstStyle/>
          <a:p>
            <a:pPr algn="ctr"/>
            <a:r>
              <a:rPr lang="en-US" sz="2800" b="1" dirty="0">
                <a:solidFill>
                  <a:prstClr val="black"/>
                </a:solidFill>
                <a:latin typeface="Sylfaen" pitchFamily="18" charset="0"/>
              </a:rPr>
              <a:t>Removal</a:t>
            </a:r>
            <a:endParaRPr lang="en-US" sz="2800" b="1" dirty="0"/>
          </a:p>
        </p:txBody>
      </p:sp>
      <p:sp>
        <p:nvSpPr>
          <p:cNvPr id="3" name="Content Placeholder 2"/>
          <p:cNvSpPr>
            <a:spLocks noGrp="1"/>
          </p:cNvSpPr>
          <p:nvPr>
            <p:ph idx="1"/>
          </p:nvPr>
        </p:nvSpPr>
        <p:spPr>
          <a:xfrm>
            <a:off x="683568" y="1124744"/>
            <a:ext cx="8064896" cy="2232248"/>
          </a:xfrm>
        </p:spPr>
        <p:txBody>
          <a:bodyPr>
            <a:normAutofit/>
          </a:bodyPr>
          <a:lstStyle/>
          <a:p>
            <a:pPr marL="117475" lvl="1" indent="0">
              <a:lnSpc>
                <a:spcPct val="100000"/>
              </a:lnSpc>
              <a:spcBef>
                <a:spcPts val="0"/>
              </a:spcBef>
              <a:buNone/>
            </a:pPr>
            <a:r>
              <a:rPr lang="en-US" sz="2800" dirty="0"/>
              <a:t>Removal means taking down the content from the internet. If blocking and filtering presumes that the content stays but the user cannot reach and see it, the removal means the content is taken down from the cyberspace. </a:t>
            </a:r>
          </a:p>
        </p:txBody>
      </p:sp>
      <p:pic>
        <p:nvPicPr>
          <p:cNvPr id="5" name="Picture 4">
            <a:extLst>
              <a:ext uri="{FF2B5EF4-FFF2-40B4-BE49-F238E27FC236}">
                <a16:creationId xmlns:a16="http://schemas.microsoft.com/office/drawing/2014/main" id="{AAD941C8-2501-4FC1-9FFE-036DF39F53A4}"/>
              </a:ext>
            </a:extLst>
          </p:cNvPr>
          <p:cNvPicPr>
            <a:picLocks noChangeAspect="1"/>
          </p:cNvPicPr>
          <p:nvPr/>
        </p:nvPicPr>
        <p:blipFill>
          <a:blip r:embed="rId2"/>
          <a:stretch>
            <a:fillRect/>
          </a:stretch>
        </p:blipFill>
        <p:spPr>
          <a:xfrm>
            <a:off x="6279951" y="4941168"/>
            <a:ext cx="2468513" cy="1690762"/>
          </a:xfrm>
          <a:prstGeom prst="rect">
            <a:avLst/>
          </a:prstGeom>
        </p:spPr>
      </p:pic>
    </p:spTree>
    <p:extLst>
      <p:ext uri="{BB962C8B-B14F-4D97-AF65-F5344CB8AC3E}">
        <p14:creationId xmlns:p14="http://schemas.microsoft.com/office/powerpoint/2010/main" val="3589742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9424</TotalTime>
  <Words>836</Words>
  <Application>Microsoft Office PowerPoint</Application>
  <PresentationFormat>On-screen Show (4:3)</PresentationFormat>
  <Paragraphs>96</Paragraphs>
  <Slides>12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Calibri</vt:lpstr>
      <vt:lpstr>Calibri Light</vt:lpstr>
      <vt:lpstr>Helvetica Neue</vt:lpstr>
      <vt:lpstr>Hind</vt:lpstr>
      <vt:lpstr>Sylfaen</vt:lpstr>
      <vt:lpstr>Times New Roman</vt:lpstr>
      <vt:lpstr>Times-Roman</vt:lpstr>
      <vt:lpstr>Wingdings</vt:lpstr>
      <vt:lpstr>Office Theme</vt:lpstr>
      <vt:lpstr>ACCESSS TO INTERNET AS A  HUMAN RIGHT </vt:lpstr>
      <vt:lpstr>PowerPoint Presentation</vt:lpstr>
      <vt:lpstr>UN World Summit on the Information Society</vt:lpstr>
      <vt:lpstr>OSCE</vt:lpstr>
      <vt:lpstr>UN special rapporteur report</vt:lpstr>
      <vt:lpstr>ECHR caselaw</vt:lpstr>
      <vt:lpstr>ECHR caselaw</vt:lpstr>
      <vt:lpstr>PowerPoint Presentation</vt:lpstr>
      <vt:lpstr>How the access of users is affected</vt:lpstr>
      <vt:lpstr>Blocking</vt:lpstr>
      <vt:lpstr>Filtering</vt:lpstr>
      <vt:lpstr>Removal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Կիբերտարածության իրավական կարգավորումը ՀՀ-ում</dc:title>
  <dc:creator>ARAIK</dc:creator>
  <cp:lastModifiedBy>User-PC</cp:lastModifiedBy>
  <cp:revision>174</cp:revision>
  <dcterms:created xsi:type="dcterms:W3CDTF">2014-06-17T07:01:49Z</dcterms:created>
  <dcterms:modified xsi:type="dcterms:W3CDTF">2017-09-18T09:11:14Z</dcterms:modified>
</cp:coreProperties>
</file>