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1"/>
  </p:notesMasterIdLst>
  <p:sldIdLst>
    <p:sldId id="256" r:id="rId2"/>
    <p:sldId id="259" r:id="rId3"/>
    <p:sldId id="265" r:id="rId4"/>
    <p:sldId id="260" r:id="rId5"/>
    <p:sldId id="271" r:id="rId6"/>
    <p:sldId id="261" r:id="rId7"/>
    <p:sldId id="263" r:id="rId8"/>
    <p:sldId id="264" r:id="rId9"/>
    <p:sldId id="274" r:id="rId10"/>
    <p:sldId id="266" r:id="rId11"/>
    <p:sldId id="268" r:id="rId12"/>
    <p:sldId id="269" r:id="rId13"/>
    <p:sldId id="270" r:id="rId14"/>
    <p:sldId id="267" r:id="rId15"/>
    <p:sldId id="275" r:id="rId16"/>
    <p:sldId id="276" r:id="rId17"/>
    <p:sldId id="277" r:id="rId18"/>
    <p:sldId id="278" r:id="rId19"/>
    <p:sldId id="287" r:id="rId20"/>
  </p:sldIdLst>
  <p:sldSz cx="9144000" cy="6858000" type="screen4x3"/>
  <p:notesSz cx="6858000" cy="9144000"/>
  <p:defaultTextStyle>
    <a:defPPr>
      <a:defRPr lang="el-GR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728" autoAdjust="0"/>
  </p:normalViewPr>
  <p:slideViewPr>
    <p:cSldViewPr>
      <p:cViewPr varScale="1">
        <p:scale>
          <a:sx n="66" d="100"/>
          <a:sy n="66" d="100"/>
        </p:scale>
        <p:origin x="142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 algn="l" rtl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 algn="l" rtl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y" noProof="0"/>
              <a:t>Click to edit Master text styles</a:t>
            </a:r>
          </a:p>
          <a:p>
            <a:pPr lvl="1"/>
            <a:r>
              <a:rPr lang="hy" noProof="0"/>
              <a:t>Second level</a:t>
            </a:r>
          </a:p>
          <a:p>
            <a:pPr lvl="2"/>
            <a:r>
              <a:rPr lang="hy" noProof="0"/>
              <a:t>Third level</a:t>
            </a:r>
          </a:p>
          <a:p>
            <a:pPr lvl="3"/>
            <a:r>
              <a:rPr lang="hy" noProof="0"/>
              <a:t>Fourth level</a:t>
            </a:r>
          </a:p>
          <a:p>
            <a:pPr lvl="4"/>
            <a:r>
              <a:rPr lang="hy" noProof="0"/>
              <a:t>Fifth level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>
            <a:lvl1pPr algn="l" rtl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>
            <a:lvl1pPr algn="l" rtl="0">
              <a:defRPr sz="1200"/>
            </a:lvl1pPr>
          </a:lstStyle>
          <a:p>
            <a:pPr>
              <a:defRPr/>
            </a:pPr>
            <a:fld id="{12125EE7-0A6A-4D55-BD56-7EE8B18BBB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839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7E96A56-201D-436D-BB13-7DA826A1D2B5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l-GR" smtClean="0"/>
              <a:t>Տևողություն՝ երկարաժամկետ ազատազրկում </a:t>
            </a:r>
          </a:p>
          <a:p>
            <a:pPr eaLnBrk="1" hangingPunct="1"/>
            <a:r>
              <a:rPr lang="el-GR" smtClean="0"/>
              <a:t>Ինտենսիվություն՝ մասնավորապես ֆիզիկական կամ բարոյական ազդեցությունները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l-GR" smtClean="0"/>
              <a:t>Սեռ՝ կին Մասլովա</a:t>
            </a:r>
          </a:p>
          <a:p>
            <a:pPr eaLnBrk="1" hangingPunct="1"/>
            <a:r>
              <a:rPr lang="el-GR" smtClean="0"/>
              <a:t>Տարիք՝ ծերեր, անչափահասներ</a:t>
            </a:r>
          </a:p>
          <a:p>
            <a:pPr eaLnBrk="1" hangingPunct="1"/>
            <a:r>
              <a:rPr lang="el-GR" smtClean="0"/>
              <a:t>Հիվանդություններ՝ մտավոր հիվանդ, հատուկ հիվանդություններ </a:t>
            </a:r>
          </a:p>
          <a:p>
            <a:pPr eaLnBrk="1" hangingPunct="1"/>
            <a:r>
              <a:rPr lang="el-GR" smtClean="0"/>
              <a:t>Օրինականություն / արդարացում՝ Յանկով,Վալաշինաս </a:t>
            </a:r>
          </a:p>
          <a:p>
            <a:pPr eaLnBrk="1" hangingPunct="1"/>
            <a:r>
              <a:rPr lang="el-GR" smtClean="0"/>
              <a:t>Դիմումատուի սեփական վարքը կամ հարակից նկատառումներ</a:t>
            </a:r>
          </a:p>
          <a:p>
            <a:pPr eaLnBrk="1" hangingPunct="1"/>
            <a:r>
              <a:rPr lang="el-GR" smtClean="0"/>
              <a:t>Մեղմացնող գործոնները</a:t>
            </a:r>
          </a:p>
          <a:p>
            <a:pPr eaLnBrk="1" hangingPunct="1"/>
            <a:r>
              <a:rPr lang="el-GR" smtClean="0"/>
              <a:t>ՄԻԱՍՆԱԿԱՆ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1828800" cy="6856413"/>
            <a:chOff x="0" y="0"/>
            <a:chExt cx="1152" cy="4319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1152" cy="102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  <a:defRPr/>
              </a:pPr>
              <a:endParaRPr lang="en-US"/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auto">
            <a:xfrm>
              <a:off x="0" y="2400"/>
              <a:ext cx="1152" cy="1919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  <a:defRPr/>
              </a:pPr>
              <a:endParaRPr lang="en-US"/>
            </a:p>
          </p:txBody>
        </p:sp>
        <p:pic>
          <p:nvPicPr>
            <p:cNvPr id="7" name="Picture 5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1028"/>
              <a:ext cx="1152" cy="1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078" name="Rectangle 6"/>
          <p:cNvSpPr>
            <a:spLocks noGrp="1" noChangeArrowheads="1"/>
          </p:cNvSpPr>
          <p:nvPr>
            <p:ph type="ctrTitle" sz="quarter"/>
          </p:nvPr>
        </p:nvSpPr>
        <p:spPr>
          <a:xfrm>
            <a:off x="1981200" y="1828800"/>
            <a:ext cx="7085013" cy="1981200"/>
          </a:xfrm>
        </p:spPr>
        <p:txBody>
          <a:bodyPr rtlCol="0"/>
          <a:lstStyle>
            <a:lvl1pPr algn="l" rtl="0">
              <a:defRPr/>
            </a:lvl1pPr>
          </a:lstStyle>
          <a:p>
            <a:r>
              <a:rPr lang="hy"/>
              <a:t>Click to edit Master title style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981200" y="4038600"/>
            <a:ext cx="6400800" cy="1752600"/>
          </a:xfrm>
        </p:spPr>
        <p:txBody>
          <a:bodyPr rtlCol="0"/>
          <a:lstStyle>
            <a:lvl1pPr marL="0" indent="0" algn="ctr" rtl="0">
              <a:buFontTx/>
              <a:buNone/>
              <a:defRPr/>
            </a:lvl1pPr>
          </a:lstStyle>
          <a:p>
            <a:r>
              <a:rPr lang="hy"/>
              <a:t>Click to edit Master subtitle style</a:t>
            </a:r>
          </a:p>
        </p:txBody>
      </p:sp>
      <p:sp>
        <p:nvSpPr>
          <p:cNvPr id="8" name="Rectangle 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 algn="l" rtl="0">
              <a:defRPr>
                <a:solidFill>
                  <a:srgbClr val="EAEAEA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rtl="0">
              <a:defRPr>
                <a:solidFill>
                  <a:srgbClr val="EAEAEA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algn="l" rtl="0">
              <a:defRPr>
                <a:solidFill>
                  <a:srgbClr val="EAEAEA"/>
                </a:solidFill>
              </a:defRPr>
            </a:lvl1pPr>
          </a:lstStyle>
          <a:p>
            <a:pPr>
              <a:defRPr/>
            </a:pPr>
            <a:fld id="{FAB0B4A1-8519-41ED-832A-DED068B0E5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hy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/>
            <a:r>
              <a:rPr lang="hy"/>
              <a:t>Click to edit Master text styles</a:t>
            </a:r>
          </a:p>
          <a:p>
            <a:pPr lvl="1"/>
            <a:r>
              <a:rPr lang="hy"/>
              <a:t>Second level</a:t>
            </a:r>
          </a:p>
          <a:p>
            <a:pPr lvl="2"/>
            <a:r>
              <a:rPr lang="hy"/>
              <a:t>Third level</a:t>
            </a:r>
          </a:p>
          <a:p>
            <a:pPr lvl="3"/>
            <a:r>
              <a:rPr lang="hy"/>
              <a:t>Fourth level</a:t>
            </a:r>
          </a:p>
          <a:p>
            <a:pPr lvl="4"/>
            <a:r>
              <a:rPr lang="hy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fld id="{97A523D3-DDA4-4ED9-BFB4-4E6167B255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rtlCol="0" anchor="t"/>
          <a:lstStyle>
            <a:lvl1pPr algn="l" rtl="0">
              <a:defRPr sz="4000" b="1" cap="all"/>
            </a:lvl1pPr>
          </a:lstStyle>
          <a:p>
            <a:r>
              <a:rPr lang="hy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rtlCol="0" anchor="b"/>
          <a:lstStyle>
            <a:lvl1pPr marL="0" indent="0" algn="l" rtl="0">
              <a:buNone/>
              <a:defRPr sz="2000"/>
            </a:lvl1pPr>
            <a:lvl2pPr marL="457200" indent="0" algn="l" rtl="0">
              <a:buNone/>
              <a:defRPr sz="1800"/>
            </a:lvl2pPr>
            <a:lvl3pPr marL="914400" indent="0" algn="l" rtl="0">
              <a:buNone/>
              <a:defRPr sz="1600"/>
            </a:lvl3pPr>
            <a:lvl4pPr marL="1371600" indent="0" algn="l" rtl="0">
              <a:buNone/>
              <a:defRPr sz="1400"/>
            </a:lvl4pPr>
            <a:lvl5pPr marL="1828800" indent="0" algn="l" rtl="0">
              <a:buNone/>
              <a:defRPr sz="1400"/>
            </a:lvl5pPr>
            <a:lvl6pPr marL="2286000" indent="0" algn="l" rtl="0">
              <a:buNone/>
              <a:defRPr sz="1400"/>
            </a:lvl6pPr>
            <a:lvl7pPr marL="2743200" indent="0" algn="l" rtl="0">
              <a:buNone/>
              <a:defRPr sz="1400"/>
            </a:lvl7pPr>
            <a:lvl8pPr marL="3200400" indent="0" algn="l" rtl="0">
              <a:buNone/>
              <a:defRPr sz="1400"/>
            </a:lvl8pPr>
            <a:lvl9pPr marL="3657600" indent="0" algn="l" rtl="0">
              <a:buNone/>
              <a:defRPr sz="1400"/>
            </a:lvl9pPr>
          </a:lstStyle>
          <a:p>
            <a:pPr lvl="0"/>
            <a:r>
              <a:rPr lang="hy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fld id="{5BBF468E-E9BE-4BCD-9DE8-B1C5AB37F5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hy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1905000"/>
            <a:ext cx="3810000" cy="4114800"/>
          </a:xfrm>
        </p:spPr>
        <p:txBody>
          <a:bodyPr rtlCol="0"/>
          <a:lstStyle>
            <a:lvl1pPr algn="l" rtl="0">
              <a:defRPr sz="2800"/>
            </a:lvl1pPr>
            <a:lvl2pPr algn="l" rtl="0">
              <a:defRPr sz="2400"/>
            </a:lvl2pPr>
            <a:lvl3pPr algn="l" rtl="0">
              <a:defRPr sz="2000"/>
            </a:lvl3pPr>
            <a:lvl4pPr algn="l" rtl="0">
              <a:defRPr sz="1800"/>
            </a:lvl4pPr>
            <a:lvl5pPr algn="l" rtl="0">
              <a:defRPr sz="1800"/>
            </a:lvl5pPr>
            <a:lvl6pPr algn="l" rtl="0">
              <a:defRPr sz="1800"/>
            </a:lvl6pPr>
            <a:lvl7pPr algn="l" rtl="0">
              <a:defRPr sz="1800"/>
            </a:lvl7pPr>
            <a:lvl8pPr algn="l" rtl="0">
              <a:defRPr sz="1800"/>
            </a:lvl8pPr>
            <a:lvl9pPr algn="l" rtl="0">
              <a:defRPr sz="1800"/>
            </a:lvl9pPr>
          </a:lstStyle>
          <a:p>
            <a:pPr lvl="0"/>
            <a:r>
              <a:rPr lang="hy"/>
              <a:t>Click to edit Master text styles</a:t>
            </a:r>
          </a:p>
          <a:p>
            <a:pPr lvl="1"/>
            <a:r>
              <a:rPr lang="hy"/>
              <a:t>Second level</a:t>
            </a:r>
          </a:p>
          <a:p>
            <a:pPr lvl="2"/>
            <a:r>
              <a:rPr lang="hy"/>
              <a:t>Third level</a:t>
            </a:r>
          </a:p>
          <a:p>
            <a:pPr lvl="3"/>
            <a:r>
              <a:rPr lang="hy"/>
              <a:t>Fourth level</a:t>
            </a:r>
          </a:p>
          <a:p>
            <a:pPr lvl="4"/>
            <a:r>
              <a:rPr lang="hy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57800" y="1905000"/>
            <a:ext cx="3810000" cy="4114800"/>
          </a:xfrm>
        </p:spPr>
        <p:txBody>
          <a:bodyPr rtlCol="0"/>
          <a:lstStyle>
            <a:lvl1pPr algn="l" rtl="0">
              <a:defRPr sz="2800"/>
            </a:lvl1pPr>
            <a:lvl2pPr algn="l" rtl="0">
              <a:defRPr sz="2400"/>
            </a:lvl2pPr>
            <a:lvl3pPr algn="l" rtl="0">
              <a:defRPr sz="2000"/>
            </a:lvl3pPr>
            <a:lvl4pPr algn="l" rtl="0">
              <a:defRPr sz="1800"/>
            </a:lvl4pPr>
            <a:lvl5pPr algn="l" rtl="0">
              <a:defRPr sz="1800"/>
            </a:lvl5pPr>
            <a:lvl6pPr algn="l" rtl="0">
              <a:defRPr sz="1800"/>
            </a:lvl6pPr>
            <a:lvl7pPr algn="l" rtl="0">
              <a:defRPr sz="1800"/>
            </a:lvl7pPr>
            <a:lvl8pPr algn="l" rtl="0">
              <a:defRPr sz="1800"/>
            </a:lvl8pPr>
            <a:lvl9pPr algn="l" rtl="0">
              <a:defRPr sz="1800"/>
            </a:lvl9pPr>
          </a:lstStyle>
          <a:p>
            <a:pPr lvl="0"/>
            <a:r>
              <a:rPr lang="hy"/>
              <a:t>Click to edit Master text styles</a:t>
            </a:r>
          </a:p>
          <a:p>
            <a:pPr lvl="1"/>
            <a:r>
              <a:rPr lang="hy"/>
              <a:t>Second level</a:t>
            </a:r>
          </a:p>
          <a:p>
            <a:pPr lvl="2"/>
            <a:r>
              <a:rPr lang="hy"/>
              <a:t>Third level</a:t>
            </a:r>
          </a:p>
          <a:p>
            <a:pPr lvl="3"/>
            <a:r>
              <a:rPr lang="hy"/>
              <a:t>Fourth level</a:t>
            </a:r>
          </a:p>
          <a:p>
            <a:pPr lvl="4"/>
            <a:r>
              <a:rPr lang="hy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fld id="{1E65F70B-8FEF-4707-B4D3-CBE34B64A9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rtlCol="0"/>
          <a:lstStyle>
            <a:lvl1pPr algn="l" rtl="0">
              <a:defRPr/>
            </a:lvl1pPr>
          </a:lstStyle>
          <a:p>
            <a:r>
              <a:rPr lang="hy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rtlCol="0" anchor="b"/>
          <a:lstStyle>
            <a:lvl1pPr marL="0" indent="0" algn="l" rtl="0"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/>
            <a:r>
              <a:rPr lang="hy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 rtlCol="0"/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/>
            </a:lvl8pPr>
            <a:lvl9pPr algn="l" rtl="0">
              <a:defRPr sz="1600"/>
            </a:lvl9pPr>
          </a:lstStyle>
          <a:p>
            <a:pPr lvl="0"/>
            <a:r>
              <a:rPr lang="hy"/>
              <a:t>Click to edit Master text styles</a:t>
            </a:r>
          </a:p>
          <a:p>
            <a:pPr lvl="1"/>
            <a:r>
              <a:rPr lang="hy"/>
              <a:t>Second level</a:t>
            </a:r>
          </a:p>
          <a:p>
            <a:pPr lvl="2"/>
            <a:r>
              <a:rPr lang="hy"/>
              <a:t>Third level</a:t>
            </a:r>
          </a:p>
          <a:p>
            <a:pPr lvl="3"/>
            <a:r>
              <a:rPr lang="hy"/>
              <a:t>Fourth level</a:t>
            </a:r>
          </a:p>
          <a:p>
            <a:pPr lvl="4"/>
            <a:r>
              <a:rPr lang="hy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rtlCol="0" anchor="b"/>
          <a:lstStyle>
            <a:lvl1pPr marL="0" indent="0" algn="l" rtl="0"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/>
            <a:r>
              <a:rPr lang="hy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 rtlCol="0"/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/>
            </a:lvl8pPr>
            <a:lvl9pPr algn="l" rtl="0">
              <a:defRPr sz="1600"/>
            </a:lvl9pPr>
          </a:lstStyle>
          <a:p>
            <a:pPr lvl="0"/>
            <a:r>
              <a:rPr lang="hy"/>
              <a:t>Click to edit Master text styles</a:t>
            </a:r>
          </a:p>
          <a:p>
            <a:pPr lvl="1"/>
            <a:r>
              <a:rPr lang="hy"/>
              <a:t>Second level</a:t>
            </a:r>
          </a:p>
          <a:p>
            <a:pPr lvl="2"/>
            <a:r>
              <a:rPr lang="hy"/>
              <a:t>Third level</a:t>
            </a:r>
          </a:p>
          <a:p>
            <a:pPr lvl="3"/>
            <a:r>
              <a:rPr lang="hy"/>
              <a:t>Fourth level</a:t>
            </a:r>
          </a:p>
          <a:p>
            <a:pPr lvl="4"/>
            <a:r>
              <a:rPr lang="hy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fld id="{58B7CA0F-C929-44B7-8BF1-32065EBB9D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hy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fld id="{41E915ED-26E4-48E1-B383-30E252B18D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fld id="{E82C2AE0-DC22-499F-B4A0-3A6F4F6733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rtlCol="0" anchor="b"/>
          <a:lstStyle>
            <a:lvl1pPr algn="l" rtl="0">
              <a:defRPr sz="2000" b="1"/>
            </a:lvl1pPr>
          </a:lstStyle>
          <a:p>
            <a:r>
              <a:rPr lang="hy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 rtlCol="0"/>
          <a:lstStyle>
            <a:lvl1pPr algn="l" rtl="0">
              <a:defRPr sz="3200"/>
            </a:lvl1pPr>
            <a:lvl2pPr algn="l" rtl="0">
              <a:defRPr sz="2800"/>
            </a:lvl2pPr>
            <a:lvl3pPr algn="l" rtl="0">
              <a:defRPr sz="2400"/>
            </a:lvl3pPr>
            <a:lvl4pPr algn="l" rtl="0">
              <a:defRPr sz="2000"/>
            </a:lvl4pPr>
            <a:lvl5pPr algn="l" rtl="0">
              <a:defRPr sz="2000"/>
            </a:lvl5pPr>
            <a:lvl6pPr algn="l" rtl="0">
              <a:defRPr sz="2000"/>
            </a:lvl6pPr>
            <a:lvl7pPr algn="l" rtl="0">
              <a:defRPr sz="2000"/>
            </a:lvl7pPr>
            <a:lvl8pPr algn="l" rtl="0">
              <a:defRPr sz="2000"/>
            </a:lvl8pPr>
            <a:lvl9pPr algn="l" rtl="0">
              <a:defRPr sz="2000"/>
            </a:lvl9pPr>
          </a:lstStyle>
          <a:p>
            <a:pPr lvl="0"/>
            <a:r>
              <a:rPr lang="hy"/>
              <a:t>Click to edit Master text styles</a:t>
            </a:r>
          </a:p>
          <a:p>
            <a:pPr lvl="1"/>
            <a:r>
              <a:rPr lang="hy"/>
              <a:t>Second level</a:t>
            </a:r>
          </a:p>
          <a:p>
            <a:pPr lvl="2"/>
            <a:r>
              <a:rPr lang="hy"/>
              <a:t>Third level</a:t>
            </a:r>
          </a:p>
          <a:p>
            <a:pPr lvl="3"/>
            <a:r>
              <a:rPr lang="hy"/>
              <a:t>Fourth level</a:t>
            </a:r>
          </a:p>
          <a:p>
            <a:pPr lvl="4"/>
            <a:r>
              <a:rPr lang="hy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 rtlCol="0"/>
          <a:lstStyle>
            <a:lvl1pPr marL="0" indent="0" algn="l" rtl="0">
              <a:buNone/>
              <a:defRPr sz="1400"/>
            </a:lvl1pPr>
            <a:lvl2pPr marL="457200" indent="0" algn="l" rtl="0">
              <a:buNone/>
              <a:defRPr sz="1200"/>
            </a:lvl2pPr>
            <a:lvl3pPr marL="914400" indent="0" algn="l" rtl="0">
              <a:buNone/>
              <a:defRPr sz="1000"/>
            </a:lvl3pPr>
            <a:lvl4pPr marL="1371600" indent="0" algn="l" rtl="0">
              <a:buNone/>
              <a:defRPr sz="900"/>
            </a:lvl4pPr>
            <a:lvl5pPr marL="1828800" indent="0" algn="l" rtl="0">
              <a:buNone/>
              <a:defRPr sz="900"/>
            </a:lvl5pPr>
            <a:lvl6pPr marL="2286000" indent="0" algn="l" rtl="0">
              <a:buNone/>
              <a:defRPr sz="900"/>
            </a:lvl6pPr>
            <a:lvl7pPr marL="2743200" indent="0" algn="l" rtl="0">
              <a:buNone/>
              <a:defRPr sz="900"/>
            </a:lvl7pPr>
            <a:lvl8pPr marL="3200400" indent="0" algn="l" rtl="0">
              <a:buNone/>
              <a:defRPr sz="900"/>
            </a:lvl8pPr>
            <a:lvl9pPr marL="3657600" indent="0" algn="l" rtl="0">
              <a:buNone/>
              <a:defRPr sz="900"/>
            </a:lvl9pPr>
          </a:lstStyle>
          <a:p>
            <a:pPr lvl="0"/>
            <a:r>
              <a:rPr lang="hy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fld id="{D5D73741-B859-4E4C-B1C8-7E94E7927A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rtlCol="0" anchor="b"/>
          <a:lstStyle>
            <a:lvl1pPr algn="l" rtl="0">
              <a:defRPr sz="2000" b="1"/>
            </a:lvl1pPr>
          </a:lstStyle>
          <a:p>
            <a:r>
              <a:rPr lang="hy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/>
          <a:lstStyle>
            <a:lvl1pPr marL="0" indent="0" algn="l" rtl="0">
              <a:buNone/>
              <a:defRPr sz="32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 rtlCol="0"/>
          <a:lstStyle>
            <a:lvl1pPr marL="0" indent="0" algn="l" rtl="0">
              <a:buNone/>
              <a:defRPr sz="1400"/>
            </a:lvl1pPr>
            <a:lvl2pPr marL="457200" indent="0" algn="l" rtl="0">
              <a:buNone/>
              <a:defRPr sz="1200"/>
            </a:lvl2pPr>
            <a:lvl3pPr marL="914400" indent="0" algn="l" rtl="0">
              <a:buNone/>
              <a:defRPr sz="1000"/>
            </a:lvl3pPr>
            <a:lvl4pPr marL="1371600" indent="0" algn="l" rtl="0">
              <a:buNone/>
              <a:defRPr sz="900"/>
            </a:lvl4pPr>
            <a:lvl5pPr marL="1828800" indent="0" algn="l" rtl="0">
              <a:buNone/>
              <a:defRPr sz="900"/>
            </a:lvl5pPr>
            <a:lvl6pPr marL="2286000" indent="0" algn="l" rtl="0">
              <a:buNone/>
              <a:defRPr sz="900"/>
            </a:lvl6pPr>
            <a:lvl7pPr marL="2743200" indent="0" algn="l" rtl="0">
              <a:buNone/>
              <a:defRPr sz="900"/>
            </a:lvl7pPr>
            <a:lvl8pPr marL="3200400" indent="0" algn="l" rtl="0">
              <a:buNone/>
              <a:defRPr sz="900"/>
            </a:lvl8pPr>
            <a:lvl9pPr marL="3657600" indent="0" algn="l" rtl="0">
              <a:buNone/>
              <a:defRPr sz="900"/>
            </a:lvl9pPr>
          </a:lstStyle>
          <a:p>
            <a:pPr lvl="0"/>
            <a:r>
              <a:rPr lang="hy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fld id="{9B2810E9-BCF7-45D7-A284-D65A4FE72E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hy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/>
            <a:r>
              <a:rPr lang="hy"/>
              <a:t>Click to edit Master text styles</a:t>
            </a:r>
          </a:p>
          <a:p>
            <a:pPr lvl="1"/>
            <a:r>
              <a:rPr lang="hy"/>
              <a:t>Second level</a:t>
            </a:r>
          </a:p>
          <a:p>
            <a:pPr lvl="2"/>
            <a:r>
              <a:rPr lang="hy"/>
              <a:t>Third level</a:t>
            </a:r>
          </a:p>
          <a:p>
            <a:pPr lvl="3"/>
            <a:r>
              <a:rPr lang="hy"/>
              <a:t>Fourth level</a:t>
            </a:r>
          </a:p>
          <a:p>
            <a:pPr lvl="4"/>
            <a:r>
              <a:rPr lang="hy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fld id="{0CE67146-58A5-4D30-B21C-600AC6EE8C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24700" y="381000"/>
            <a:ext cx="1943100" cy="5638800"/>
          </a:xfrm>
        </p:spPr>
        <p:txBody>
          <a:bodyPr vert="eaVert" rtlCol="0"/>
          <a:lstStyle/>
          <a:p>
            <a:r>
              <a:rPr lang="hy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381000"/>
            <a:ext cx="5676900" cy="5638800"/>
          </a:xfrm>
        </p:spPr>
        <p:txBody>
          <a:bodyPr vert="eaVert" rtlCol="0"/>
          <a:lstStyle/>
          <a:p>
            <a:pPr lvl="0"/>
            <a:r>
              <a:rPr lang="hy"/>
              <a:t>Click to edit Master text styles</a:t>
            </a:r>
          </a:p>
          <a:p>
            <a:pPr lvl="1"/>
            <a:r>
              <a:rPr lang="hy"/>
              <a:t>Second level</a:t>
            </a:r>
          </a:p>
          <a:p>
            <a:pPr lvl="2"/>
            <a:r>
              <a:rPr lang="hy"/>
              <a:t>Third level</a:t>
            </a:r>
          </a:p>
          <a:p>
            <a:pPr lvl="3"/>
            <a:r>
              <a:rPr lang="hy"/>
              <a:t>Fourth level</a:t>
            </a:r>
          </a:p>
          <a:p>
            <a:pPr lvl="4"/>
            <a:r>
              <a:rPr lang="hy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fld id="{B7DB684A-3BF6-49F3-AF31-7A51B60178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381000"/>
            <a:ext cx="7772400" cy="1143000"/>
          </a:xfrm>
        </p:spPr>
        <p:txBody>
          <a:bodyPr rtlCol="0"/>
          <a:lstStyle/>
          <a:p>
            <a:r>
              <a:rPr lang="hy"/>
              <a:t>Click to edit Master title style</a:t>
            </a:r>
            <a:endParaRPr lang="en-GB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1295400" y="1905000"/>
            <a:ext cx="7772400" cy="4114800"/>
          </a:xfrm>
        </p:spPr>
        <p:txBody>
          <a:bodyPr rtlCol="0"/>
          <a:lstStyle/>
          <a:p>
            <a:pPr lvl="0"/>
            <a:endParaRPr lang="en-GB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fld id="{4E7C44C8-B190-44F8-B69A-48AD1E7603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1143000" cy="6856413"/>
            <a:chOff x="0" y="0"/>
            <a:chExt cx="720" cy="4319"/>
          </a:xfrm>
        </p:grpSpPr>
        <p:sp>
          <p:nvSpPr>
            <p:cNvPr id="2051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720" cy="33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  <a:defRPr/>
              </a:pPr>
              <a:endParaRPr lang="en-US"/>
            </a:p>
          </p:txBody>
        </p:sp>
        <p:sp>
          <p:nvSpPr>
            <p:cNvPr id="2052" name="Rectangle 4"/>
            <p:cNvSpPr>
              <a:spLocks noChangeArrowheads="1"/>
            </p:cNvSpPr>
            <p:nvPr/>
          </p:nvSpPr>
          <p:spPr bwMode="auto">
            <a:xfrm>
              <a:off x="0" y="2016"/>
              <a:ext cx="720" cy="2303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  <a:defRPr/>
              </a:pPr>
              <a:endParaRPr lang="en-US"/>
            </a:p>
          </p:txBody>
        </p:sp>
        <p:pic>
          <p:nvPicPr>
            <p:cNvPr id="1034" name="Picture 5"/>
            <p:cNvPicPr>
              <a:picLocks noChangeArrowheads="1"/>
            </p:cNvPicPr>
            <p:nvPr/>
          </p:nvPicPr>
          <p:blipFill>
            <a:blip r:embed="rId15"/>
            <a:srcRect/>
            <a:stretch>
              <a:fillRect/>
            </a:stretch>
          </p:blipFill>
          <p:spPr bwMode="auto">
            <a:xfrm>
              <a:off x="0" y="312"/>
              <a:ext cx="720" cy="18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27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3810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Սեղմեք՝ Գլխավոր վերնագրի ոճը խմբագրելու համար</a:t>
            </a: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19050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Սեղմեք՝ Գլխավոր տեքստի ոճը խմբագրելու համար</a:t>
            </a:r>
          </a:p>
          <a:p>
            <a:pPr lvl="1"/>
            <a:r>
              <a:rPr lang="el-GR" smtClean="0"/>
              <a:t>Երկրորդ մակարդակ</a:t>
            </a:r>
          </a:p>
          <a:p>
            <a:pPr lvl="2"/>
            <a:r>
              <a:rPr lang="el-GR" smtClean="0"/>
              <a:t>Երրորդ մակարդակ</a:t>
            </a:r>
          </a:p>
          <a:p>
            <a:pPr lvl="3"/>
            <a:r>
              <a:rPr lang="el-GR" smtClean="0"/>
              <a:t>Չորրորդ մակարդակ</a:t>
            </a:r>
          </a:p>
          <a:p>
            <a:pPr lvl="4"/>
            <a:r>
              <a:rPr lang="el-GR" smtClean="0"/>
              <a:t>Հինգերորդ մակարդակ</a:t>
            </a:r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 algn="l" rtl="0" eaLnBrk="0" hangingPunct="0">
              <a:spcBef>
                <a:spcPct val="50000"/>
              </a:spcBef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7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 algn="ctr" rtl="0" eaLnBrk="0" hangingPunct="0">
              <a:spcBef>
                <a:spcPct val="50000"/>
              </a:spcBef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8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 algn="l" rtl="0" eaLnBrk="0" hangingPunct="0">
              <a:spcBef>
                <a:spcPct val="50000"/>
              </a:spcBef>
              <a:defRPr sz="1400"/>
            </a:lvl1pPr>
          </a:lstStyle>
          <a:p>
            <a:pPr>
              <a:defRPr/>
            </a:pPr>
            <a:fld id="{5D1ADA66-2957-4E39-BEBC-B08DB3E41D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kumimoji="1"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981200" y="692150"/>
            <a:ext cx="7343775" cy="3117850"/>
          </a:xfrm>
        </p:spPr>
        <p:txBody>
          <a:bodyPr/>
          <a:lstStyle/>
          <a:p>
            <a:pPr eaLnBrk="1" hangingPunct="1"/>
            <a:r>
              <a:rPr lang="el-GR" sz="4800" smtClean="0">
                <a:solidFill>
                  <a:srgbClr val="FF0000"/>
                </a:solidFill>
              </a:rPr>
              <a:t>Վատ վերաբերմունքի արգելում</a:t>
            </a:r>
            <a:r>
              <a:rPr lang="en-US" smtClean="0"/>
              <a:t/>
            </a:r>
            <a:br>
              <a:rPr lang="en-US" smtClean="0"/>
            </a:br>
            <a:r>
              <a:rPr lang="el-GR" smtClean="0"/>
              <a:t>Կալանքի պայմաններ:</a:t>
            </a:r>
            <a:r>
              <a:rPr lang="en-US" smtClean="0"/>
              <a:t/>
            </a:r>
            <a:br>
              <a:rPr lang="en-US" smtClean="0"/>
            </a:br>
            <a:r>
              <a:rPr lang="el-GR" smtClean="0"/>
              <a:t>Պատիժ</a:t>
            </a:r>
          </a:p>
        </p:txBody>
      </p:sp>
      <p:sp>
        <p:nvSpPr>
          <p:cNvPr id="15362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l-GR" smtClean="0"/>
              <a:t>Է. Սվանիձե</a:t>
            </a:r>
          </a:p>
          <a:p>
            <a:pPr eaLnBrk="1" hangingPunct="1"/>
            <a:r>
              <a:rPr lang="el-GR" smtClean="0"/>
              <a:t>Աղվերան</a:t>
            </a:r>
            <a:endParaRPr lang="en-US" smtClean="0"/>
          </a:p>
          <a:p>
            <a:pPr eaLnBrk="1" hangingPunct="1"/>
            <a:r>
              <a:rPr lang="el-GR" smtClean="0"/>
              <a:t> 7 փետրվարի 2015թ.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sz="4000" smtClean="0"/>
              <a:t>Արգելանքների շրջանակը </a:t>
            </a:r>
            <a:r>
              <a:rPr lang="en-US" sz="4000" smtClean="0"/>
              <a:t/>
            </a:r>
            <a:br>
              <a:rPr lang="en-US" sz="4000" smtClean="0"/>
            </a:br>
            <a:r>
              <a:rPr lang="el-GR" sz="4000" smtClean="0"/>
              <a:t>Վատ վերաբերմունք </a:t>
            </a:r>
          </a:p>
        </p:txBody>
      </p:sp>
      <p:grpSp>
        <p:nvGrpSpPr>
          <p:cNvPr id="11" name="Diagram 3"/>
          <p:cNvGrpSpPr>
            <a:grpSpLocks noChangeAspect="1"/>
          </p:cNvGrpSpPr>
          <p:nvPr/>
        </p:nvGrpSpPr>
        <p:grpSpPr bwMode="auto">
          <a:xfrm>
            <a:off x="1331913" y="1627188"/>
            <a:ext cx="7064375" cy="4681537"/>
            <a:chOff x="676" y="776"/>
            <a:chExt cx="4682" cy="3103"/>
          </a:xfrm>
        </p:grpSpPr>
        <p:sp>
          <p:nvSpPr>
            <p:cNvPr id="12" name="_s9221"/>
            <p:cNvSpPr>
              <a:spLocks noChangeArrowheads="1"/>
            </p:cNvSpPr>
            <p:nvPr/>
          </p:nvSpPr>
          <p:spPr bwMode="auto">
            <a:xfrm flipV="1">
              <a:off x="1964" y="1111"/>
              <a:ext cx="2199" cy="1159"/>
            </a:xfrm>
            <a:custGeom>
              <a:avLst/>
              <a:gdLst>
                <a:gd name="G0" fmla="+- 10800 0 0"/>
                <a:gd name="G1" fmla="+- 21600 0 10800"/>
                <a:gd name="G2" fmla="*/ 10800 1 2"/>
                <a:gd name="G3" fmla="+- 21600 0 G2"/>
                <a:gd name="G4" fmla="+/ 10800 21600 2"/>
                <a:gd name="G5" fmla="+/ G1 0 2"/>
                <a:gd name="G6" fmla="*/ 21600 21600 10800"/>
                <a:gd name="G7" fmla="*/ G6 1 2"/>
                <a:gd name="G8" fmla="+- 21600 0 G7"/>
                <a:gd name="G9" fmla="*/ 21600 1 2"/>
                <a:gd name="G10" fmla="+- 10800 0 G9"/>
                <a:gd name="G11" fmla="?: G10 G8 0"/>
                <a:gd name="G12" fmla="?: G10 G7 21600"/>
                <a:gd name="T0" fmla="*/ 16200 w 21600"/>
                <a:gd name="T1" fmla="*/ 10800 h 21600"/>
                <a:gd name="T2" fmla="*/ 10800 w 21600"/>
                <a:gd name="T3" fmla="*/ 21600 h 21600"/>
                <a:gd name="T4" fmla="*/ 5400 w 21600"/>
                <a:gd name="T5" fmla="*/ 10800 h 21600"/>
                <a:gd name="T6" fmla="*/ 10800 w 21600"/>
                <a:gd name="T7" fmla="*/ 0 h 21600"/>
                <a:gd name="T8" fmla="*/ 7200 w 21600"/>
                <a:gd name="T9" fmla="*/ 7200 h 21600"/>
                <a:gd name="T10" fmla="*/ 14400 w 21600"/>
                <a:gd name="T11" fmla="*/ 144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00" y="21600"/>
                  </a:lnTo>
                  <a:lnTo>
                    <a:pt x="108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1"/>
            </a:solidFill>
            <a:ln w="4669" algn="in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" name="_s9222"/>
            <p:cNvSpPr>
              <a:spLocks noChangeArrowheads="1"/>
            </p:cNvSpPr>
            <p:nvPr/>
          </p:nvSpPr>
          <p:spPr bwMode="auto">
            <a:xfrm flipV="1">
              <a:off x="681" y="2177"/>
              <a:ext cx="4672" cy="1224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93366"/>
            </a:solidFill>
            <a:ln w="4699" algn="in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horz" wrap="none" lIns="0" tIns="0" rIns="828000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3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Showcard Gothic" pitchFamily="82" charset="0"/>
                  <a:cs typeface="Arial" charset="0"/>
                </a:rPr>
                <a:t>                         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3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howcard Gothic" pitchFamily="82" charset="0"/>
                <a:cs typeface="Arial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3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Showcard Gothic" pitchFamily="82" charset="0"/>
                  <a:cs typeface="Arial" charset="0"/>
                </a:rPr>
                <a:t>                        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cs typeface="Arial" charset="0"/>
                </a:rPr>
                <a:t>             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cs typeface="Arial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cs typeface="Arial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cs typeface="Arial" charset="0"/>
                </a:rPr>
                <a:t>    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cs typeface="Arial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cs typeface="Arial" charset="0"/>
                </a:rPr>
                <a:t>         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700" b="1" i="0" u="none" strike="noStrike" cap="none" normalizeH="0" baseline="0" dirty="0" smtClean="0">
                  <a:ln>
                    <a:noFill/>
                  </a:ln>
                  <a:solidFill>
                    <a:srgbClr val="33CC33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  <a:cs typeface="Arial" charset="0"/>
                </a:rPr>
                <a:t>    </a:t>
              </a:r>
              <a:r>
                <a:rPr kumimoji="0" lang="en-US" sz="1800" b="1" i="0" u="none" strike="noStrike" cap="none" normalizeH="0" baseline="0" dirty="0" smtClean="0">
                  <a:ln>
                    <a:noFill/>
                  </a:ln>
                  <a:solidFill>
                    <a:srgbClr val="33CC33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  <a:cs typeface="Arial" charset="0"/>
                </a:rPr>
                <a:t> </a:t>
              </a:r>
              <a:r>
                <a:rPr lang="ru-RU" sz="1800" b="1" dirty="0" err="1" smtClean="0">
                  <a:solidFill>
                    <a:srgbClr val="33CC33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Նպատակ</a:t>
              </a:r>
              <a:r>
                <a:rPr lang="ru-RU" sz="1800" b="1" dirty="0" smtClean="0">
                  <a:solidFill>
                    <a:srgbClr val="33CC33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 </a:t>
              </a:r>
              <a:r>
                <a:rPr kumimoji="0" lang="en-US" sz="1800" b="1" i="0" u="none" strike="noStrike" cap="none" normalizeH="0" baseline="0" dirty="0" smtClean="0">
                  <a:ln>
                    <a:noFill/>
                  </a:ln>
                  <a:solidFill>
                    <a:srgbClr val="33CC33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  <a:cs typeface="Arial" charset="0"/>
                </a:rPr>
                <a:t>+/- </a:t>
              </a:r>
              <a:r>
                <a:rPr kumimoji="0" lang="ru-RU" sz="1800" b="1" i="0" u="none" strike="noStrike" cap="none" normalizeH="0" baseline="0" dirty="0" err="1" smtClean="0">
                  <a:ln>
                    <a:noFill/>
                  </a:ln>
                  <a:solidFill>
                    <a:srgbClr val="33CC33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  <a:cs typeface="Arial" charset="0"/>
                </a:rPr>
                <a:t>Հարաբերական </a:t>
              </a:r>
              <a:r>
                <a:rPr lang="ru-RU" sz="1800" b="1" dirty="0" err="1" smtClean="0">
                  <a:solidFill>
                    <a:srgbClr val="33CC33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գործոններ</a:t>
              </a:r>
              <a:r>
                <a:rPr kumimoji="0" lang="en-US" sz="3700" b="1" i="0" u="none" strike="noStrike" cap="none" normalizeH="0" baseline="0" dirty="0" smtClean="0">
                  <a:ln>
                    <a:noFill/>
                  </a:ln>
                  <a:solidFill>
                    <a:srgbClr val="33CC33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  <a:cs typeface="Arial" charset="0"/>
                </a:rPr>
                <a:t> </a:t>
              </a:r>
              <a:r>
                <a:rPr kumimoji="0" lang="en-US" sz="3700" b="1" i="0" u="none" strike="noStrike" cap="none" normalizeH="0" baseline="0" dirty="0" smtClean="0">
                  <a:ln>
                    <a:noFill/>
                  </a:ln>
                  <a:solidFill>
                    <a:srgbClr val="666699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  <a:cs typeface="Arial" charset="0"/>
                </a:rPr>
                <a:t> </a:t>
              </a:r>
              <a:endPara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cs typeface="Arial" charset="0"/>
              </a:endParaRPr>
            </a:p>
          </p:txBody>
        </p:sp>
      </p:grpSp>
      <p:sp>
        <p:nvSpPr>
          <p:cNvPr id="9226" name="WordArt 9"/>
          <p:cNvSpPr>
            <a:spLocks noChangeArrowheads="1" noChangeShapeType="1" noTextEdit="1"/>
          </p:cNvSpPr>
          <p:nvPr/>
        </p:nvSpPr>
        <p:spPr bwMode="auto">
          <a:xfrm>
            <a:off x="2555875" y="5300663"/>
            <a:ext cx="4032250" cy="398462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hy-AM" sz="2000" kern="10">
                <a:ln w="9525">
                  <a:noFill/>
                  <a:round/>
                  <a:headEnd/>
                  <a:tailEnd/>
                </a:ln>
                <a:solidFill>
                  <a:srgbClr val="00000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cs typeface="Times New Roman"/>
              </a:rPr>
              <a:t>ԽՍՏՈՒԹՅԱՆ ՆՎԱԶԱԳՈՒՅՆ ՄԱԿԱՐԴԱԿ</a:t>
            </a:r>
            <a:endParaRPr lang="el-GR" sz="2000" kern="10">
              <a:ln w="9525">
                <a:noFill/>
                <a:round/>
                <a:headEnd/>
                <a:tailEnd/>
              </a:ln>
              <a:solidFill>
                <a:srgbClr val="000000"/>
              </a:solidFill>
              <a:effectLst>
                <a:outerShdw dist="53882" dir="2700000" algn="ctr" rotWithShape="0">
                  <a:srgbClr val="C0C0C0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9227" name="WordArt 10"/>
          <p:cNvSpPr>
            <a:spLocks noChangeArrowheads="1" noChangeShapeType="1" noTextEdit="1"/>
          </p:cNvSpPr>
          <p:nvPr/>
        </p:nvSpPr>
        <p:spPr bwMode="auto">
          <a:xfrm>
            <a:off x="3851275" y="3357563"/>
            <a:ext cx="1504950" cy="398462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hy-AM" sz="2000" kern="10">
                <a:ln w="9525">
                  <a:noFill/>
                  <a:round/>
                  <a:headEnd/>
                  <a:tailEnd/>
                </a:ln>
                <a:solidFill>
                  <a:srgbClr val="00000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cs typeface="Times New Roman"/>
              </a:rPr>
              <a:t>ՇԵՄ</a:t>
            </a:r>
            <a:endParaRPr lang="el-GR" sz="2000" kern="10">
              <a:ln w="9525">
                <a:noFill/>
                <a:round/>
                <a:headEnd/>
                <a:tailEnd/>
              </a:ln>
              <a:solidFill>
                <a:srgbClr val="000000"/>
              </a:solidFill>
              <a:effectLst>
                <a:outerShdw dist="53882" dir="2700000" algn="ctr" rotWithShape="0">
                  <a:srgbClr val="C0C0C0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9228" name="AutoShape 14"/>
          <p:cNvSpPr>
            <a:spLocks noChangeArrowheads="1"/>
          </p:cNvSpPr>
          <p:nvPr/>
        </p:nvSpPr>
        <p:spPr bwMode="auto">
          <a:xfrm>
            <a:off x="8388350" y="3860800"/>
            <a:ext cx="485775" cy="976313"/>
          </a:xfrm>
          <a:prstGeom prst="up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GB" sz="1800"/>
          </a:p>
        </p:txBody>
      </p:sp>
      <p:sp>
        <p:nvSpPr>
          <p:cNvPr id="9229" name="AutoShape 15"/>
          <p:cNvSpPr>
            <a:spLocks noChangeArrowheads="1"/>
          </p:cNvSpPr>
          <p:nvPr/>
        </p:nvSpPr>
        <p:spPr bwMode="auto">
          <a:xfrm>
            <a:off x="8388350" y="5013325"/>
            <a:ext cx="485775" cy="976313"/>
          </a:xfrm>
          <a:prstGeom prst="down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GB" sz="1800"/>
          </a:p>
        </p:txBody>
      </p:sp>
      <p:sp>
        <p:nvSpPr>
          <p:cNvPr id="9231" name="Text Box 15"/>
          <p:cNvSpPr txBox="1">
            <a:spLocks noChangeArrowheads="1"/>
          </p:cNvSpPr>
          <p:nvPr/>
        </p:nvSpPr>
        <p:spPr bwMode="auto">
          <a:xfrm>
            <a:off x="3348038" y="2420938"/>
            <a:ext cx="30956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l-GR" sz="1600"/>
              <a:t>ԽՈՇՏԱՆԳՈՒՄ</a:t>
            </a:r>
          </a:p>
        </p:txBody>
      </p:sp>
      <p:sp>
        <p:nvSpPr>
          <p:cNvPr id="9232" name="Text Box 16"/>
          <p:cNvSpPr txBox="1">
            <a:spLocks noChangeArrowheads="1"/>
          </p:cNvSpPr>
          <p:nvPr/>
        </p:nvSpPr>
        <p:spPr bwMode="auto">
          <a:xfrm>
            <a:off x="2479675" y="4386263"/>
            <a:ext cx="49006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l-GR" sz="1800"/>
              <a:t>ԱՆՄԱՐԴԿԱՅԻՆ ՆՎԱՍՏԱՑՈՒՄ                      </a:t>
            </a: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smtClean="0"/>
              <a:t>Գյուվեչն ընդդեմ </a:t>
            </a:r>
            <a:r>
              <a:rPr lang="el-GR" b="1" smtClean="0"/>
              <a:t>Թուրքիայի</a:t>
            </a:r>
            <a:r>
              <a:rPr lang="el-GR" smtClean="0"/>
              <a:t> </a:t>
            </a:r>
          </a:p>
        </p:txBody>
      </p:sp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905000"/>
            <a:ext cx="7669213" cy="476408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l-GR" sz="2400" smtClean="0"/>
              <a:t>Դատարանը համաձայն չէ կառավարության այն պնդման հետ, որ հայցվորի խնդիրները չեն հասնում խստության նվազագույն մակարդակին, որպեսզի գտնվեն Կոնվենցիայի </a:t>
            </a:r>
            <a:r>
              <a:rPr lang="el-GR" sz="2400" b="1" smtClean="0"/>
              <a:t>3</a:t>
            </a:r>
            <a:r>
              <a:rPr lang="el-GR" sz="2400" smtClean="0"/>
              <a:t>-րդ հոդվածի շրջանակներում: Հայցվորը ընդամենը տասնհինգ տարեկան էր, երբ նրան ձերբակալեցին,որտեղ նա անցկացրեց իր կյանքի հաջորդ հինգ տարին չափահաս բանտարկյալների հետ միասին: Կալանքի առաջին վեց ու կես ամիսների ընթացքում նա իրավաբանական խորհրդատվության հնարավորություն չուներ: Բանտ</a:t>
            </a:r>
            <a:r>
              <a:rPr lang="el-GR" sz="2400" b="1" smtClean="0"/>
              <a:t> նստելուց հետո՝ շուրջ հինգ տարի, նա չի ունեցել պատշաճ իրավական ներկայացուցչություն:</a:t>
            </a:r>
            <a:r>
              <a:rPr lang="el-GR" sz="2400" smtClean="0"/>
              <a:t>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smtClean="0"/>
              <a:t>Զրկում ազատությունից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l-GR" smtClean="0"/>
              <a:t>Կանխամտածված </a:t>
            </a:r>
            <a:r>
              <a:rPr lang="el-GR" i="1" smtClean="0">
                <a:solidFill>
                  <a:schemeClr val="accent1"/>
                </a:solidFill>
              </a:rPr>
              <a:t>Իլաշկուն և այլոք </a:t>
            </a:r>
            <a:r>
              <a:rPr lang="el-GR" smtClean="0">
                <a:solidFill>
                  <a:schemeClr val="accent1"/>
                </a:solidFill>
              </a:rPr>
              <a:t>ընդդեմ</a:t>
            </a:r>
            <a:r>
              <a:rPr lang="el-GR" i="1" smtClean="0">
                <a:solidFill>
                  <a:schemeClr val="accent1"/>
                </a:solidFill>
              </a:rPr>
              <a:t> Մոլդովայի և Ռուսաստանի</a:t>
            </a:r>
            <a:endParaRPr lang="en-US" smtClean="0"/>
          </a:p>
          <a:p>
            <a:pPr eaLnBrk="1" hangingPunct="1"/>
            <a:r>
              <a:rPr lang="el-GR" smtClean="0"/>
              <a:t>Չկանխամտածված </a:t>
            </a:r>
          </a:p>
          <a:p>
            <a:pPr eaLnBrk="1" hangingPunct="1">
              <a:buFontTx/>
              <a:buNone/>
            </a:pPr>
            <a:r>
              <a:rPr lang="el-GR" smtClean="0"/>
              <a:t>   Ազատությունից զրկելու սովորական ընթացք (հետևյալ հանգամանքներում) </a:t>
            </a:r>
          </a:p>
          <a:p>
            <a:pPr eaLnBrk="1" hangingPunct="1"/>
            <a:r>
              <a:rPr lang="el-GR" smtClean="0"/>
              <a:t>Պայմաններ + ռեժիմ + այլ իրավունքների պահպանում </a:t>
            </a:r>
            <a:r>
              <a:rPr lang="el-GR" i="1" smtClean="0">
                <a:solidFill>
                  <a:schemeClr val="accent1"/>
                </a:solidFill>
              </a:rPr>
              <a:t>Տրեպաշկինն ընդդեմ</a:t>
            </a:r>
            <a:r>
              <a:rPr lang="el-GR" smtClean="0">
                <a:solidFill>
                  <a:schemeClr val="accent1"/>
                </a:solidFill>
              </a:rPr>
              <a:t> </a:t>
            </a:r>
            <a:r>
              <a:rPr lang="el-GR" i="1" smtClean="0">
                <a:solidFill>
                  <a:schemeClr val="accent1"/>
                </a:solidFill>
              </a:rPr>
              <a:t>Ռուսաստանի</a:t>
            </a:r>
            <a:r>
              <a:rPr lang="el-GR" i="1" smtClean="0"/>
              <a:t> </a:t>
            </a:r>
            <a:endParaRPr lang="en-US" smtClean="0"/>
          </a:p>
          <a:p>
            <a:pPr eaLnBrk="1" hangingPunct="1">
              <a:buFontTx/>
              <a:buNone/>
            </a:pPr>
            <a:endParaRPr lang="en-US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i="1" smtClean="0"/>
              <a:t>Փիրսն</a:t>
            </a:r>
            <a:r>
              <a:rPr lang="el-GR" smtClean="0"/>
              <a:t> ընդդեմ </a:t>
            </a:r>
            <a:r>
              <a:rPr lang="el-GR" i="1" smtClean="0"/>
              <a:t>Հունաստանի</a:t>
            </a:r>
            <a:endParaRPr lang="en-US" i="1" smtClean="0"/>
          </a:p>
        </p:txBody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905000"/>
            <a:ext cx="7669213" cy="4953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l-GR" sz="2000" smtClean="0"/>
              <a:t>Վերջին երկու ամիսների ընթացքում հայցվորը ստիպված էր 24 ժամվա զգալի մասն անցկացնել իր անկողնում՝ մի խցում, որտեղ չկար ոչ օդափոխության համակարգ և ոչ էլ պատուհան, ինչը տարածքը երբեմն անտանելի շոգ էր դարձնում: Նա նաև ստիպված էր օգտագործել զուգարանը իր խցակցի ներկայությամբ և ներկա լինել, երբ նա է օգտագործում այն: </a:t>
            </a:r>
          </a:p>
          <a:p>
            <a:pPr eaLnBrk="1" hangingPunct="1">
              <a:lnSpc>
                <a:spcPct val="90000"/>
              </a:lnSpc>
            </a:pPr>
            <a:r>
              <a:rPr lang="el-GR" sz="2000" smtClean="0"/>
              <a:t>«</a:t>
            </a:r>
            <a:r>
              <a:rPr lang="el-GR" sz="2000" i="1" smtClean="0"/>
              <a:t>դրական մտադրության ոչ մի ապացույց</a:t>
            </a:r>
            <a:r>
              <a:rPr lang="el-GR" sz="2000" i="1" smtClean="0">
                <a:solidFill>
                  <a:srgbClr val="FF0000"/>
                </a:solidFill>
              </a:rPr>
              <a:t> </a:t>
            </a:r>
            <a:r>
              <a:rPr lang="el-GR" sz="2000" i="1" smtClean="0"/>
              <a:t>չկա հայցվորին վիրավորելու կամ ստորացնելու մեջ: Ինչևէ, դատարանը նշում է, որ չնայած հարցը, թե արդյոք նպատակը զոհին նվաստացնելն էր, թե ոչ, դա մի գործոն է, որը պետք է հաշվի առնվի, այնուամենայնիվ այդպիսի նպատակի բացակայությունը չի կարող բացառել 3-րդ հոդվածի խախտումը</a:t>
            </a:r>
            <a:r>
              <a:rPr lang="el-GR" sz="2000" smtClean="0"/>
              <a:t>»</a:t>
            </a:r>
            <a:endParaRPr lang="en-US" sz="20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00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i="1" smtClean="0">
                <a:solidFill>
                  <a:schemeClr val="accent1"/>
                </a:solidFill>
              </a:rPr>
              <a:t>Դուգոզն</a:t>
            </a:r>
            <a:r>
              <a:rPr lang="el-GR" smtClean="0">
                <a:solidFill>
                  <a:schemeClr val="accent1"/>
                </a:solidFill>
              </a:rPr>
              <a:t> ընդդեմ</a:t>
            </a:r>
            <a:r>
              <a:rPr lang="el-GR" i="1" smtClean="0">
                <a:solidFill>
                  <a:schemeClr val="accent1"/>
                </a:solidFill>
              </a:rPr>
              <a:t> Հունաստանի</a:t>
            </a:r>
            <a:endParaRPr lang="en-US" i="1" smtClean="0">
              <a:solidFill>
                <a:schemeClr val="accent1"/>
              </a:solidFill>
            </a:endParaRPr>
          </a:p>
        </p:txBody>
      </p:sp>
      <p:sp>
        <p:nvSpPr>
          <p:cNvPr id="225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905000"/>
            <a:ext cx="7848600" cy="46926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l-GR" sz="2400" smtClean="0"/>
              <a:t>Մի քանի ամիս կալանքի տակ՝ ըստ օտարերկրյա օրենսդրության, պահվելով լեփ-լեցուն և կեղտոտ խցերում, որտեղ անբավարար սանիտարական պայմաններ են տիրում, տաք ջուրը սակավ է, չկա մաքուր օդ կամ արևի լույս և նույնիսկ բակ, որտեղ կարելի է մարզվել: Անհնար է կարդալը, որովհետև խցերը գերբնակեցված են:  </a:t>
            </a:r>
          </a:p>
          <a:p>
            <a:pPr eaLnBrk="1" hangingPunct="1">
              <a:lnSpc>
                <a:spcPct val="90000"/>
              </a:lnSpc>
            </a:pPr>
            <a:r>
              <a:rPr lang="el-GR" sz="2400" smtClean="0"/>
              <a:t>Կալանքի պայմանները գնահատելիս պետք է հաշվի առնել </a:t>
            </a:r>
            <a:r>
              <a:rPr lang="el-GR" sz="2400" smtClean="0">
                <a:solidFill>
                  <a:srgbClr val="FF0000"/>
                </a:solidFill>
              </a:rPr>
              <a:t>այս պայմանների ընդհանուր ազդեցությունը</a:t>
            </a:r>
            <a:r>
              <a:rPr lang="el-GR" sz="2400" smtClean="0"/>
              <a:t>, ինչպես նաև հայցվորի կոնկրետ մեղադրանքները: Եվրոպայի խորհրդի Խոշտանգումների և անմարդկային կամ արժանապատվությունը նվաստացնող վերաբերմունքի կամ պատժի կանխարգելման կոմիտե (CPT)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smtClean="0"/>
              <a:t>Պայմաններ (ստանդարտներ)</a:t>
            </a:r>
          </a:p>
        </p:txBody>
      </p:sp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l-GR" smtClean="0"/>
              <a:t>Հարմարություն: Ապրելու տարածք = 4 քառ. մ գերբնակեցված: </a:t>
            </a:r>
          </a:p>
          <a:p>
            <a:pPr eaLnBrk="1" hangingPunct="1"/>
            <a:r>
              <a:rPr lang="el-GR" smtClean="0"/>
              <a:t>Սանիտարական կառույցներ (մուտք, երբ անհրաժեշտ է, առանձնացված), հիգիենա (ցնցուղ, շաբաթը մեկ անգամ)</a:t>
            </a:r>
            <a:endParaRPr lang="fr-FR" smtClean="0"/>
          </a:p>
          <a:p>
            <a:pPr eaLnBrk="1" hangingPunct="1"/>
            <a:r>
              <a:rPr lang="el-GR" smtClean="0"/>
              <a:t>Բնական/արհեստական լույս (բավարար կարդալու համար), օդափոխություն, ջեռուցում և այլն: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smtClean="0"/>
              <a:t>Պայմաններ (ստանդարտներ)</a:t>
            </a:r>
          </a:p>
        </p:txBody>
      </p:sp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905000"/>
            <a:ext cx="7848600" cy="4953000"/>
          </a:xfrm>
        </p:spPr>
        <p:txBody>
          <a:bodyPr/>
          <a:lstStyle/>
          <a:p>
            <a:pPr eaLnBrk="1" hangingPunct="1"/>
            <a:r>
              <a:rPr lang="el-GR" sz="2400" smtClean="0"/>
              <a:t>Սնունդ (կալորիանե՞ր / երեքանգամյա սնունդ , մեկը՝ եփած)</a:t>
            </a:r>
          </a:p>
          <a:p>
            <a:pPr eaLnBrk="1" hangingPunct="1"/>
            <a:r>
              <a:rPr lang="el-GR" sz="2400" smtClean="0"/>
              <a:t>Ռեժիմ՝ գործունեություն (աշխատանքային, կրթական), գործունեություն՝ խցից դուրս, բացօթյա մարզումներ (1 ժամ տևողությամբ ֆիզիկական մարզումներ) </a:t>
            </a:r>
          </a:p>
          <a:p>
            <a:pPr eaLnBrk="1" hangingPunct="1">
              <a:buFontTx/>
              <a:buNone/>
            </a:pPr>
            <a:r>
              <a:rPr lang="el-GR" sz="2400" i="1" smtClean="0">
                <a:solidFill>
                  <a:schemeClr val="accent1"/>
                </a:solidFill>
              </a:rPr>
              <a:t>Օստրովարն</a:t>
            </a:r>
            <a:r>
              <a:rPr lang="el-GR" sz="2400" smtClean="0">
                <a:solidFill>
                  <a:schemeClr val="accent1"/>
                </a:solidFill>
              </a:rPr>
              <a:t> ընդդեմ </a:t>
            </a:r>
            <a:r>
              <a:rPr lang="el-GR" sz="2400" i="1" smtClean="0">
                <a:solidFill>
                  <a:schemeClr val="accent1"/>
                </a:solidFill>
              </a:rPr>
              <a:t>Մոլդովայի. </a:t>
            </a:r>
            <a:r>
              <a:rPr lang="el-GR" sz="2400" smtClean="0"/>
              <a:t>25 մ ² տարածքում երբեմն միաժամանակ գտնվում է ավելի քան քսան մարդ, կան ծխողներ, աստմայով հիվանդներ, պատուհանները փեղկերով են:  </a:t>
            </a:r>
            <a:endParaRPr lang="en-GB" sz="2400" i="1" smtClean="0">
              <a:solidFill>
                <a:schemeClr val="accent1"/>
              </a:solidFill>
            </a:endParaRPr>
          </a:p>
          <a:p>
            <a:pPr eaLnBrk="1" hangingPunct="1">
              <a:buFontTx/>
              <a:buNone/>
            </a:pPr>
            <a:r>
              <a:rPr lang="el-GR" sz="2400" i="1" smtClean="0">
                <a:solidFill>
                  <a:schemeClr val="accent1"/>
                </a:solidFill>
              </a:rPr>
              <a:t>Կալաշնիկովն</a:t>
            </a:r>
            <a:r>
              <a:rPr lang="el-GR" sz="2400" smtClean="0">
                <a:solidFill>
                  <a:schemeClr val="accent1"/>
                </a:solidFill>
              </a:rPr>
              <a:t> ընդդեմ</a:t>
            </a:r>
            <a:r>
              <a:rPr lang="el-GR" sz="2400" i="1" smtClean="0">
                <a:solidFill>
                  <a:schemeClr val="accent1"/>
                </a:solidFill>
              </a:rPr>
              <a:t> Ռուսաստանի</a:t>
            </a:r>
            <a:r>
              <a:rPr lang="el-GR" sz="2400" smtClean="0">
                <a:solidFill>
                  <a:schemeClr val="accent1"/>
                </a:solidFill>
              </a:rPr>
              <a:t> </a:t>
            </a:r>
          </a:p>
          <a:p>
            <a:pPr eaLnBrk="1" hangingPunct="1">
              <a:buFontTx/>
              <a:buNone/>
            </a:pPr>
            <a:endParaRPr lang="en-US" sz="2400" i="1" smtClean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sz="3600" smtClean="0"/>
              <a:t>Գերբնակեցում + այլ գործոններ +</a:t>
            </a:r>
            <a:r>
              <a:rPr lang="en-US" sz="3600" smtClean="0"/>
              <a:t/>
            </a:r>
            <a:br>
              <a:rPr lang="en-US" sz="3600" smtClean="0"/>
            </a:br>
            <a:r>
              <a:rPr lang="el-GR" sz="3600" smtClean="0"/>
              <a:t>Տևողություն (Տրեպաշկին)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628775"/>
            <a:ext cx="7848600" cy="5411788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l-GR" sz="2400" smtClean="0"/>
              <a:t>93.</a:t>
            </a:r>
            <a:r>
              <a:rPr lang="el-GR" sz="2400" i="1" smtClean="0">
                <a:solidFill>
                  <a:schemeClr val="accent1"/>
                </a:solidFill>
              </a:rPr>
              <a:t>Փիրս</a:t>
            </a:r>
            <a:r>
              <a:rPr lang="el-GR" sz="2400" smtClean="0"/>
              <a:t> . խուց՝ </a:t>
            </a:r>
            <a:r>
              <a:rPr lang="el-GR" sz="2400" smtClean="0">
                <a:solidFill>
                  <a:srgbClr val="FF0000"/>
                </a:solidFill>
              </a:rPr>
              <a:t>7 քառ. մ երկու խցակիցների համար</a:t>
            </a:r>
            <a:r>
              <a:rPr lang="el-GR" sz="2400" smtClean="0"/>
              <a:t>, զուգորդված օդափոխության և լուսավորության բացակայությամբ: </a:t>
            </a:r>
            <a:r>
              <a:rPr lang="el-GR" sz="2400" smtClean="0">
                <a:solidFill>
                  <a:srgbClr val="FF0000"/>
                </a:solidFill>
              </a:rPr>
              <a:t>60 օր</a:t>
            </a:r>
            <a:r>
              <a:rPr lang="el-GR" sz="2400" smtClean="0"/>
              <a:t>: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l-GR" sz="2400" i="1" smtClean="0"/>
              <a:t>     </a:t>
            </a:r>
            <a:r>
              <a:rPr lang="el-GR" sz="2400" i="1" smtClean="0">
                <a:solidFill>
                  <a:schemeClr val="accent1"/>
                </a:solidFill>
              </a:rPr>
              <a:t>Լաբզովն</a:t>
            </a:r>
            <a:r>
              <a:rPr lang="el-GR" sz="2400" smtClean="0">
                <a:solidFill>
                  <a:schemeClr val="accent1"/>
                </a:solidFill>
              </a:rPr>
              <a:t> ընդդեմ </a:t>
            </a:r>
            <a:r>
              <a:rPr lang="el-GR" sz="2400" i="1" smtClean="0">
                <a:solidFill>
                  <a:schemeClr val="accent1"/>
                </a:solidFill>
              </a:rPr>
              <a:t>Ռուսաստանի.</a:t>
            </a:r>
            <a:r>
              <a:rPr lang="el-GR" sz="2400" smtClean="0"/>
              <a:t> նա ունեցել է ավելի քիչ քան </a:t>
            </a:r>
            <a:r>
              <a:rPr lang="el-GR" sz="2400" smtClean="0">
                <a:solidFill>
                  <a:srgbClr val="FF0000"/>
                </a:solidFill>
              </a:rPr>
              <a:t>1 քառ. մ</a:t>
            </a:r>
            <a:r>
              <a:rPr lang="el-GR" sz="2400" smtClean="0"/>
              <a:t> անձնական տարածք բանտարկության </a:t>
            </a:r>
            <a:r>
              <a:rPr lang="el-GR" sz="2400" smtClean="0">
                <a:solidFill>
                  <a:srgbClr val="FF0000"/>
                </a:solidFill>
              </a:rPr>
              <a:t>35 օրվա</a:t>
            </a:r>
            <a:r>
              <a:rPr lang="el-GR" sz="2400" smtClean="0"/>
              <a:t>ընթացքում,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l-GR" sz="2400" i="1" smtClean="0"/>
              <a:t>     </a:t>
            </a:r>
            <a:r>
              <a:rPr lang="el-GR" sz="2400" i="1" smtClean="0">
                <a:solidFill>
                  <a:schemeClr val="accent1"/>
                </a:solidFill>
              </a:rPr>
              <a:t>Մայզիտն</a:t>
            </a:r>
            <a:r>
              <a:rPr lang="el-GR" sz="2400" smtClean="0">
                <a:solidFill>
                  <a:schemeClr val="accent1"/>
                </a:solidFill>
              </a:rPr>
              <a:t> ընդդեմ </a:t>
            </a:r>
            <a:r>
              <a:rPr lang="el-GR" sz="2400" i="1" smtClean="0">
                <a:solidFill>
                  <a:schemeClr val="accent1"/>
                </a:solidFill>
              </a:rPr>
              <a:t>Լատվիայի. </a:t>
            </a:r>
            <a:r>
              <a:rPr lang="el-GR" sz="2400" smtClean="0"/>
              <a:t>ավելի քիչ քան </a:t>
            </a:r>
            <a:r>
              <a:rPr lang="el-GR" sz="2400" smtClean="0">
                <a:solidFill>
                  <a:srgbClr val="FF0000"/>
                </a:solidFill>
              </a:rPr>
              <a:t>2 քառ. մ</a:t>
            </a:r>
            <a:r>
              <a:rPr lang="el-GR" sz="2400" smtClean="0"/>
              <a:t> ավելի քան </a:t>
            </a:r>
            <a:r>
              <a:rPr lang="el-GR" sz="2400" smtClean="0">
                <a:solidFill>
                  <a:srgbClr val="FF0000"/>
                </a:solidFill>
              </a:rPr>
              <a:t>ինը ամիս բանտարկության ընթացքում</a:t>
            </a:r>
            <a:r>
              <a:rPr lang="el-GR" sz="2400" smtClean="0"/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l-GR" sz="2400" i="1" smtClean="0"/>
              <a:t>     </a:t>
            </a:r>
            <a:r>
              <a:rPr lang="el-GR" sz="2400" i="1" smtClean="0">
                <a:solidFill>
                  <a:schemeClr val="accent1"/>
                </a:solidFill>
              </a:rPr>
              <a:t>Կադիկիսն ընդդեմ Լատվիայի</a:t>
            </a:r>
            <a:r>
              <a:rPr lang="el-GR" sz="2400" smtClean="0"/>
              <a:t> - </a:t>
            </a:r>
            <a:r>
              <a:rPr lang="el-GR" sz="2400" smtClean="0">
                <a:solidFill>
                  <a:srgbClr val="FF0000"/>
                </a:solidFill>
              </a:rPr>
              <a:t>1.2-1.5 քառ. մ</a:t>
            </a:r>
            <a:r>
              <a:rPr lang="el-GR" sz="2400" smtClean="0"/>
              <a:t> տարածք, </a:t>
            </a:r>
            <a:r>
              <a:rPr lang="el-GR" sz="2400" smtClean="0">
                <a:solidFill>
                  <a:srgbClr val="FF0000"/>
                </a:solidFill>
              </a:rPr>
              <a:t>15 օր</a:t>
            </a:r>
            <a:r>
              <a:rPr lang="el-GR" sz="2400" smtClean="0"/>
              <a:t>, + այլ գործոններ, բայց ինքնին արդեն բավարար է: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l-GR" sz="2400" i="1" smtClean="0"/>
              <a:t>      </a:t>
            </a:r>
            <a:r>
              <a:rPr lang="el-GR" sz="2400" i="1" smtClean="0">
                <a:solidFill>
                  <a:schemeClr val="accent1"/>
                </a:solidFill>
              </a:rPr>
              <a:t>Ֆեդոտովն ընդդեմ Ռուսաստանի. 22-ժամյա կալանք</a:t>
            </a:r>
            <a:r>
              <a:rPr lang="el-GR" sz="2400" i="1" smtClean="0"/>
              <a:t> մի «վարչական պահման խցում»՝ առանց սննդի, ջրի և զուգարանից օգտվելու անսահմանափակ հնարավորության:</a:t>
            </a:r>
            <a:endParaRPr lang="en-US" sz="240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sz="3200" smtClean="0"/>
              <a:t>Վտանգավոր բանտարկյալներ</a:t>
            </a:r>
            <a:r>
              <a:rPr lang="en-US" sz="3200" smtClean="0"/>
              <a:t/>
            </a:r>
            <a:br>
              <a:rPr lang="en-US" sz="3200" smtClean="0"/>
            </a:br>
            <a:r>
              <a:rPr lang="el-GR" sz="3200" smtClean="0"/>
              <a:t>Մեկուսի բանտարկություն (Օջալան)</a:t>
            </a:r>
            <a:r>
              <a:rPr lang="en-US" sz="3200" smtClean="0"/>
              <a:t/>
            </a:r>
            <a:br>
              <a:rPr lang="en-US" sz="3200" smtClean="0"/>
            </a:br>
            <a:endParaRPr lang="en-US" sz="3200" smtClean="0"/>
          </a:p>
        </p:txBody>
      </p:sp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l-GR" sz="2800" dirty="0" smtClean="0">
                <a:solidFill>
                  <a:schemeClr val="tx2">
                    <a:lumMod val="75000"/>
                  </a:schemeClr>
                </a:solidFill>
              </a:rPr>
              <a:t>   </a:t>
            </a:r>
            <a:r>
              <a:rPr lang="el-GR" sz="2800" b="1" dirty="0" smtClean="0">
                <a:solidFill>
                  <a:schemeClr val="tx2">
                    <a:lumMod val="75000"/>
                  </a:schemeClr>
                </a:solidFill>
              </a:rPr>
              <a:t>Ամբողջական զգայական մեկուսացումը</a:t>
            </a:r>
            <a:r>
              <a:rPr lang="el-GR" sz="2800" dirty="0" smtClean="0">
                <a:solidFill>
                  <a:srgbClr val="FF0000"/>
                </a:solidFill>
              </a:rPr>
              <a:t>՝</a:t>
            </a:r>
            <a:r>
              <a:rPr lang="el-GR" sz="2800" dirty="0" smtClean="0"/>
              <a:t> զուգորդված ընդհանուր սոցիալական մեկուսացման հետ, կարող է ոչնչացնել անձին և հանդիսանում է անմարդկային վերաբերմունքի ձև, որը չի կարող արդարացվել անվտանգության պահանջներով կամ որևէ այլ պատճառներով: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l-GR" sz="2800" dirty="0" smtClean="0"/>
              <a:t>  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l-GR" sz="2800" dirty="0" smtClean="0"/>
              <a:t>   Մեկուսի՝ բանտարկության տարածք: 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sz="3200" smtClean="0"/>
              <a:t>Վտանգավոր բանտարկյալներ</a:t>
            </a:r>
            <a:r>
              <a:rPr lang="en-US" sz="3200" smtClean="0"/>
              <a:t/>
            </a:r>
            <a:br>
              <a:rPr lang="en-US" sz="3200" smtClean="0"/>
            </a:br>
            <a:r>
              <a:rPr lang="el-GR" sz="3200" smtClean="0"/>
              <a:t>Մեկուսի բանտարկություն (Օջալան)</a:t>
            </a:r>
            <a:r>
              <a:rPr lang="en-US" sz="3200" smtClean="0"/>
              <a:t/>
            </a:r>
            <a:br>
              <a:rPr lang="en-US" sz="3200" smtClean="0"/>
            </a:br>
            <a:endParaRPr lang="en-US" sz="3200" smtClean="0"/>
          </a:p>
        </p:txBody>
      </p:sp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l-GR" sz="2400" smtClean="0"/>
              <a:t>Թուրքական իշխանությունները պետք է, որ անհրաժեշտ գտած լինեն արտակարգ անվտանգության միջոցներ ձեռնարկել հայցվորին կալանավորելու համար: </a:t>
            </a:r>
            <a:r>
              <a:rPr lang="el-GR" sz="2400" smtClean="0">
                <a:solidFill>
                  <a:srgbClr val="FF0000"/>
                </a:solidFill>
              </a:rPr>
              <a:t>(Արդարացված)</a:t>
            </a:r>
          </a:p>
          <a:p>
            <a:pPr eaLnBrk="1" hangingPunct="1">
              <a:lnSpc>
                <a:spcPct val="90000"/>
              </a:lnSpc>
            </a:pPr>
            <a:r>
              <a:rPr lang="el-GR" sz="2400" smtClean="0"/>
              <a:t>Հայցվորը մենակ զբաղեցնում է բավականին մեծ խուց, որը կահավորված է մահճակալով, սեղանով, բազկաթոռով ու գրապահարանով: Այն նաև օդափոխվում է, ունի զուգարան և լվացվելու հարմարություններ և պատուհան, որը նայում է ներքին բակին: Դիմումատուն գտնվում է խիստ և կանոնավոր բժշկական հսկողության տակ: </a:t>
            </a:r>
            <a:r>
              <a:rPr lang="el-GR" sz="2400" smtClean="0">
                <a:solidFill>
                  <a:srgbClr val="FF0000"/>
                </a:solidFill>
              </a:rPr>
              <a:t>(Հակակշիռ) </a:t>
            </a:r>
            <a:endParaRPr lang="en-US" sz="240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sz="3200" smtClean="0"/>
              <a:t>Վտանգավոր բանտարկյալներ</a:t>
            </a:r>
            <a:r>
              <a:rPr lang="en-US" sz="3200" smtClean="0"/>
              <a:t/>
            </a:r>
            <a:br>
              <a:rPr lang="en-US" sz="3200" smtClean="0"/>
            </a:br>
            <a:r>
              <a:rPr lang="el-GR" sz="3200" smtClean="0"/>
              <a:t>Մեկուսի բանտարկություն (Օջալան)</a:t>
            </a:r>
          </a:p>
        </p:txBody>
      </p:sp>
      <p:sp>
        <p:nvSpPr>
          <p:cNvPr id="2867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l-GR" sz="2400" smtClean="0"/>
              <a:t>Որպես միակ դատապարտյալ՝ նա շփվում է միայն բանտի աշխատակիցների հետ: Նա իր տրամադրության տակ ունի գրքեր, թերթեր և ռադիո: Նա չի կարող հեռուստատեսային ծրագրեր դիտել կամ օգտվել հեռախոսից: Ինչևէ, նա հաղորդակցվում է արտաքին աշխարհի հետ նամակների միջոցով: Նա հանդիպում է բժշկի հետ ամեն օր, իսկ իր փաստաբանների ու ընտանիքի անդամների հետ՝ շաբաթը մեկ անգամ (դատավարության ընթացքում նրա փաստաբաններին թույլ է տրվել տեսնել նրան շաբաթական երկու անգամ): </a:t>
            </a:r>
            <a:r>
              <a:rPr lang="el-GR" sz="2400" smtClean="0">
                <a:solidFill>
                  <a:srgbClr val="FF0000"/>
                </a:solidFill>
              </a:rPr>
              <a:t>(Հակակշիռ) </a:t>
            </a:r>
            <a:endParaRPr lang="en-US" sz="2400" smtClean="0"/>
          </a:p>
          <a:p>
            <a:pPr eaLnBrk="1" hangingPunct="1"/>
            <a:endParaRPr lang="en-US" sz="240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sz="3200" smtClean="0"/>
              <a:t>Վտանգավոր բանտարկյալներ</a:t>
            </a:r>
            <a:r>
              <a:rPr lang="en-US" sz="3200" smtClean="0"/>
              <a:t/>
            </a:r>
            <a:br>
              <a:rPr lang="en-US" sz="3200" smtClean="0"/>
            </a:br>
            <a:r>
              <a:rPr lang="el-GR" sz="3200" smtClean="0"/>
              <a:t>Մեկուսի բանտարկություն (Օջալան)</a:t>
            </a:r>
          </a:p>
        </p:txBody>
      </p:sp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l-GR" sz="2400" smtClean="0"/>
              <a:t>Պայմանները մինչև օրս չեն հասել </a:t>
            </a:r>
            <a:r>
              <a:rPr lang="el-GR" sz="2400" smtClean="0">
                <a:solidFill>
                  <a:srgbClr val="FF0000"/>
                </a:solidFill>
              </a:rPr>
              <a:t>խստության նվազագույն մակարդակին</a:t>
            </a:r>
            <a:r>
              <a:rPr lang="el-GR" sz="2400" smtClean="0"/>
              <a:t>, որը պայման է, որպեսզի վերաբերմունքը համարվի անմարդկային կամ նվաստացնող 3-րդ հոդվածի իմաստով:</a:t>
            </a:r>
          </a:p>
          <a:p>
            <a:pPr eaLnBrk="1" hangingPunct="1"/>
            <a:r>
              <a:rPr lang="el-GR" sz="2400" smtClean="0"/>
              <a:t> Եվրոպայի խորհրդի Խոշտանգումների և անմարդկային կամ արժանապատվությունը նվաստացնող վերաբերմունքի կամ պատժի կանխարգելման կոմիտեի (CPT) առաջարկություններ (երկարաժամկետ հետևանքներ):</a:t>
            </a:r>
          </a:p>
          <a:p>
            <a:pPr eaLnBrk="1" hangingPunct="1"/>
            <a:r>
              <a:rPr lang="el-GR" sz="2400" smtClean="0"/>
              <a:t>Փոխվել է ռեժիմը: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sz="3200" smtClean="0"/>
              <a:t>Վտանգավոր բանտարկյալներ</a:t>
            </a:r>
            <a:r>
              <a:rPr lang="en-US" sz="3200" smtClean="0"/>
              <a:t/>
            </a:r>
            <a:br>
              <a:rPr lang="en-US" sz="3200" smtClean="0"/>
            </a:br>
            <a:r>
              <a:rPr lang="el-GR" sz="3200" smtClean="0"/>
              <a:t>Անվտանգության այլ միջոցառումներ</a:t>
            </a:r>
            <a:r>
              <a:rPr lang="en-US" sz="3200" smtClean="0"/>
              <a:t/>
            </a:r>
            <a:br>
              <a:rPr lang="en-US" sz="3200" smtClean="0"/>
            </a:br>
            <a:endParaRPr lang="en-US" sz="3200" smtClean="0"/>
          </a:p>
        </p:txBody>
      </p:sp>
      <p:sp>
        <p:nvSpPr>
          <p:cNvPr id="307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905000"/>
            <a:ext cx="7848600" cy="4953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l-GR" sz="2400" smtClean="0"/>
              <a:t> </a:t>
            </a:r>
            <a:r>
              <a:rPr lang="el-GR" sz="2400" i="1" smtClean="0">
                <a:solidFill>
                  <a:schemeClr val="accent1"/>
                </a:solidFill>
              </a:rPr>
              <a:t>Լորսեն և այլոք</a:t>
            </a:r>
            <a:r>
              <a:rPr lang="el-GR" sz="2400" smtClean="0">
                <a:solidFill>
                  <a:schemeClr val="accent1"/>
                </a:solidFill>
              </a:rPr>
              <a:t> ընդդեմ </a:t>
            </a:r>
            <a:r>
              <a:rPr lang="el-GR" sz="2400" i="1" smtClean="0">
                <a:solidFill>
                  <a:schemeClr val="accent1"/>
                </a:solidFill>
              </a:rPr>
              <a:t>Նիդերլանդների</a:t>
            </a:r>
            <a:r>
              <a:rPr lang="el-GR" sz="2400" smtClean="0"/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el-GR" sz="2400" smtClean="0"/>
              <a:t>Շաբաթական ստուգումներ՝ ամբողջական մերկացումով (այդ թվում՝ հետանցքի ստուգում) </a:t>
            </a:r>
          </a:p>
          <a:p>
            <a:pPr eaLnBrk="1" hangingPunct="1">
              <a:lnSpc>
                <a:spcPct val="90000"/>
              </a:lnSpc>
            </a:pPr>
            <a:r>
              <a:rPr lang="el-GR" sz="2400" smtClean="0"/>
              <a:t>6 տարի</a:t>
            </a:r>
          </a:p>
          <a:p>
            <a:pPr eaLnBrk="1" hangingPunct="1">
              <a:lnSpc>
                <a:spcPct val="90000"/>
              </a:lnSpc>
            </a:pPr>
            <a:r>
              <a:rPr lang="el-GR" sz="2400" smtClean="0"/>
              <a:t>Տվյալ ռեժիմը հիմնված չէ որևէ կոնկրետ անվտանգության կարիքի կամ բանտարկյալների պահվածքի վրա</a:t>
            </a:r>
          </a:p>
          <a:p>
            <a:pPr eaLnBrk="1" hangingPunct="1">
              <a:lnSpc>
                <a:spcPct val="90000"/>
              </a:lnSpc>
            </a:pPr>
            <a:r>
              <a:rPr lang="el-GR" sz="2400" smtClean="0"/>
              <a:t>Ոտնահարում է նրա մարդկային արժանապատվությունը, տառապանքի տեղիք տալիս, վիրավորում և ստորացնում նրան   </a:t>
            </a:r>
            <a:endParaRPr lang="en-US" sz="2400" i="1" smtClean="0">
              <a:solidFill>
                <a:schemeClr val="accent1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l-GR" sz="2400" smtClean="0"/>
              <a:t>Հյուծումը և դժվարությունները չպետք է գերազանցեն </a:t>
            </a:r>
            <a:r>
              <a:rPr lang="el-GR" sz="2400" smtClean="0">
                <a:solidFill>
                  <a:srgbClr val="FF0000"/>
                </a:solidFill>
              </a:rPr>
              <a:t>կալանքի ընթացքում բնորոշ և անխուսափելի տառապանքների մակարդակը</a:t>
            </a:r>
            <a:r>
              <a:rPr lang="el-GR" sz="2400" smtClean="0"/>
              <a:t>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sz="3200" smtClean="0"/>
              <a:t>Բուժօգնություն</a:t>
            </a:r>
            <a:r>
              <a:rPr lang="en-US" sz="3200" smtClean="0"/>
              <a:t/>
            </a:r>
            <a:br>
              <a:rPr lang="en-US" sz="3200" smtClean="0"/>
            </a:br>
            <a:r>
              <a:rPr lang="el-GR" sz="3200" smtClean="0"/>
              <a:t>(</a:t>
            </a:r>
            <a:r>
              <a:rPr lang="el-GR" sz="3200" i="1" smtClean="0"/>
              <a:t>Գոգինաշվիլին</a:t>
            </a:r>
            <a:r>
              <a:rPr lang="el-GR" sz="3200" smtClean="0"/>
              <a:t> ընդդեմ </a:t>
            </a:r>
            <a:r>
              <a:rPr lang="el-GR" sz="3200" i="1" smtClean="0"/>
              <a:t>Վրաստանի</a:t>
            </a:r>
            <a:r>
              <a:rPr lang="el-GR" sz="3200" smtClean="0"/>
              <a:t>) </a:t>
            </a:r>
          </a:p>
        </p:txBody>
      </p:sp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58888" y="1557338"/>
            <a:ext cx="7885112" cy="55435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l-GR" sz="2400" smtClean="0"/>
              <a:t>    Կոնվենցիայի 3-րդ հոդվածը </a:t>
            </a:r>
            <a:r>
              <a:rPr lang="el-GR" sz="2400" i="1" smtClean="0"/>
              <a:t>չի կարող մեկնաբանվել </a:t>
            </a:r>
            <a:r>
              <a:rPr lang="el-GR" sz="2400" smtClean="0"/>
              <a:t>որպես՝ առողջական հիմքերով բանտարկյալին ազատ արձակելու ընդհանուր պարտավորություն: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l-GR" sz="2400" smtClean="0"/>
              <a:t>    Ինչևէ, անհրաժեշտ է բանտարկյալների համար ապահովել մարդկային արժանապատվության պահպանման պայմաններ. կալանքի իրականացման մեթոդները և եղանակները չպետք է գերազանցեն կալանքի ընթացքում բնորոշ և անխուսափելի տառապանքների մակարդակը և հաշվի առնելով ազատազրկման գործնական անհրաժեշտությունը՝ նրանց առողջությունն ու բարեկեցությունը բավականաչափ ապահովված պետք է լինեն, ի թիվս այլ բաների, </a:t>
            </a:r>
            <a:r>
              <a:rPr lang="el-GR" sz="2400" i="1" smtClean="0"/>
              <a:t>ապահովելով նրանց անհրաժեշտ բժշկական օգնություն</a:t>
            </a:r>
            <a:r>
              <a:rPr lang="el-GR" sz="2400" smtClean="0"/>
              <a:t>: 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sz="3200" smtClean="0"/>
              <a:t>Բուժօգնություն</a:t>
            </a:r>
            <a:r>
              <a:rPr lang="en-US" sz="3200" smtClean="0"/>
              <a:t/>
            </a:r>
            <a:br>
              <a:rPr lang="en-US" sz="3200" smtClean="0"/>
            </a:br>
            <a:r>
              <a:rPr lang="el-GR" sz="3200" smtClean="0"/>
              <a:t>(</a:t>
            </a:r>
            <a:r>
              <a:rPr lang="el-GR" sz="3200" i="1" smtClean="0"/>
              <a:t>Գոգինաշվիլին</a:t>
            </a:r>
            <a:r>
              <a:rPr lang="el-GR" sz="3200" smtClean="0"/>
              <a:t> ընդդեմ </a:t>
            </a:r>
            <a:r>
              <a:rPr lang="el-GR" sz="3200" i="1" smtClean="0"/>
              <a:t>Վրաստանի</a:t>
            </a:r>
            <a:r>
              <a:rPr lang="el-GR" sz="3200" smtClean="0"/>
              <a:t>)</a:t>
            </a:r>
          </a:p>
        </p:txBody>
      </p:sp>
      <p:sp>
        <p:nvSpPr>
          <p:cNvPr id="327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905000"/>
            <a:ext cx="7848600" cy="4953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l-GR" sz="2400" smtClean="0"/>
              <a:t>Հիվանդ անձի կալանքը հակասական հարցեր է առաջացնում՝ Կոնվենցիայի 3-րդ հոդվածի հետ կապված. համապատասխան բուժօգնության բացակայությունը, ուստի, կարող է համարվել այդ դրույթին հակասող:</a:t>
            </a:r>
          </a:p>
          <a:p>
            <a:pPr eaLnBrk="1" hangingPunct="1">
              <a:lnSpc>
                <a:spcPct val="90000"/>
              </a:lnSpc>
            </a:pPr>
            <a:r>
              <a:rPr lang="el-GR" sz="2400" u="sng" smtClean="0"/>
              <a:t>Երեք հատուկ տարրեր</a:t>
            </a:r>
            <a:r>
              <a:rPr lang="el-GR" sz="2400" smtClean="0"/>
              <a:t> պետք է դիտարկվեն՝ կապված հայցվորի առողջական վիճակի և կալանքում գտնվելու համատեղելիության հետ. (ա) </a:t>
            </a:r>
            <a:r>
              <a:rPr lang="el-GR" sz="2400" u="sng" smtClean="0"/>
              <a:t>բանտարկյալի առողջական վիճակը</a:t>
            </a:r>
            <a:r>
              <a:rPr lang="el-GR" sz="2400" smtClean="0"/>
              <a:t>, (բ) կալանքի ընթացքում </a:t>
            </a:r>
            <a:r>
              <a:rPr lang="el-GR" sz="2400" u="sng" smtClean="0"/>
              <a:t>բժշկական օգնության և խնամքի տրամադրման համապատասխանությունը</a:t>
            </a:r>
            <a:r>
              <a:rPr lang="el-GR" sz="2400" smtClean="0"/>
              <a:t>, և (գ) կ</a:t>
            </a:r>
            <a:r>
              <a:rPr lang="el-GR" sz="2400" u="sng" smtClean="0"/>
              <a:t>ալանքի տակ առնելու նպատակահարմարությունը</a:t>
            </a:r>
            <a:r>
              <a:rPr lang="el-GR" sz="2400" smtClean="0"/>
              <a:t>՝ հաշվի առնելով հայցվորի առողջական վիճակը  </a:t>
            </a:r>
            <a:endParaRPr lang="en-US" sz="2400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sz="3200" smtClean="0"/>
              <a:t>Բուժօգնություն</a:t>
            </a:r>
            <a:r>
              <a:rPr lang="en-US" sz="3200" smtClean="0"/>
              <a:t/>
            </a:r>
            <a:br>
              <a:rPr lang="en-US" sz="3200" smtClean="0"/>
            </a:br>
            <a:r>
              <a:rPr lang="el-GR" sz="3200" smtClean="0"/>
              <a:t>(</a:t>
            </a:r>
            <a:r>
              <a:rPr lang="el-GR" sz="3200" i="1" smtClean="0"/>
              <a:t>Գոգինաշվիլին</a:t>
            </a:r>
            <a:r>
              <a:rPr lang="el-GR" sz="3200" smtClean="0"/>
              <a:t> ընդդեմ </a:t>
            </a:r>
            <a:r>
              <a:rPr lang="el-GR" sz="3200" i="1" smtClean="0"/>
              <a:t>Վրաստանի</a:t>
            </a:r>
            <a:r>
              <a:rPr lang="el-GR" sz="3200" smtClean="0"/>
              <a:t>)</a:t>
            </a:r>
          </a:p>
        </p:txBody>
      </p:sp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484313"/>
            <a:ext cx="7848600" cy="46196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l-GR" sz="2800" smtClean="0"/>
              <a:t>Բժշկական օգնության նպատակահարմարությունը </a:t>
            </a:r>
            <a:r>
              <a:rPr lang="el-GR" sz="2800" i="1" smtClean="0"/>
              <a:t>որոշելը ամենաբարդն է:</a:t>
            </a:r>
            <a:r>
              <a:rPr lang="el-GR" sz="2800" smtClean="0"/>
              <a:t> Ընդհանուր առմամբ, այստեղ պետք է վերապահվի բավարար ճկունություն՝ սահմանելով առողջապահության անհրաժեշտ ստանդարտներ, որոնք պետք է համապատասխանեն ազատազրկման օրինական պահանջներին և միևնույն ժամանակ համատեղելի մնան </a:t>
            </a:r>
            <a:r>
              <a:rPr lang="el-GR" sz="2800" u="sng" smtClean="0">
                <a:solidFill>
                  <a:srgbClr val="33CC33"/>
                </a:solidFill>
              </a:rPr>
              <a:t>մարդկային արժանապատվության պահպանման</a:t>
            </a:r>
            <a:r>
              <a:rPr lang="el-GR" sz="2800" smtClean="0"/>
              <a:t>, ինչպես նաև պետության կողմից իր պարտականությունների կատարման հետ: </a:t>
            </a:r>
            <a:endParaRPr lang="en-US" sz="2800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sz="3200" smtClean="0"/>
              <a:t>Բուժօգնություն</a:t>
            </a:r>
            <a:r>
              <a:rPr lang="en-US" sz="3200" smtClean="0"/>
              <a:t/>
            </a:r>
            <a:br>
              <a:rPr lang="en-US" sz="3200" smtClean="0"/>
            </a:br>
            <a:r>
              <a:rPr lang="el-GR" sz="3200" smtClean="0"/>
              <a:t>(</a:t>
            </a:r>
            <a:r>
              <a:rPr lang="el-GR" sz="3200" i="1" smtClean="0"/>
              <a:t>Գոգինաշվիլին</a:t>
            </a:r>
            <a:r>
              <a:rPr lang="el-GR" sz="3200" smtClean="0"/>
              <a:t> ընդդեմ </a:t>
            </a:r>
            <a:r>
              <a:rPr lang="el-GR" sz="3200" i="1" smtClean="0"/>
              <a:t>Վրաստանի</a:t>
            </a:r>
            <a:r>
              <a:rPr lang="el-GR" sz="3200" smtClean="0"/>
              <a:t>)</a:t>
            </a:r>
          </a:p>
        </p:txBody>
      </p:sp>
      <p:sp>
        <p:nvSpPr>
          <p:cNvPr id="348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1916113"/>
            <a:ext cx="7772400" cy="47529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l-GR" sz="2500" smtClean="0"/>
              <a:t>Հիվանդանոցը իր ներկա վիճակում, իսկապես, </a:t>
            </a:r>
            <a:r>
              <a:rPr lang="el-GR" sz="2500" u="sng" smtClean="0"/>
              <a:t>համապատասխանում է քաղաքացիական հիվանդանոցի միջին ստանդարտներին:</a:t>
            </a:r>
            <a:r>
              <a:rPr lang="el-GR" sz="2500" smtClean="0"/>
              <a:t> Այս մակարդակը համապատասխանում է Կոնվենցիայի 3-րդ հոդվածին, քանի որ այդ դրույթը չի կարող մեկնաբանվել որպես ձերբակալվածներին</a:t>
            </a:r>
            <a:r>
              <a:rPr lang="el-GR" sz="2500" i="1" smtClean="0"/>
              <a:t> լավագույն քաղաքացիական հիվանդանոցի </a:t>
            </a:r>
            <a:r>
              <a:rPr lang="el-GR" sz="2500" smtClean="0"/>
              <a:t>մակարդակով բուժում տրամադրելը:</a:t>
            </a:r>
          </a:p>
          <a:p>
            <a:pPr eaLnBrk="1" hangingPunct="1">
              <a:lnSpc>
                <a:spcPct val="90000"/>
              </a:lnSpc>
            </a:pPr>
            <a:r>
              <a:rPr lang="el-GR" sz="2500" smtClean="0"/>
              <a:t>Չպետք է մերժվեն կալանավորի կողմից առաջարկվող և վերջինիս միջոցներով իրականացվող պայմանավորվածությունները: </a:t>
            </a:r>
            <a:endParaRPr lang="en-US" sz="2500" smtClean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/>
            </a:r>
            <a:br>
              <a:rPr lang="en-US" sz="4000" smtClean="0"/>
            </a:br>
            <a:r>
              <a:rPr lang="en-US" sz="4000" smtClean="0"/>
              <a:t/>
            </a:r>
            <a:br>
              <a:rPr lang="en-US" sz="4000" smtClean="0"/>
            </a:br>
            <a:r>
              <a:rPr lang="en-US" sz="4000" smtClean="0"/>
              <a:t/>
            </a:r>
            <a:br>
              <a:rPr lang="en-US" sz="4000" smtClean="0"/>
            </a:br>
            <a:r>
              <a:rPr lang="en-US" sz="4000" smtClean="0"/>
              <a:t/>
            </a:r>
            <a:br>
              <a:rPr lang="en-US" sz="4000" smtClean="0"/>
            </a:br>
            <a:r>
              <a:rPr lang="en-US" sz="4000" smtClean="0"/>
              <a:t/>
            </a:r>
            <a:br>
              <a:rPr lang="en-US" sz="4000" smtClean="0"/>
            </a:br>
            <a:r>
              <a:rPr lang="en-US" sz="4000" smtClean="0"/>
              <a:t/>
            </a:r>
            <a:br>
              <a:rPr lang="en-US" sz="4000" smtClean="0"/>
            </a:br>
            <a:r>
              <a:rPr lang="en-US" sz="4000" smtClean="0"/>
              <a:t/>
            </a:r>
            <a:br>
              <a:rPr lang="en-US" sz="4000" smtClean="0"/>
            </a:br>
            <a:r>
              <a:rPr lang="en-US" sz="4000" smtClean="0"/>
              <a:t/>
            </a:r>
            <a:br>
              <a:rPr lang="en-US" sz="4000" smtClean="0"/>
            </a:br>
            <a:r>
              <a:rPr lang="en-US" sz="4000" smtClean="0"/>
              <a:t/>
            </a:r>
            <a:br>
              <a:rPr lang="en-US" sz="4000" smtClean="0"/>
            </a:br>
            <a:r>
              <a:rPr lang="el-GR" sz="4000" smtClean="0"/>
              <a:t>ՇՆՈՐՀԱԿԱԼՈՒԹՅՈՒՆ</a:t>
            </a:r>
            <a:r>
              <a:rPr lang="en-US" sz="4000" smtClean="0"/>
              <a:t/>
            </a:r>
            <a:br>
              <a:rPr lang="en-US" sz="4000" smtClean="0"/>
            </a:br>
            <a:r>
              <a:rPr lang="en-US" sz="4000" smtClean="0"/>
              <a:t/>
            </a:r>
            <a:br>
              <a:rPr lang="en-US" sz="4000" smtClean="0"/>
            </a:br>
            <a:r>
              <a:rPr lang="el-GR" sz="4000" smtClean="0"/>
              <a:t>Հարց և պատասխան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ock and key design template">
  <a:themeElements>
    <a:clrScheme name="Lock and key design template 1">
      <a:dk1>
        <a:srgbClr val="200B5B"/>
      </a:dk1>
      <a:lt1>
        <a:srgbClr val="EAEAEA"/>
      </a:lt1>
      <a:dk2>
        <a:srgbClr val="6600FF"/>
      </a:dk2>
      <a:lt2>
        <a:srgbClr val="FFCC66"/>
      </a:lt2>
      <a:accent1>
        <a:srgbClr val="EEB00B"/>
      </a:accent1>
      <a:accent2>
        <a:srgbClr val="6600CC"/>
      </a:accent2>
      <a:accent3>
        <a:srgbClr val="B8AAFF"/>
      </a:accent3>
      <a:accent4>
        <a:srgbClr val="C8C8C8"/>
      </a:accent4>
      <a:accent5>
        <a:srgbClr val="F5D4AA"/>
      </a:accent5>
      <a:accent6>
        <a:srgbClr val="5C00B9"/>
      </a:accent6>
      <a:hlink>
        <a:srgbClr val="FF33CC"/>
      </a:hlink>
      <a:folHlink>
        <a:srgbClr val="6666FF"/>
      </a:folHlink>
    </a:clrScheme>
    <a:fontScheme name="Lock and key design template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Lock and key design template 1">
        <a:dk1>
          <a:srgbClr val="200B5B"/>
        </a:dk1>
        <a:lt1>
          <a:srgbClr val="EAEAEA"/>
        </a:lt1>
        <a:dk2>
          <a:srgbClr val="6600FF"/>
        </a:dk2>
        <a:lt2>
          <a:srgbClr val="FFCC66"/>
        </a:lt2>
        <a:accent1>
          <a:srgbClr val="EEB00B"/>
        </a:accent1>
        <a:accent2>
          <a:srgbClr val="6600CC"/>
        </a:accent2>
        <a:accent3>
          <a:srgbClr val="B8AAFF"/>
        </a:accent3>
        <a:accent4>
          <a:srgbClr val="C8C8C8"/>
        </a:accent4>
        <a:accent5>
          <a:srgbClr val="F5D4AA"/>
        </a:accent5>
        <a:accent6>
          <a:srgbClr val="5C00B9"/>
        </a:accent6>
        <a:hlink>
          <a:srgbClr val="FF33CC"/>
        </a:hlink>
        <a:folHlink>
          <a:srgbClr val="66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ock and key design template 2">
        <a:dk1>
          <a:srgbClr val="393939"/>
        </a:dk1>
        <a:lt1>
          <a:srgbClr val="FFFFFF"/>
        </a:lt1>
        <a:dk2>
          <a:srgbClr val="6600CC"/>
        </a:dk2>
        <a:lt2>
          <a:srgbClr val="CCCCFF"/>
        </a:lt2>
        <a:accent1>
          <a:srgbClr val="F9D87E"/>
        </a:accent1>
        <a:accent2>
          <a:srgbClr val="FFCCCC"/>
        </a:accent2>
        <a:accent3>
          <a:srgbClr val="FFFFFF"/>
        </a:accent3>
        <a:accent4>
          <a:srgbClr val="2F2F2F"/>
        </a:accent4>
        <a:accent5>
          <a:srgbClr val="FBE9C0"/>
        </a:accent5>
        <a:accent6>
          <a:srgbClr val="E7B9B9"/>
        </a:accent6>
        <a:hlink>
          <a:srgbClr val="FFCC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ock and key design template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555555"/>
        </a:accent6>
        <a:hlink>
          <a:srgbClr val="969696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ock and key design template 4">
        <a:dk1>
          <a:srgbClr val="330000"/>
        </a:dk1>
        <a:lt1>
          <a:srgbClr val="FFFFCC"/>
        </a:lt1>
        <a:dk2>
          <a:srgbClr val="FF9933"/>
        </a:dk2>
        <a:lt2>
          <a:srgbClr val="FFCC00"/>
        </a:lt2>
        <a:accent1>
          <a:srgbClr val="FF9900"/>
        </a:accent1>
        <a:accent2>
          <a:srgbClr val="330099"/>
        </a:accent2>
        <a:accent3>
          <a:srgbClr val="FFCAAD"/>
        </a:accent3>
        <a:accent4>
          <a:srgbClr val="DADAAE"/>
        </a:accent4>
        <a:accent5>
          <a:srgbClr val="FFCAAA"/>
        </a:accent5>
        <a:accent6>
          <a:srgbClr val="2D008A"/>
        </a:accent6>
        <a:hlink>
          <a:srgbClr val="FF6633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ock and key design template 5">
        <a:dk1>
          <a:srgbClr val="003300"/>
        </a:dk1>
        <a:lt1>
          <a:srgbClr val="FFFFCC"/>
        </a:lt1>
        <a:dk2>
          <a:srgbClr val="999933"/>
        </a:dk2>
        <a:lt2>
          <a:srgbClr val="CCCC00"/>
        </a:lt2>
        <a:accent1>
          <a:srgbClr val="CC9900"/>
        </a:accent1>
        <a:accent2>
          <a:srgbClr val="330099"/>
        </a:accent2>
        <a:accent3>
          <a:srgbClr val="CACAAD"/>
        </a:accent3>
        <a:accent4>
          <a:srgbClr val="DADAAE"/>
        </a:accent4>
        <a:accent5>
          <a:srgbClr val="E2CAAA"/>
        </a:accent5>
        <a:accent6>
          <a:srgbClr val="2D008A"/>
        </a:accent6>
        <a:hlink>
          <a:srgbClr val="FF6633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ock and key design template 6">
        <a:dk1>
          <a:srgbClr val="333300"/>
        </a:dk1>
        <a:lt1>
          <a:srgbClr val="DDDDDD"/>
        </a:lt1>
        <a:dk2>
          <a:srgbClr val="996600"/>
        </a:dk2>
        <a:lt2>
          <a:srgbClr val="FFCC66"/>
        </a:lt2>
        <a:accent1>
          <a:srgbClr val="EEB00B"/>
        </a:accent1>
        <a:accent2>
          <a:srgbClr val="330099"/>
        </a:accent2>
        <a:accent3>
          <a:srgbClr val="CAB8AA"/>
        </a:accent3>
        <a:accent4>
          <a:srgbClr val="BDBDBD"/>
        </a:accent4>
        <a:accent5>
          <a:srgbClr val="F5D4AA"/>
        </a:accent5>
        <a:accent6>
          <a:srgbClr val="2D008A"/>
        </a:accent6>
        <a:hlink>
          <a:srgbClr val="FF6633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Lock and key design template</Template>
  <TotalTime>515</TotalTime>
  <Words>1093</Words>
  <Application>Microsoft Office PowerPoint</Application>
  <PresentationFormat>On-screen Show (4:3)</PresentationFormat>
  <Paragraphs>90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Showcard Gothic</vt:lpstr>
      <vt:lpstr>Tahoma</vt:lpstr>
      <vt:lpstr>Times New Roman</vt:lpstr>
      <vt:lpstr>Lock and key design template</vt:lpstr>
      <vt:lpstr>Վատ վերաբերմունքի արգելում Կալանքի պայմաններ: Պատիժ</vt:lpstr>
      <vt:lpstr>Արգելանքների շրջանակը  Վատ վերաբերմունք </vt:lpstr>
      <vt:lpstr>Գյուվեչն ընդդեմ Թուրքիայի </vt:lpstr>
      <vt:lpstr>Զրկում ազատությունից</vt:lpstr>
      <vt:lpstr>Փիրսն ընդդեմ Հունաստանի</vt:lpstr>
      <vt:lpstr>Դուգոզն ընդդեմ Հունաստանի</vt:lpstr>
      <vt:lpstr>Պայմաններ (ստանդարտներ)</vt:lpstr>
      <vt:lpstr>Պայմաններ (ստանդարտներ)</vt:lpstr>
      <vt:lpstr>Գերբնակեցում + այլ գործոններ + Տևողություն (Տրեպաշկին)</vt:lpstr>
      <vt:lpstr>Վտանգավոր բանտարկյալներ Մեկուսի բանտարկություն (Օջալան) </vt:lpstr>
      <vt:lpstr>Վտանգավոր բանտարկյալներ Մեկուսի բանտարկություն (Օջալան) </vt:lpstr>
      <vt:lpstr>Վտանգավոր բանտարկյալներ Մեկուսի բանտարկություն (Օջալան)</vt:lpstr>
      <vt:lpstr>Վտանգավոր բանտարկյալներ Մեկուսի բանտարկություն (Օջալան)</vt:lpstr>
      <vt:lpstr>Վտանգավոր բանտարկյալներ Անվտանգության այլ միջոցառումներ </vt:lpstr>
      <vt:lpstr>Բուժօգնություն (Գոգինաշվիլին ընդդեմ Վրաստանի) </vt:lpstr>
      <vt:lpstr>Բուժօգնություն (Գոգինաշվիլին ընդդեմ Վրաստանի)</vt:lpstr>
      <vt:lpstr>Բուժօգնություն (Գոգինաշվիլին ընդդեմ Վրաստանի)</vt:lpstr>
      <vt:lpstr>Բուժօգնություն (Գոգինաշվիլին ընդդեմ Վրաստանի)</vt:lpstr>
      <vt:lpstr>         ՇՆՈՐՀԱԿԱԼՈՒԹՅՈՒՆ  Հարց և պատասխան</vt:lpstr>
    </vt:vector>
  </TitlesOfParts>
  <Company>Council of Europe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Prohibition of Ill-treatment Conditions of Detention Punishment</dc:title>
  <dc:creator>local-PDK936</dc:creator>
  <cp:lastModifiedBy>Ara Ghazaryan</cp:lastModifiedBy>
  <cp:revision>29</cp:revision>
  <cp:lastPrinted>1601-01-01T00:00:00Z</cp:lastPrinted>
  <dcterms:created xsi:type="dcterms:W3CDTF">2012-02-18T08:12:16Z</dcterms:created>
  <dcterms:modified xsi:type="dcterms:W3CDTF">2020-04-27T16:10:38Z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TC011812861033</vt:lpwstr>
  </property>
</Properties>
</file>