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sldIdLst>
    <p:sldId id="256" r:id="rId2"/>
    <p:sldId id="293" r:id="rId3"/>
    <p:sldId id="310" r:id="rId4"/>
    <p:sldId id="315" r:id="rId5"/>
    <p:sldId id="314" r:id="rId6"/>
    <p:sldId id="311" r:id="rId7"/>
    <p:sldId id="302" r:id="rId8"/>
    <p:sldId id="313" r:id="rId9"/>
    <p:sldId id="31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5025-4E32-41B4-9D90-BF2387E42F7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4C772D7-6E18-4E7D-9750-16CFACE8C0B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F103DD-495F-436D-BE87-FF8B54CFF3A2}"/>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5" name="Footer Placeholder 4">
            <a:extLst>
              <a:ext uri="{FF2B5EF4-FFF2-40B4-BE49-F238E27FC236}">
                <a16:creationId xmlns:a16="http://schemas.microsoft.com/office/drawing/2014/main" id="{DD363B3D-4E1E-4AE5-A271-7B309A6CE5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0DB6B9-CBCD-4C70-A2F5-4CB0D06D3CE2}"/>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20037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01F-B1D8-4282-9E51-3BCD5AF795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7E085A-D2D8-4DFB-8105-E96BB2D391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B8F5E-277D-40E8-ABB3-5C7FC1238D54}"/>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5" name="Footer Placeholder 4">
            <a:extLst>
              <a:ext uri="{FF2B5EF4-FFF2-40B4-BE49-F238E27FC236}">
                <a16:creationId xmlns:a16="http://schemas.microsoft.com/office/drawing/2014/main" id="{1CD18FAB-7F74-4BFB-B052-F97C376D05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F5E610-79DF-4310-BB67-F8407255B050}"/>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85613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3414-DB3D-44DD-9471-DF401B1311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1960A3F-C53A-4F07-9AD5-1B41FD50512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6691E5-BA52-4007-A8C6-90D262EFFED6}"/>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5" name="Footer Placeholder 4">
            <a:extLst>
              <a:ext uri="{FF2B5EF4-FFF2-40B4-BE49-F238E27FC236}">
                <a16:creationId xmlns:a16="http://schemas.microsoft.com/office/drawing/2014/main" id="{9B00D71B-D2CA-4264-8FA5-4DE75BC5C0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920D51-50A5-4019-8A40-14C890341C36}"/>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175005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9E57-FA6F-4380-9323-7BCE2CD0B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6A1F20-F136-4AA4-8896-6F2BC3917C8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8448F1-4280-4DBF-B5C8-664E71CC503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85EFBC-5322-4729-A385-BD9303132979}"/>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6" name="Footer Placeholder 5">
            <a:extLst>
              <a:ext uri="{FF2B5EF4-FFF2-40B4-BE49-F238E27FC236}">
                <a16:creationId xmlns:a16="http://schemas.microsoft.com/office/drawing/2014/main" id="{4FF3531B-BB80-4D4A-8FA9-2B2451ED671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C5A181-2ABD-418C-AD03-5899264F0111}"/>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61373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613B-1F72-4FB3-B56F-26680D2D38E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0670D-7445-4E72-8419-D3ADC293B04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00216DF-941B-4331-9A94-A37C80CCF5D9}"/>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98925-D246-48CB-AD63-7A173452E72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544F5B6-FE86-440D-91C4-0B36DDC8AF0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44217D-9539-4E8D-AF18-50725FAECA70}"/>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8" name="Footer Placeholder 7">
            <a:extLst>
              <a:ext uri="{FF2B5EF4-FFF2-40B4-BE49-F238E27FC236}">
                <a16:creationId xmlns:a16="http://schemas.microsoft.com/office/drawing/2014/main" id="{475D9955-2531-42E1-B9D5-BFE05E2BF2B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27766A-9DD7-4D63-9D79-E4301F8DEEFD}"/>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577012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7762-4D7E-4931-A64E-3417093F4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70CDE-90A3-4EEB-8D15-D621B29C8EB8}"/>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4" name="Footer Placeholder 3">
            <a:extLst>
              <a:ext uri="{FF2B5EF4-FFF2-40B4-BE49-F238E27FC236}">
                <a16:creationId xmlns:a16="http://schemas.microsoft.com/office/drawing/2014/main" id="{0B6CB6DA-0BB4-464A-8090-8CD852179BD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B1CFE8D-FC6D-4027-83B9-0E80663AEEDE}"/>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52647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63A408-9D6F-446B-A92A-A41ACFB34A79}"/>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3" name="Footer Placeholder 2">
            <a:extLst>
              <a:ext uri="{FF2B5EF4-FFF2-40B4-BE49-F238E27FC236}">
                <a16:creationId xmlns:a16="http://schemas.microsoft.com/office/drawing/2014/main" id="{3E54D9FC-803F-4E28-9B45-4F4E87E2078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CC85999-F74E-4CE0-A445-89FB169F516F}"/>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49841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AF45F-F03A-45B4-9C95-3EEC6497781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E1ACA76-3A2F-4860-A218-C03C8067D8E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EBA4C6-8F2C-4A32-8AE1-FCED46C2221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3CA58CCC-4ADC-46B6-9436-47E47131860D}"/>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6" name="Footer Placeholder 5">
            <a:extLst>
              <a:ext uri="{FF2B5EF4-FFF2-40B4-BE49-F238E27FC236}">
                <a16:creationId xmlns:a16="http://schemas.microsoft.com/office/drawing/2014/main" id="{5A60039B-CE2D-4421-8B69-E8AE7CAD492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93C525-4575-4924-B6F3-25763186F51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87405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03B1-C7BE-4F45-8848-FA3C57C648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EC61428-F88F-42B5-82C0-3F398271CC2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AF5547AE-B145-4A37-AFD2-05824537FB8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E978176-97E3-4DA6-9925-C3992B745C7B}"/>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6" name="Footer Placeholder 5">
            <a:extLst>
              <a:ext uri="{FF2B5EF4-FFF2-40B4-BE49-F238E27FC236}">
                <a16:creationId xmlns:a16="http://schemas.microsoft.com/office/drawing/2014/main" id="{AFA1A3E3-DB39-4577-A74B-E5FC6E5EE4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B795D55-01B8-4F66-B94E-0EF6ACFFB17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27471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81877-6739-4B5B-AA09-E67E1AE234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2131B6-C63D-4378-BD80-4B58B648F98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5DCA1-3F26-4652-99B2-677194AE0954}"/>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5" name="Footer Placeholder 4">
            <a:extLst>
              <a:ext uri="{FF2B5EF4-FFF2-40B4-BE49-F238E27FC236}">
                <a16:creationId xmlns:a16="http://schemas.microsoft.com/office/drawing/2014/main" id="{500E6167-1F7D-4037-A83C-C8D89D4ECC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6250AB-2DED-4D89-9FB0-50BF6F022B5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052136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3B3F26-B3B1-45D1-9358-1CA066396A0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E0E62-B853-4AD3-BC72-4AB1EA81A44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DCE8C-785E-4134-B244-D35492999815}"/>
              </a:ext>
            </a:extLst>
          </p:cNvPr>
          <p:cNvSpPr>
            <a:spLocks noGrp="1"/>
          </p:cNvSpPr>
          <p:nvPr>
            <p:ph type="dt" sz="half" idx="10"/>
          </p:nvPr>
        </p:nvSpPr>
        <p:spPr/>
        <p:txBody>
          <a:bodyPr/>
          <a:lstStyle/>
          <a:p>
            <a:fld id="{91124146-C5FE-4236-8337-BB7E23158FDD}" type="datetimeFigureOut">
              <a:rPr lang="en-US" smtClean="0"/>
              <a:t>9/29/2017</a:t>
            </a:fld>
            <a:endParaRPr lang="en-US" dirty="0"/>
          </a:p>
        </p:txBody>
      </p:sp>
      <p:sp>
        <p:nvSpPr>
          <p:cNvPr id="5" name="Footer Placeholder 4">
            <a:extLst>
              <a:ext uri="{FF2B5EF4-FFF2-40B4-BE49-F238E27FC236}">
                <a16:creationId xmlns:a16="http://schemas.microsoft.com/office/drawing/2014/main" id="{BA01F091-A868-47D4-9A2E-9E1FF0442B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6DFE59-36AD-4FF2-8E39-6DCE6BED8A17}"/>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65970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295C4E-ABF4-4591-9412-DA7113070C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DBD552-7C75-424F-83D5-78CDF8BE08E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B16FC-5698-43CA-8403-9BEA9F739A0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1124146-C5FE-4236-8337-BB7E23158FDD}" type="datetimeFigureOut">
              <a:rPr lang="en-US" smtClean="0"/>
              <a:t>9/29/2017</a:t>
            </a:fld>
            <a:endParaRPr lang="en-US" dirty="0"/>
          </a:p>
        </p:txBody>
      </p:sp>
      <p:sp>
        <p:nvSpPr>
          <p:cNvPr id="5" name="Footer Placeholder 4">
            <a:extLst>
              <a:ext uri="{FF2B5EF4-FFF2-40B4-BE49-F238E27FC236}">
                <a16:creationId xmlns:a16="http://schemas.microsoft.com/office/drawing/2014/main" id="{D5B2562D-AD7D-49C7-9FCF-893C7CBFA58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F754621-5CC2-44AD-9B06-3E2E60086EE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44A4D1-E72D-4329-BC2B-D3C4945F831E}" type="slidenum">
              <a:rPr lang="en-US" smtClean="0"/>
              <a:t>‹#›</a:t>
            </a:fld>
            <a:endParaRPr lang="en-US" dirty="0"/>
          </a:p>
        </p:txBody>
      </p:sp>
    </p:spTree>
    <p:extLst>
      <p:ext uri="{BB962C8B-B14F-4D97-AF65-F5344CB8AC3E}">
        <p14:creationId xmlns:p14="http://schemas.microsoft.com/office/powerpoint/2010/main" val="3029718085"/>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hudoc.echr.coe.int/eng?i=001-160314"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hatecrime.osce.org/what-hate-crim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6673" y="249683"/>
            <a:ext cx="7772400" cy="1080120"/>
          </a:xfrm>
        </p:spPr>
        <p:txBody>
          <a:bodyPr>
            <a:noAutofit/>
          </a:bodyPr>
          <a:lstStyle/>
          <a:p>
            <a:r>
              <a:rPr lang="en-US" sz="3600" dirty="0">
                <a:latin typeface="Sylfaen" pitchFamily="18" charset="0"/>
              </a:rPr>
              <a:t>Violence and other criminal and unlawful content on internet </a:t>
            </a:r>
          </a:p>
        </p:txBody>
      </p:sp>
      <p:sp>
        <p:nvSpPr>
          <p:cNvPr id="4" name="Subtitle 3"/>
          <p:cNvSpPr>
            <a:spLocks noGrp="1"/>
          </p:cNvSpPr>
          <p:nvPr>
            <p:ph type="subTitle" idx="1"/>
          </p:nvPr>
        </p:nvSpPr>
        <p:spPr>
          <a:xfrm>
            <a:off x="1359232" y="5949280"/>
            <a:ext cx="6400800" cy="625624"/>
          </a:xfrm>
        </p:spPr>
        <p:txBody>
          <a:bodyPr>
            <a:normAutofit/>
          </a:bodyPr>
          <a:lstStyle/>
          <a:p>
            <a:r>
              <a:rPr lang="en-US" sz="1600" dirty="0"/>
              <a:t>By Ara Ghazaryan</a:t>
            </a:r>
            <a:endParaRPr lang="en-US" sz="1600" dirty="0">
              <a:solidFill>
                <a:schemeClr val="tx1"/>
              </a:solidFill>
            </a:endParaRPr>
          </a:p>
        </p:txBody>
      </p:sp>
      <p:pic>
        <p:nvPicPr>
          <p:cNvPr id="3" name="Picture 2">
            <a:extLst>
              <a:ext uri="{FF2B5EF4-FFF2-40B4-BE49-F238E27FC236}">
                <a16:creationId xmlns:a16="http://schemas.microsoft.com/office/drawing/2014/main" id="{C7E55BCE-8AE8-4105-ABC1-0D4C08F077C3}"/>
              </a:ext>
            </a:extLst>
          </p:cNvPr>
          <p:cNvPicPr>
            <a:picLocks noChangeAspect="1"/>
          </p:cNvPicPr>
          <p:nvPr/>
        </p:nvPicPr>
        <p:blipFill>
          <a:blip r:embed="rId2"/>
          <a:stretch>
            <a:fillRect/>
          </a:stretch>
        </p:blipFill>
        <p:spPr>
          <a:xfrm rot="20541689">
            <a:off x="642669" y="2255480"/>
            <a:ext cx="1433126" cy="956958"/>
          </a:xfrm>
          <a:prstGeom prst="rect">
            <a:avLst/>
          </a:prstGeom>
        </p:spPr>
      </p:pic>
      <p:pic>
        <p:nvPicPr>
          <p:cNvPr id="8" name="Picture 7">
            <a:extLst>
              <a:ext uri="{FF2B5EF4-FFF2-40B4-BE49-F238E27FC236}">
                <a16:creationId xmlns:a16="http://schemas.microsoft.com/office/drawing/2014/main" id="{20E8CC8F-1C36-49DC-B3F8-17C893C90CA2}"/>
              </a:ext>
            </a:extLst>
          </p:cNvPr>
          <p:cNvPicPr>
            <a:picLocks noChangeAspect="1"/>
          </p:cNvPicPr>
          <p:nvPr/>
        </p:nvPicPr>
        <p:blipFill>
          <a:blip r:embed="rId3"/>
          <a:stretch>
            <a:fillRect/>
          </a:stretch>
        </p:blipFill>
        <p:spPr>
          <a:xfrm>
            <a:off x="6296977" y="4128845"/>
            <a:ext cx="1463055" cy="1098661"/>
          </a:xfrm>
          <a:prstGeom prst="rect">
            <a:avLst/>
          </a:prstGeom>
        </p:spPr>
      </p:pic>
      <p:pic>
        <p:nvPicPr>
          <p:cNvPr id="9" name="Picture 8">
            <a:extLst>
              <a:ext uri="{FF2B5EF4-FFF2-40B4-BE49-F238E27FC236}">
                <a16:creationId xmlns:a16="http://schemas.microsoft.com/office/drawing/2014/main" id="{423CD5FD-9C17-413F-9A6A-CF8AD72EB52A}"/>
              </a:ext>
            </a:extLst>
          </p:cNvPr>
          <p:cNvPicPr>
            <a:picLocks noChangeAspect="1"/>
          </p:cNvPicPr>
          <p:nvPr/>
        </p:nvPicPr>
        <p:blipFill>
          <a:blip r:embed="rId4"/>
          <a:stretch>
            <a:fillRect/>
          </a:stretch>
        </p:blipFill>
        <p:spPr>
          <a:xfrm>
            <a:off x="3059832" y="2630881"/>
            <a:ext cx="2324100" cy="1971675"/>
          </a:xfrm>
          <a:prstGeom prst="rect">
            <a:avLst/>
          </a:prstGeom>
        </p:spPr>
      </p:pic>
      <p:pic>
        <p:nvPicPr>
          <p:cNvPr id="10" name="Picture 9">
            <a:extLst>
              <a:ext uri="{FF2B5EF4-FFF2-40B4-BE49-F238E27FC236}">
                <a16:creationId xmlns:a16="http://schemas.microsoft.com/office/drawing/2014/main" id="{6D19659B-6FA9-4B37-BF15-CF38A5FD6A24}"/>
              </a:ext>
            </a:extLst>
          </p:cNvPr>
          <p:cNvPicPr>
            <a:picLocks noChangeAspect="1"/>
          </p:cNvPicPr>
          <p:nvPr/>
        </p:nvPicPr>
        <p:blipFill>
          <a:blip r:embed="rId5"/>
          <a:stretch>
            <a:fillRect/>
          </a:stretch>
        </p:blipFill>
        <p:spPr>
          <a:xfrm>
            <a:off x="6296977" y="2191491"/>
            <a:ext cx="1215579" cy="1215579"/>
          </a:xfrm>
          <a:prstGeom prst="rect">
            <a:avLst/>
          </a:prstGeom>
        </p:spPr>
      </p:pic>
      <p:pic>
        <p:nvPicPr>
          <p:cNvPr id="12" name="Picture 11">
            <a:extLst>
              <a:ext uri="{FF2B5EF4-FFF2-40B4-BE49-F238E27FC236}">
                <a16:creationId xmlns:a16="http://schemas.microsoft.com/office/drawing/2014/main" id="{D9E063EF-3EBA-4422-91D2-14613C894434}"/>
              </a:ext>
            </a:extLst>
          </p:cNvPr>
          <p:cNvPicPr>
            <a:picLocks noChangeAspect="1"/>
          </p:cNvPicPr>
          <p:nvPr/>
        </p:nvPicPr>
        <p:blipFill>
          <a:blip r:embed="rId6"/>
          <a:stretch>
            <a:fillRect/>
          </a:stretch>
        </p:blipFill>
        <p:spPr>
          <a:xfrm rot="525626">
            <a:off x="1217910" y="4267206"/>
            <a:ext cx="1773957" cy="1028381"/>
          </a:xfrm>
          <a:prstGeom prst="rect">
            <a:avLst/>
          </a:prstGeom>
        </p:spPr>
      </p:pic>
      <p:pic>
        <p:nvPicPr>
          <p:cNvPr id="13" name="Picture 12">
            <a:extLst>
              <a:ext uri="{FF2B5EF4-FFF2-40B4-BE49-F238E27FC236}">
                <a16:creationId xmlns:a16="http://schemas.microsoft.com/office/drawing/2014/main" id="{D8EA5BAC-87BD-48D4-B72F-A1C63544E414}"/>
              </a:ext>
            </a:extLst>
          </p:cNvPr>
          <p:cNvPicPr>
            <a:picLocks noChangeAspect="1"/>
          </p:cNvPicPr>
          <p:nvPr/>
        </p:nvPicPr>
        <p:blipFill>
          <a:blip r:embed="rId7"/>
          <a:stretch>
            <a:fillRect/>
          </a:stretch>
        </p:blipFill>
        <p:spPr>
          <a:xfrm>
            <a:off x="3978004" y="1716137"/>
            <a:ext cx="1282763" cy="776759"/>
          </a:xfrm>
          <a:prstGeom prst="rect">
            <a:avLst/>
          </a:prstGeom>
        </p:spPr>
      </p:pic>
      <p:pic>
        <p:nvPicPr>
          <p:cNvPr id="14" name="Picture 13">
            <a:extLst>
              <a:ext uri="{FF2B5EF4-FFF2-40B4-BE49-F238E27FC236}">
                <a16:creationId xmlns:a16="http://schemas.microsoft.com/office/drawing/2014/main" id="{67405B1D-2A18-4F24-B9DE-C23C3DFC7783}"/>
              </a:ext>
            </a:extLst>
          </p:cNvPr>
          <p:cNvPicPr>
            <a:picLocks noChangeAspect="1"/>
          </p:cNvPicPr>
          <p:nvPr/>
        </p:nvPicPr>
        <p:blipFill>
          <a:blip r:embed="rId8"/>
          <a:stretch>
            <a:fillRect/>
          </a:stretch>
        </p:blipFill>
        <p:spPr>
          <a:xfrm>
            <a:off x="4041374" y="4578964"/>
            <a:ext cx="1288926" cy="648542"/>
          </a:xfrm>
          <a:prstGeom prst="rect">
            <a:avLst/>
          </a:prstGeom>
        </p:spPr>
      </p:pic>
    </p:spTree>
    <p:extLst>
      <p:ext uri="{BB962C8B-B14F-4D97-AF65-F5344CB8AC3E}">
        <p14:creationId xmlns:p14="http://schemas.microsoft.com/office/powerpoint/2010/main" val="999205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93" y="-16042"/>
            <a:ext cx="7772400" cy="720080"/>
          </a:xfrm>
        </p:spPr>
        <p:txBody>
          <a:bodyPr>
            <a:normAutofit/>
          </a:bodyPr>
          <a:lstStyle/>
          <a:p>
            <a:pPr algn="ctr"/>
            <a:r>
              <a:rPr lang="en-US" sz="2800" b="1" dirty="0">
                <a:solidFill>
                  <a:prstClr val="black"/>
                </a:solidFill>
                <a:latin typeface="Sylfaen" pitchFamily="18" charset="0"/>
              </a:rPr>
              <a:t>Criminal content than involves freedom of speech</a:t>
            </a:r>
            <a:endParaRPr lang="en-US" sz="2400" dirty="0"/>
          </a:p>
        </p:txBody>
      </p:sp>
      <p:sp>
        <p:nvSpPr>
          <p:cNvPr id="3" name="Content Placeholder 2"/>
          <p:cNvSpPr>
            <a:spLocks noGrp="1"/>
          </p:cNvSpPr>
          <p:nvPr>
            <p:ph idx="1"/>
          </p:nvPr>
        </p:nvSpPr>
        <p:spPr>
          <a:xfrm>
            <a:off x="251520" y="836712"/>
            <a:ext cx="8712968" cy="5616624"/>
          </a:xfrm>
        </p:spPr>
        <p:txBody>
          <a:bodyPr>
            <a:normAutofit/>
          </a:bodyPr>
          <a:lstStyle/>
          <a:p>
            <a:pPr marL="280988" lvl="2" indent="-280988">
              <a:lnSpc>
                <a:spcPct val="100000"/>
              </a:lnSpc>
              <a:spcBef>
                <a:spcPts val="0"/>
              </a:spcBef>
              <a:buNone/>
            </a:pPr>
            <a:r>
              <a:rPr lang="en-US" sz="2400" dirty="0"/>
              <a:t>Hate speech</a:t>
            </a:r>
          </a:p>
          <a:p>
            <a:pPr marL="339725" lvl="2" indent="-222250">
              <a:lnSpc>
                <a:spcPct val="100000"/>
              </a:lnSpc>
              <a:spcBef>
                <a:spcPts val="0"/>
              </a:spcBef>
            </a:pPr>
            <a:r>
              <a:rPr lang="en-US" sz="2400" dirty="0"/>
              <a:t>Discriminatory speech motivated by:</a:t>
            </a:r>
          </a:p>
          <a:p>
            <a:pPr marL="738188" lvl="3" indent="-280988">
              <a:lnSpc>
                <a:spcPct val="100000"/>
              </a:lnSpc>
              <a:spcBef>
                <a:spcPts val="0"/>
              </a:spcBef>
              <a:buFont typeface="Courier New" panose="02070309020205020404" pitchFamily="49" charset="0"/>
              <a:buChar char="o"/>
            </a:pPr>
            <a:r>
              <a:rPr lang="en-US" sz="2200" dirty="0"/>
              <a:t>Ethnicity, nationality, color of skin, political views, age, gender, etc. </a:t>
            </a:r>
          </a:p>
          <a:p>
            <a:pPr marL="914400" lvl="2" indent="-280988">
              <a:lnSpc>
                <a:spcPct val="100000"/>
              </a:lnSpc>
              <a:spcBef>
                <a:spcPts val="0"/>
              </a:spcBef>
            </a:pPr>
            <a:endParaRPr lang="en-US" sz="2400" dirty="0"/>
          </a:p>
          <a:p>
            <a:pPr marL="117475" lvl="2" indent="0">
              <a:lnSpc>
                <a:spcPct val="100000"/>
              </a:lnSpc>
              <a:spcBef>
                <a:spcPts val="0"/>
              </a:spcBef>
              <a:buNone/>
            </a:pPr>
            <a:r>
              <a:rPr lang="en-US" sz="2400" dirty="0"/>
              <a:t>Hate crime</a:t>
            </a:r>
          </a:p>
          <a:p>
            <a:pPr marL="339725" lvl="3" indent="-222250">
              <a:lnSpc>
                <a:spcPct val="100000"/>
              </a:lnSpc>
              <a:spcBef>
                <a:spcPts val="0"/>
              </a:spcBef>
            </a:pPr>
            <a:r>
              <a:rPr lang="en-US" sz="2400" dirty="0"/>
              <a:t>A criminal act motivated by a prejudice on the ground of: </a:t>
            </a:r>
          </a:p>
          <a:p>
            <a:pPr marL="803275" lvl="3" indent="-342900">
              <a:lnSpc>
                <a:spcPct val="100000"/>
              </a:lnSpc>
              <a:spcBef>
                <a:spcPts val="0"/>
              </a:spcBef>
              <a:buFont typeface="Courier New" panose="02070309020205020404" pitchFamily="49" charset="0"/>
              <a:buChar char="o"/>
            </a:pPr>
            <a:r>
              <a:rPr lang="en-US" sz="2200" dirty="0"/>
              <a:t>Ethnicity, national. color of skin, race, age, sexual orientation, etc. </a:t>
            </a:r>
          </a:p>
          <a:p>
            <a:pPr marL="460375" lvl="3" indent="0">
              <a:lnSpc>
                <a:spcPct val="100000"/>
              </a:lnSpc>
              <a:spcBef>
                <a:spcPts val="0"/>
              </a:spcBef>
              <a:buNone/>
            </a:pPr>
            <a:endParaRPr lang="en-US" sz="2250" dirty="0"/>
          </a:p>
          <a:p>
            <a:pPr marL="117475" lvl="2" indent="0">
              <a:lnSpc>
                <a:spcPct val="100000"/>
              </a:lnSpc>
              <a:spcBef>
                <a:spcPts val="0"/>
              </a:spcBef>
              <a:buNone/>
            </a:pPr>
            <a:r>
              <a:rPr lang="en-US" sz="2400" dirty="0"/>
              <a:t>Cybercrime </a:t>
            </a:r>
          </a:p>
          <a:p>
            <a:pPr marL="339725" lvl="3" indent="-222250">
              <a:lnSpc>
                <a:spcPct val="100000"/>
              </a:lnSpc>
              <a:spcBef>
                <a:spcPts val="0"/>
              </a:spcBef>
            </a:pPr>
            <a:r>
              <a:rPr lang="en-US" sz="2400" dirty="0">
                <a:solidFill>
                  <a:srgbClr val="222222"/>
                </a:solidFill>
                <a:latin typeface="Calibri" panose="020F0502020204030204" pitchFamily="34" charset="0"/>
                <a:cs typeface="Calibri" panose="020F0502020204030204" pitchFamily="34" charset="0"/>
              </a:rPr>
              <a:t>criminal activity carried out by means of computers or Internet.</a:t>
            </a:r>
            <a:endParaRPr lang="en-US" sz="2400" dirty="0">
              <a:latin typeface="Calibri" panose="020F0502020204030204" pitchFamily="34" charset="0"/>
              <a:cs typeface="Calibri" panose="020F0502020204030204" pitchFamily="34" charset="0"/>
            </a:endParaRPr>
          </a:p>
          <a:p>
            <a:pPr marL="803275" lvl="3" indent="-342900">
              <a:lnSpc>
                <a:spcPct val="100000"/>
              </a:lnSpc>
              <a:spcBef>
                <a:spcPts val="0"/>
              </a:spcBef>
              <a:buFont typeface="Courier New" panose="02070309020205020404" pitchFamily="49" charset="0"/>
              <a:buChar char="o"/>
            </a:pPr>
            <a:r>
              <a:rPr lang="en-US" sz="2200" dirty="0"/>
              <a:t>Hate crime</a:t>
            </a:r>
          </a:p>
          <a:p>
            <a:pPr marL="803275" lvl="3" indent="-342900">
              <a:lnSpc>
                <a:spcPct val="100000"/>
              </a:lnSpc>
              <a:spcBef>
                <a:spcPts val="0"/>
              </a:spcBef>
              <a:buFont typeface="Courier New" panose="02070309020205020404" pitchFamily="49" charset="0"/>
              <a:buChar char="o"/>
            </a:pPr>
            <a:r>
              <a:rPr lang="en-US" sz="2200" dirty="0"/>
              <a:t>Child pornography</a:t>
            </a:r>
          </a:p>
          <a:p>
            <a:pPr marL="460375" lvl="2" indent="0">
              <a:lnSpc>
                <a:spcPct val="100000"/>
              </a:lnSpc>
              <a:spcBef>
                <a:spcPts val="0"/>
              </a:spcBef>
              <a:buNone/>
            </a:pPr>
            <a:endParaRPr lang="en-US" sz="2400" dirty="0"/>
          </a:p>
          <a:p>
            <a:pPr marL="460375" lvl="2" indent="0">
              <a:lnSpc>
                <a:spcPct val="100000"/>
              </a:lnSpc>
              <a:spcBef>
                <a:spcPts val="0"/>
              </a:spcBef>
              <a:buNone/>
            </a:pPr>
            <a:endParaRPr lang="en-US" sz="2400" dirty="0"/>
          </a:p>
          <a:p>
            <a:pPr marL="803275" lvl="2" indent="-342900">
              <a:lnSpc>
                <a:spcPct val="100000"/>
              </a:lnSpc>
              <a:spcBef>
                <a:spcPts val="0"/>
              </a:spcBef>
            </a:pPr>
            <a:endParaRPr lang="en-US" sz="2400" dirty="0"/>
          </a:p>
          <a:p>
            <a:pPr marL="460375" lvl="2" indent="0">
              <a:lnSpc>
                <a:spcPct val="100000"/>
              </a:lnSpc>
              <a:spcBef>
                <a:spcPts val="0"/>
              </a:spcBef>
              <a:buNone/>
            </a:pPr>
            <a:endParaRPr lang="en-US" sz="2400" dirty="0"/>
          </a:p>
          <a:p>
            <a:pPr marL="460375" lvl="2" indent="0">
              <a:lnSpc>
                <a:spcPct val="100000"/>
              </a:lnSpc>
              <a:spcBef>
                <a:spcPts val="0"/>
              </a:spcBef>
              <a:buNone/>
            </a:pPr>
            <a:endParaRPr lang="en-US" sz="2400" dirty="0"/>
          </a:p>
          <a:p>
            <a:pPr marL="633412" lvl="3" indent="0">
              <a:lnSpc>
                <a:spcPct val="100000"/>
              </a:lnSpc>
              <a:spcBef>
                <a:spcPts val="0"/>
              </a:spcBef>
              <a:buNone/>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32807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720080"/>
          </a:xfrm>
        </p:spPr>
        <p:txBody>
          <a:bodyPr>
            <a:normAutofit/>
          </a:bodyPr>
          <a:lstStyle/>
          <a:p>
            <a:pPr algn="ctr"/>
            <a:r>
              <a:rPr lang="en-US" sz="2800" b="1" dirty="0">
                <a:solidFill>
                  <a:prstClr val="black"/>
                </a:solidFill>
                <a:latin typeface="Sylfaen" pitchFamily="18" charset="0"/>
              </a:rPr>
              <a:t>Hate speech</a:t>
            </a:r>
            <a:endParaRPr lang="en-US" sz="2400" dirty="0"/>
          </a:p>
        </p:txBody>
      </p:sp>
      <p:sp>
        <p:nvSpPr>
          <p:cNvPr id="3" name="Content Placeholder 2"/>
          <p:cNvSpPr>
            <a:spLocks noGrp="1"/>
          </p:cNvSpPr>
          <p:nvPr>
            <p:ph idx="1"/>
          </p:nvPr>
        </p:nvSpPr>
        <p:spPr>
          <a:xfrm>
            <a:off x="251520" y="836712"/>
            <a:ext cx="7992888" cy="5616624"/>
          </a:xfrm>
        </p:spPr>
        <p:txBody>
          <a:bodyPr>
            <a:normAutofit/>
          </a:bodyPr>
          <a:lstStyle/>
          <a:p>
            <a:pPr marL="460375" lvl="2" indent="0" algn="ctr">
              <a:lnSpc>
                <a:spcPct val="100000"/>
              </a:lnSpc>
              <a:spcBef>
                <a:spcPts val="0"/>
              </a:spcBef>
              <a:buNone/>
            </a:pPr>
            <a:r>
              <a:rPr lang="en-US" sz="2400" dirty="0"/>
              <a:t>ECHR definition</a:t>
            </a:r>
          </a:p>
          <a:p>
            <a:pPr marL="460375" lvl="2" indent="0" algn="ctr">
              <a:lnSpc>
                <a:spcPct val="100000"/>
              </a:lnSpc>
              <a:spcBef>
                <a:spcPts val="0"/>
              </a:spcBef>
              <a:buNone/>
            </a:pPr>
            <a:endParaRPr lang="en-US" sz="2400" dirty="0"/>
          </a:p>
          <a:p>
            <a:pPr marL="339725" lvl="2" indent="0" algn="just">
              <a:lnSpc>
                <a:spcPct val="150000"/>
              </a:lnSpc>
              <a:spcBef>
                <a:spcPts val="0"/>
              </a:spcBef>
              <a:buNone/>
            </a:pPr>
            <a:r>
              <a:rPr lang="en-US" sz="2400" dirty="0"/>
              <a:t>“Inciting to hatred does not necessarily entail a call for an act of violence, or other criminal acts. Attacks on persons committed by insulting, holding up to ridicule or slandering specific groups of the population can be sufficient for the authorities to </a:t>
            </a:r>
            <a:r>
              <a:rPr lang="en-US" sz="2400" dirty="0" err="1"/>
              <a:t>favour</a:t>
            </a:r>
            <a:r>
              <a:rPr lang="en-US" sz="2400" dirty="0"/>
              <a:t> combating racist speech in the face of freedom of expression exercised in an irresponsible manner”.</a:t>
            </a:r>
          </a:p>
          <a:p>
            <a:pPr marL="339725" lvl="2" indent="0" algn="just">
              <a:lnSpc>
                <a:spcPct val="150000"/>
              </a:lnSpc>
              <a:spcBef>
                <a:spcPts val="0"/>
              </a:spcBef>
              <a:buNone/>
            </a:pPr>
            <a:r>
              <a:rPr lang="en-US" sz="2400" b="1" i="1" dirty="0" err="1">
                <a:solidFill>
                  <a:schemeClr val="accent5">
                    <a:lumMod val="75000"/>
                  </a:schemeClr>
                </a:solidFill>
              </a:rPr>
              <a:t>Vejdeland</a:t>
            </a:r>
            <a:r>
              <a:rPr lang="en-US" sz="2400" b="1" i="1" dirty="0">
                <a:solidFill>
                  <a:schemeClr val="accent5">
                    <a:lumMod val="75000"/>
                  </a:schemeClr>
                </a:solidFill>
              </a:rPr>
              <a:t> and others v. Sweden </a:t>
            </a:r>
            <a:r>
              <a:rPr lang="en-US" sz="2400" b="1" dirty="0">
                <a:solidFill>
                  <a:schemeClr val="accent5">
                    <a:lumMod val="75000"/>
                  </a:schemeClr>
                </a:solidFill>
              </a:rPr>
              <a:t>(no. 1813/07) </a:t>
            </a:r>
            <a:r>
              <a:rPr lang="en-US" sz="2400" b="1" dirty="0">
                <a:solidFill>
                  <a:schemeClr val="accent5">
                    <a:lumMod val="75000"/>
                  </a:schemeClr>
                </a:solidFill>
                <a:latin typeface="Times New Roman" panose="02020603050405020304" pitchFamily="18" charset="0"/>
              </a:rPr>
              <a:t>§ 55.</a:t>
            </a:r>
            <a:r>
              <a:rPr lang="en-US" sz="2400" b="1" dirty="0">
                <a:solidFill>
                  <a:schemeClr val="accent5">
                    <a:lumMod val="75000"/>
                  </a:schemeClr>
                </a:solidFill>
              </a:rPr>
              <a:t> </a:t>
            </a:r>
          </a:p>
          <a:p>
            <a:pPr marL="339725" lvl="2" indent="0" algn="just">
              <a:lnSpc>
                <a:spcPct val="150000"/>
              </a:lnSpc>
              <a:spcBef>
                <a:spcPts val="0"/>
              </a:spcBef>
              <a:buNone/>
            </a:pPr>
            <a:endParaRPr lang="en-US" sz="2400" dirty="0"/>
          </a:p>
          <a:p>
            <a:pPr marL="460375" lvl="2" indent="0">
              <a:lnSpc>
                <a:spcPct val="100000"/>
              </a:lnSpc>
              <a:spcBef>
                <a:spcPts val="0"/>
              </a:spcBef>
              <a:buNone/>
            </a:pPr>
            <a:endParaRPr lang="en-US" sz="2400" dirty="0"/>
          </a:p>
          <a:p>
            <a:pPr marL="803275" lvl="2" indent="-342900">
              <a:lnSpc>
                <a:spcPct val="100000"/>
              </a:lnSpc>
              <a:spcBef>
                <a:spcPts val="0"/>
              </a:spcBef>
            </a:pPr>
            <a:endParaRPr lang="en-US" sz="2400" dirty="0"/>
          </a:p>
          <a:p>
            <a:pPr marL="460375" lvl="2" indent="0">
              <a:lnSpc>
                <a:spcPct val="100000"/>
              </a:lnSpc>
              <a:spcBef>
                <a:spcPts val="0"/>
              </a:spcBef>
              <a:buNone/>
            </a:pPr>
            <a:endParaRPr lang="en-US" sz="2400" dirty="0"/>
          </a:p>
          <a:p>
            <a:pPr marL="460375" lvl="2" indent="0">
              <a:lnSpc>
                <a:spcPct val="100000"/>
              </a:lnSpc>
              <a:spcBef>
                <a:spcPts val="0"/>
              </a:spcBef>
              <a:buNone/>
            </a:pPr>
            <a:endParaRPr lang="en-US" sz="2400" dirty="0"/>
          </a:p>
          <a:p>
            <a:pPr marL="633412" lvl="3" indent="0">
              <a:lnSpc>
                <a:spcPct val="100000"/>
              </a:lnSpc>
              <a:spcBef>
                <a:spcPts val="0"/>
              </a:spcBef>
              <a:buNone/>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592744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720080"/>
          </a:xfrm>
        </p:spPr>
        <p:txBody>
          <a:bodyPr>
            <a:normAutofit/>
          </a:bodyPr>
          <a:lstStyle/>
          <a:p>
            <a:pPr algn="ctr"/>
            <a:r>
              <a:rPr lang="en-US" sz="2800" b="1" dirty="0">
                <a:solidFill>
                  <a:prstClr val="black"/>
                </a:solidFill>
                <a:latin typeface="Sylfaen" pitchFamily="18" charset="0"/>
              </a:rPr>
              <a:t>Hate speech</a:t>
            </a:r>
            <a:endParaRPr lang="en-US" sz="2400" dirty="0"/>
          </a:p>
        </p:txBody>
      </p:sp>
      <p:sp>
        <p:nvSpPr>
          <p:cNvPr id="3" name="Content Placeholder 2"/>
          <p:cNvSpPr>
            <a:spLocks noGrp="1"/>
          </p:cNvSpPr>
          <p:nvPr>
            <p:ph idx="1"/>
          </p:nvPr>
        </p:nvSpPr>
        <p:spPr>
          <a:xfrm>
            <a:off x="251520" y="836712"/>
            <a:ext cx="8496944" cy="5616624"/>
          </a:xfrm>
        </p:spPr>
        <p:txBody>
          <a:bodyPr>
            <a:normAutofit/>
          </a:bodyPr>
          <a:lstStyle/>
          <a:p>
            <a:pPr marL="460375" lvl="2" indent="0" algn="ctr">
              <a:lnSpc>
                <a:spcPct val="100000"/>
              </a:lnSpc>
              <a:spcBef>
                <a:spcPts val="0"/>
              </a:spcBef>
              <a:buNone/>
            </a:pPr>
            <a:r>
              <a:rPr lang="en-US" sz="2400" dirty="0"/>
              <a:t>ECHR definition</a:t>
            </a:r>
          </a:p>
          <a:p>
            <a:pPr marL="460375" lvl="2" indent="0" algn="ctr">
              <a:lnSpc>
                <a:spcPct val="100000"/>
              </a:lnSpc>
              <a:spcBef>
                <a:spcPts val="0"/>
              </a:spcBef>
              <a:buNone/>
            </a:pPr>
            <a:endParaRPr lang="en-US" sz="2400" dirty="0"/>
          </a:p>
          <a:p>
            <a:pPr marL="339725" lvl="2" indent="0" algn="just">
              <a:lnSpc>
                <a:spcPct val="150000"/>
              </a:lnSpc>
              <a:spcBef>
                <a:spcPts val="0"/>
              </a:spcBef>
              <a:buNone/>
            </a:pPr>
            <a:r>
              <a:rPr lang="en-US" sz="2400" dirty="0"/>
              <a:t>“</a:t>
            </a:r>
            <a:r>
              <a:rPr lang="en-US" sz="2400" dirty="0">
                <a:solidFill>
                  <a:srgbClr val="000000"/>
                </a:solidFill>
                <a:latin typeface="Arial" panose="020B0604020202020204" pitchFamily="34" charset="0"/>
              </a:rPr>
              <a:t>Offence may fall outside the protection of freedom of expression if it amounts to wanton denigration, for example where the sole intent of the offensive statement is to insult”</a:t>
            </a:r>
            <a:r>
              <a:rPr lang="en-US" sz="2400" dirty="0"/>
              <a:t>.</a:t>
            </a:r>
          </a:p>
          <a:p>
            <a:pPr marL="339725" lvl="2" indent="0" algn="just">
              <a:lnSpc>
                <a:spcPct val="150000"/>
              </a:lnSpc>
              <a:spcBef>
                <a:spcPts val="0"/>
              </a:spcBef>
              <a:buNone/>
            </a:pPr>
            <a:endParaRPr lang="en-US" sz="1400" b="1" dirty="0">
              <a:solidFill>
                <a:srgbClr val="000000"/>
              </a:solidFill>
              <a:latin typeface="Arial" panose="020B0604020202020204" pitchFamily="34" charset="0"/>
            </a:endParaRPr>
          </a:p>
          <a:p>
            <a:pPr marL="339725" lvl="2" indent="0" algn="just">
              <a:lnSpc>
                <a:spcPct val="150000"/>
              </a:lnSpc>
              <a:spcBef>
                <a:spcPts val="0"/>
              </a:spcBef>
              <a:buNone/>
            </a:pPr>
            <a:r>
              <a:rPr lang="en-US" b="1" i="1" dirty="0">
                <a:solidFill>
                  <a:schemeClr val="accent5">
                    <a:lumMod val="75000"/>
                  </a:schemeClr>
                </a:solidFill>
                <a:latin typeface="Arial" panose="020B0604020202020204" pitchFamily="34" charset="0"/>
              </a:rPr>
              <a:t>MAGYAR TARTALOMSZOLGÁLTATÓK EGYESÜLETE AND INDEX.HU ZRT v. HUNGARY</a:t>
            </a:r>
          </a:p>
          <a:p>
            <a:pPr marL="339725" lvl="2" indent="0" algn="just">
              <a:lnSpc>
                <a:spcPct val="150000"/>
              </a:lnSpc>
              <a:spcBef>
                <a:spcPts val="0"/>
              </a:spcBef>
              <a:buNone/>
            </a:pPr>
            <a:r>
              <a:rPr lang="en-US" b="1" i="1" dirty="0">
                <a:solidFill>
                  <a:schemeClr val="accent5">
                    <a:lumMod val="75000"/>
                  </a:schemeClr>
                </a:solidFill>
                <a:latin typeface="Arial" panose="020B0604020202020204" pitchFamily="34" charset="0"/>
              </a:rPr>
              <a:t>(ECHR) (2016)</a:t>
            </a:r>
          </a:p>
          <a:p>
            <a:pPr marL="339725" lvl="2" indent="0" algn="just">
              <a:lnSpc>
                <a:spcPct val="150000"/>
              </a:lnSpc>
              <a:spcBef>
                <a:spcPts val="0"/>
              </a:spcBef>
              <a:buNone/>
            </a:pPr>
            <a:endParaRPr lang="en-US" b="1" i="1" dirty="0">
              <a:solidFill>
                <a:schemeClr val="accent5">
                  <a:lumMod val="75000"/>
                </a:schemeClr>
              </a:solidFill>
              <a:latin typeface="Arial" panose="020B0604020202020204" pitchFamily="34" charset="0"/>
            </a:endParaRPr>
          </a:p>
          <a:p>
            <a:pPr marL="339725" lvl="2" indent="0" algn="just">
              <a:lnSpc>
                <a:spcPct val="150000"/>
              </a:lnSpc>
              <a:spcBef>
                <a:spcPts val="0"/>
              </a:spcBef>
              <a:buNone/>
            </a:pPr>
            <a:r>
              <a:rPr lang="en-US" b="1" i="1" dirty="0">
                <a:solidFill>
                  <a:schemeClr val="accent5">
                    <a:lumMod val="75000"/>
                  </a:schemeClr>
                </a:solidFill>
                <a:hlinkClick r:id="rId2"/>
              </a:rPr>
              <a:t>http://hudoc.echr.coe.int/eng?i=001-160314</a:t>
            </a:r>
            <a:endParaRPr lang="en-US" b="1" i="1" dirty="0">
              <a:solidFill>
                <a:schemeClr val="accent5">
                  <a:lumMod val="75000"/>
                </a:schemeClr>
              </a:solidFill>
            </a:endParaRPr>
          </a:p>
          <a:p>
            <a:pPr marL="339725" lvl="2" indent="0" algn="just">
              <a:lnSpc>
                <a:spcPct val="150000"/>
              </a:lnSpc>
              <a:spcBef>
                <a:spcPts val="0"/>
              </a:spcBef>
              <a:buNone/>
            </a:pPr>
            <a:endParaRPr lang="en-US" b="1" i="1" dirty="0">
              <a:solidFill>
                <a:schemeClr val="accent5">
                  <a:lumMod val="75000"/>
                </a:schemeClr>
              </a:solidFill>
            </a:endParaRPr>
          </a:p>
          <a:p>
            <a:pPr marL="339725" lvl="2" indent="0" algn="just">
              <a:lnSpc>
                <a:spcPct val="150000"/>
              </a:lnSpc>
              <a:spcBef>
                <a:spcPts val="0"/>
              </a:spcBef>
              <a:buNone/>
            </a:pPr>
            <a:endParaRPr lang="en-US" sz="1800" dirty="0"/>
          </a:p>
          <a:p>
            <a:pPr marL="460375" lvl="2" indent="0">
              <a:lnSpc>
                <a:spcPct val="100000"/>
              </a:lnSpc>
              <a:spcBef>
                <a:spcPts val="0"/>
              </a:spcBef>
              <a:buNone/>
            </a:pPr>
            <a:endParaRPr lang="en-US" sz="2400" dirty="0"/>
          </a:p>
          <a:p>
            <a:pPr marL="803275" lvl="2" indent="-342900">
              <a:lnSpc>
                <a:spcPct val="100000"/>
              </a:lnSpc>
              <a:spcBef>
                <a:spcPts val="0"/>
              </a:spcBef>
            </a:pPr>
            <a:endParaRPr lang="en-US" sz="2400" dirty="0"/>
          </a:p>
          <a:p>
            <a:pPr marL="460375" lvl="2" indent="0">
              <a:lnSpc>
                <a:spcPct val="100000"/>
              </a:lnSpc>
              <a:spcBef>
                <a:spcPts val="0"/>
              </a:spcBef>
              <a:buNone/>
            </a:pPr>
            <a:endParaRPr lang="en-US" sz="2400" dirty="0"/>
          </a:p>
          <a:p>
            <a:pPr marL="460375" lvl="2" indent="0">
              <a:lnSpc>
                <a:spcPct val="100000"/>
              </a:lnSpc>
              <a:spcBef>
                <a:spcPts val="0"/>
              </a:spcBef>
              <a:buNone/>
            </a:pPr>
            <a:endParaRPr lang="en-US" sz="2400" dirty="0"/>
          </a:p>
          <a:p>
            <a:pPr marL="633412" lvl="3" indent="0">
              <a:lnSpc>
                <a:spcPct val="100000"/>
              </a:lnSpc>
              <a:spcBef>
                <a:spcPts val="0"/>
              </a:spcBef>
              <a:buNone/>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00483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737320"/>
          </a:xfrm>
        </p:spPr>
        <p:txBody>
          <a:bodyPr>
            <a:normAutofit fontScale="90000"/>
          </a:bodyPr>
          <a:lstStyle/>
          <a:p>
            <a:pPr algn="ctr"/>
            <a:r>
              <a:rPr lang="en-US" sz="2800" b="1" dirty="0">
                <a:solidFill>
                  <a:prstClr val="black"/>
                </a:solidFill>
                <a:latin typeface="Sylfaen" pitchFamily="18" charset="0"/>
              </a:rPr>
              <a:t>Hate crime </a:t>
            </a:r>
            <a:br>
              <a:rPr lang="en-US" sz="2800" b="1" dirty="0">
                <a:solidFill>
                  <a:prstClr val="black"/>
                </a:solidFill>
                <a:latin typeface="Sylfaen" pitchFamily="18" charset="0"/>
              </a:rPr>
            </a:br>
            <a:r>
              <a:rPr lang="en-US" sz="2600" b="1" dirty="0">
                <a:solidFill>
                  <a:prstClr val="black"/>
                </a:solidFill>
                <a:latin typeface="Sylfaen" pitchFamily="18" charset="0"/>
              </a:rPr>
              <a:t>OSCE definition</a:t>
            </a:r>
            <a:endParaRPr lang="en-US" sz="2600" dirty="0"/>
          </a:p>
        </p:txBody>
      </p:sp>
      <p:sp>
        <p:nvSpPr>
          <p:cNvPr id="3" name="Content Placeholder 2"/>
          <p:cNvSpPr>
            <a:spLocks noGrp="1"/>
          </p:cNvSpPr>
          <p:nvPr>
            <p:ph idx="1"/>
          </p:nvPr>
        </p:nvSpPr>
        <p:spPr>
          <a:xfrm>
            <a:off x="283608" y="737320"/>
            <a:ext cx="7992888" cy="6120680"/>
          </a:xfrm>
        </p:spPr>
        <p:txBody>
          <a:bodyPr>
            <a:noAutofit/>
          </a:bodyPr>
          <a:lstStyle/>
          <a:p>
            <a:pPr algn="just"/>
            <a:r>
              <a:rPr lang="en-US" dirty="0">
                <a:solidFill>
                  <a:srgbClr val="0F0F0F"/>
                </a:solidFill>
                <a:latin typeface="PT Sans"/>
              </a:rPr>
              <a:t>Hate crimes are criminal acts motivated by bias or prejudice towards particular groups of people. To be considered a hate crime, the offence must meet two criteria: First, the act must constitute an offence under criminal law; second, the act must have been motivated by bias.</a:t>
            </a:r>
          </a:p>
          <a:p>
            <a:pPr algn="just"/>
            <a:endParaRPr lang="en-US" dirty="0">
              <a:solidFill>
                <a:srgbClr val="0F0F0F"/>
              </a:solidFill>
              <a:latin typeface="PT Sans"/>
            </a:endParaRPr>
          </a:p>
          <a:p>
            <a:pPr algn="just"/>
            <a:r>
              <a:rPr lang="en-US" dirty="0">
                <a:solidFill>
                  <a:srgbClr val="0F0F0F"/>
                </a:solidFill>
                <a:latin typeface="PT Sans"/>
              </a:rPr>
              <a:t>Bias motivations can be broadly defined as preconceived negative opinions, stereotypical assumptions, intolerance or hatred directed to a particular group that shares a common characteristic…</a:t>
            </a:r>
          </a:p>
          <a:p>
            <a:pPr algn="just"/>
            <a:endParaRPr lang="en-US" dirty="0">
              <a:solidFill>
                <a:srgbClr val="0F0F0F"/>
              </a:solidFill>
              <a:latin typeface="PT Sans"/>
            </a:endParaRPr>
          </a:p>
          <a:p>
            <a:pPr algn="just"/>
            <a:r>
              <a:rPr lang="en-US" dirty="0">
                <a:solidFill>
                  <a:srgbClr val="0F0F0F"/>
                </a:solidFill>
                <a:latin typeface="PT Sans"/>
              </a:rPr>
              <a:t>Hate crimes can include threats, property damage, assault, murder or any other criminal offence committed with a bias motivation. Hate crimes don't only affect individuals from specific groups. People or property merely associated with – or even perceived to be a member of – a group that shares a protected characteristic,..</a:t>
            </a:r>
          </a:p>
          <a:p>
            <a:pPr marL="339725" lvl="2" indent="0" algn="just">
              <a:lnSpc>
                <a:spcPct val="100000"/>
              </a:lnSpc>
              <a:spcBef>
                <a:spcPts val="0"/>
              </a:spcBef>
              <a:buNone/>
            </a:pPr>
            <a:endParaRPr lang="en-US" sz="2200" dirty="0">
              <a:solidFill>
                <a:srgbClr val="000000"/>
              </a:solidFill>
              <a:latin typeface="Times New Roman" panose="02020603050405020304" pitchFamily="18" charset="0"/>
              <a:hlinkClick r:id="rId2"/>
            </a:endParaRPr>
          </a:p>
          <a:p>
            <a:pPr marL="339725" lvl="2" indent="0" algn="just">
              <a:lnSpc>
                <a:spcPct val="100000"/>
              </a:lnSpc>
              <a:spcBef>
                <a:spcPts val="0"/>
              </a:spcBef>
              <a:buNone/>
            </a:pPr>
            <a:r>
              <a:rPr lang="en-US" sz="2200" dirty="0">
                <a:solidFill>
                  <a:srgbClr val="000000"/>
                </a:solidFill>
                <a:latin typeface="Times New Roman" panose="02020603050405020304" pitchFamily="18" charset="0"/>
                <a:hlinkClick r:id="rId2"/>
              </a:rPr>
              <a:t>http://hatecrime.osce.org/what-hate-crime</a:t>
            </a:r>
            <a:r>
              <a:rPr lang="en-US" sz="220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303556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548680"/>
          </a:xfrm>
        </p:spPr>
        <p:txBody>
          <a:bodyPr>
            <a:normAutofit/>
          </a:bodyPr>
          <a:lstStyle/>
          <a:p>
            <a:pPr algn="ctr"/>
            <a:r>
              <a:rPr lang="en-US" sz="2800" b="1" dirty="0">
                <a:solidFill>
                  <a:prstClr val="black"/>
                </a:solidFill>
                <a:latin typeface="Sylfaen" pitchFamily="18" charset="0"/>
              </a:rPr>
              <a:t>Hate crime</a:t>
            </a:r>
            <a:endParaRPr lang="en-US" sz="2400" dirty="0"/>
          </a:p>
        </p:txBody>
      </p:sp>
      <p:sp>
        <p:nvSpPr>
          <p:cNvPr id="3" name="Content Placeholder 2"/>
          <p:cNvSpPr>
            <a:spLocks noGrp="1"/>
          </p:cNvSpPr>
          <p:nvPr>
            <p:ph idx="1"/>
          </p:nvPr>
        </p:nvSpPr>
        <p:spPr>
          <a:xfrm>
            <a:off x="251520" y="548680"/>
            <a:ext cx="7992888" cy="6120680"/>
          </a:xfrm>
        </p:spPr>
        <p:txBody>
          <a:bodyPr>
            <a:noAutofit/>
          </a:bodyPr>
          <a:lstStyle/>
          <a:p>
            <a:pPr marL="339725" lvl="2" indent="0" algn="just">
              <a:lnSpc>
                <a:spcPct val="100000"/>
              </a:lnSpc>
              <a:spcBef>
                <a:spcPts val="0"/>
              </a:spcBef>
              <a:buNone/>
            </a:pPr>
            <a:r>
              <a:rPr lang="en-US" sz="2200" dirty="0"/>
              <a:t>Hate crimes are </a:t>
            </a:r>
            <a:r>
              <a:rPr lang="en-US" sz="2200" b="1" dirty="0"/>
              <a:t>criminal acts </a:t>
            </a:r>
            <a:r>
              <a:rPr lang="en-US" sz="2200" dirty="0"/>
              <a:t>motivated by </a:t>
            </a:r>
            <a:r>
              <a:rPr lang="en-US" sz="2200" b="1" dirty="0"/>
              <a:t>bias</a:t>
            </a:r>
            <a:r>
              <a:rPr lang="en-US" sz="2200" dirty="0"/>
              <a:t> or </a:t>
            </a:r>
            <a:r>
              <a:rPr lang="en-US" sz="2200" b="1" dirty="0"/>
              <a:t>prejudice</a:t>
            </a:r>
            <a:r>
              <a:rPr lang="en-US" sz="2200" dirty="0"/>
              <a:t> towards particular groups of people. </a:t>
            </a:r>
          </a:p>
          <a:p>
            <a:pPr marL="339725" lvl="2" indent="0" algn="just">
              <a:lnSpc>
                <a:spcPct val="100000"/>
              </a:lnSpc>
              <a:spcBef>
                <a:spcPts val="0"/>
              </a:spcBef>
              <a:buNone/>
            </a:pPr>
            <a:endParaRPr lang="en-US" sz="2200" dirty="0"/>
          </a:p>
          <a:p>
            <a:pPr marL="339725" lvl="2" indent="0" algn="just">
              <a:lnSpc>
                <a:spcPct val="100000"/>
              </a:lnSpc>
              <a:spcBef>
                <a:spcPts val="0"/>
              </a:spcBef>
              <a:buNone/>
            </a:pPr>
            <a:r>
              <a:rPr lang="en-US" sz="2200" dirty="0"/>
              <a:t>Two elements must be present: </a:t>
            </a:r>
          </a:p>
          <a:p>
            <a:pPr marL="796925" lvl="2" indent="-222250" algn="just">
              <a:lnSpc>
                <a:spcPct val="100000"/>
              </a:lnSpc>
              <a:spcBef>
                <a:spcPts val="0"/>
              </a:spcBef>
            </a:pPr>
            <a:r>
              <a:rPr lang="en-US" sz="2200" dirty="0"/>
              <a:t>the act must be a crime under national law</a:t>
            </a:r>
          </a:p>
          <a:p>
            <a:pPr marL="796925" lvl="2" indent="-222250" algn="just">
              <a:lnSpc>
                <a:spcPct val="100000"/>
              </a:lnSpc>
              <a:spcBef>
                <a:spcPts val="0"/>
              </a:spcBef>
            </a:pPr>
            <a:r>
              <a:rPr lang="en-US" sz="2200" dirty="0"/>
              <a:t>The act must have been motivated by bias</a:t>
            </a:r>
          </a:p>
          <a:p>
            <a:pPr marL="339725" lvl="2" indent="0" algn="just">
              <a:lnSpc>
                <a:spcPct val="100000"/>
              </a:lnSpc>
              <a:spcBef>
                <a:spcPts val="0"/>
              </a:spcBef>
              <a:buNone/>
            </a:pPr>
            <a:endParaRPr lang="en-US" sz="2200" dirty="0"/>
          </a:p>
          <a:p>
            <a:pPr marL="339725" lvl="2" indent="0" algn="just">
              <a:lnSpc>
                <a:spcPct val="100000"/>
              </a:lnSpc>
              <a:spcBef>
                <a:spcPts val="0"/>
              </a:spcBef>
              <a:buNone/>
            </a:pPr>
            <a:r>
              <a:rPr lang="en-US" sz="2200" dirty="0"/>
              <a:t>Bias motivations are:</a:t>
            </a:r>
          </a:p>
          <a:p>
            <a:pPr marL="855663" lvl="2" indent="-280988" algn="just">
              <a:lnSpc>
                <a:spcPct val="100000"/>
              </a:lnSpc>
              <a:spcBef>
                <a:spcPts val="0"/>
              </a:spcBef>
            </a:pPr>
            <a:r>
              <a:rPr lang="en-US" sz="2200" dirty="0"/>
              <a:t>preconceived negative opinions, </a:t>
            </a:r>
          </a:p>
          <a:p>
            <a:pPr marL="855663" lvl="2" indent="-280988" algn="just">
              <a:lnSpc>
                <a:spcPct val="100000"/>
              </a:lnSpc>
              <a:spcBef>
                <a:spcPts val="0"/>
              </a:spcBef>
            </a:pPr>
            <a:r>
              <a:rPr lang="en-US" sz="2200" dirty="0"/>
              <a:t>stereotypical assumptions, </a:t>
            </a:r>
          </a:p>
          <a:p>
            <a:pPr marL="855663" lvl="2" indent="-280988" algn="just">
              <a:lnSpc>
                <a:spcPct val="100000"/>
              </a:lnSpc>
              <a:spcBef>
                <a:spcPts val="0"/>
              </a:spcBef>
            </a:pPr>
            <a:r>
              <a:rPr lang="en-US" sz="2200" dirty="0"/>
              <a:t>Intolerance</a:t>
            </a:r>
          </a:p>
          <a:p>
            <a:pPr marL="855663" lvl="2" indent="-280988" algn="just">
              <a:lnSpc>
                <a:spcPct val="100000"/>
              </a:lnSpc>
              <a:spcBef>
                <a:spcPts val="0"/>
              </a:spcBef>
            </a:pPr>
            <a:r>
              <a:rPr lang="en-US" sz="2200" dirty="0"/>
              <a:t>Hatred</a:t>
            </a:r>
          </a:p>
          <a:p>
            <a:pPr marL="339725" lvl="2" indent="0" algn="just">
              <a:lnSpc>
                <a:spcPct val="100000"/>
              </a:lnSpc>
              <a:spcBef>
                <a:spcPts val="0"/>
              </a:spcBef>
              <a:buNone/>
            </a:pPr>
            <a:endParaRPr lang="en-US" sz="2200" dirty="0"/>
          </a:p>
          <a:p>
            <a:pPr marL="339725" lvl="2" indent="0" algn="just">
              <a:lnSpc>
                <a:spcPct val="100000"/>
              </a:lnSpc>
              <a:spcBef>
                <a:spcPts val="0"/>
              </a:spcBef>
              <a:buNone/>
            </a:pPr>
            <a:r>
              <a:rPr lang="en-US" sz="2200" dirty="0"/>
              <a:t>directed to a particular group that shares a common characteristic: </a:t>
            </a:r>
          </a:p>
          <a:p>
            <a:pPr marL="855663" lvl="2" indent="-222250" algn="just">
              <a:lnSpc>
                <a:spcPct val="100000"/>
              </a:lnSpc>
              <a:spcBef>
                <a:spcPts val="0"/>
              </a:spcBef>
            </a:pPr>
            <a:r>
              <a:rPr lang="en-US" sz="2200" dirty="0"/>
              <a:t>race, </a:t>
            </a:r>
          </a:p>
          <a:p>
            <a:pPr marL="855663" lvl="2" indent="-222250" algn="just">
              <a:lnSpc>
                <a:spcPct val="100000"/>
              </a:lnSpc>
              <a:spcBef>
                <a:spcPts val="0"/>
              </a:spcBef>
            </a:pPr>
            <a:r>
              <a:rPr lang="en-US" sz="2200" dirty="0"/>
              <a:t>ethnicity, </a:t>
            </a:r>
          </a:p>
          <a:p>
            <a:pPr marL="855663" lvl="2" indent="-222250" algn="just">
              <a:lnSpc>
                <a:spcPct val="100000"/>
              </a:lnSpc>
              <a:spcBef>
                <a:spcPts val="0"/>
              </a:spcBef>
            </a:pPr>
            <a:r>
              <a:rPr lang="en-US" sz="2200" dirty="0"/>
              <a:t>language, religion, nationality, sexual orientation, gender, etc.</a:t>
            </a:r>
            <a:endParaRPr lang="en-US" sz="22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009159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850" y="0"/>
            <a:ext cx="7772400" cy="792088"/>
          </a:xfrm>
        </p:spPr>
        <p:txBody>
          <a:bodyPr>
            <a:normAutofit/>
          </a:bodyPr>
          <a:lstStyle/>
          <a:p>
            <a:pPr algn="ctr"/>
            <a:r>
              <a:rPr lang="en-US" sz="2800" b="1" dirty="0">
                <a:solidFill>
                  <a:prstClr val="black"/>
                </a:solidFill>
                <a:latin typeface="Sylfaen" pitchFamily="18" charset="0"/>
              </a:rPr>
              <a:t>Scope of protection by Article 10 </a:t>
            </a:r>
            <a:endParaRPr lang="en-US" sz="2400" dirty="0"/>
          </a:p>
        </p:txBody>
      </p:sp>
      <p:sp>
        <p:nvSpPr>
          <p:cNvPr id="3" name="Content Placeholder 2"/>
          <p:cNvSpPr>
            <a:spLocks noGrp="1"/>
          </p:cNvSpPr>
          <p:nvPr>
            <p:ph idx="1"/>
          </p:nvPr>
        </p:nvSpPr>
        <p:spPr>
          <a:xfrm>
            <a:off x="251520" y="692696"/>
            <a:ext cx="8568952" cy="5760640"/>
          </a:xfrm>
          <a:solidFill>
            <a:schemeClr val="accent5">
              <a:lumMod val="20000"/>
              <a:lumOff val="80000"/>
            </a:schemeClr>
          </a:solidFill>
        </p:spPr>
        <p:txBody>
          <a:bodyPr>
            <a:normAutofit/>
          </a:bodyPr>
          <a:lstStyle/>
          <a:p>
            <a:pPr marL="460375" lvl="2" indent="0" algn="ctr">
              <a:lnSpc>
                <a:spcPct val="100000"/>
              </a:lnSpc>
              <a:spcBef>
                <a:spcPts val="0"/>
              </a:spcBef>
              <a:buNone/>
            </a:pPr>
            <a:endParaRPr lang="en-US" sz="2400" dirty="0">
              <a:latin typeface="Sylfaen" panose="010A0502050306030303" pitchFamily="18" charset="0"/>
            </a:endParaRPr>
          </a:p>
          <a:p>
            <a:pPr marL="58738" lvl="2" indent="0" algn="just">
              <a:lnSpc>
                <a:spcPct val="100000"/>
              </a:lnSpc>
              <a:spcBef>
                <a:spcPts val="0"/>
              </a:spcBef>
              <a:buNone/>
            </a:pPr>
            <a:r>
              <a:rPr lang="en-US" sz="2400" dirty="0">
                <a:solidFill>
                  <a:srgbClr val="000000"/>
                </a:solidFill>
                <a:latin typeface="Times New Roman" panose="02020603050405020304" pitchFamily="18" charset="0"/>
              </a:rPr>
              <a:t>Article 10 § 2 protects “</a:t>
            </a:r>
            <a:r>
              <a:rPr lang="en-US" sz="2400" i="1" dirty="0">
                <a:solidFill>
                  <a:srgbClr val="000000"/>
                </a:solidFill>
                <a:latin typeface="Times New Roman" panose="02020603050405020304" pitchFamily="18" charset="0"/>
              </a:rPr>
              <a:t>information” </a:t>
            </a:r>
            <a:r>
              <a:rPr lang="en-US" sz="2400" dirty="0">
                <a:solidFill>
                  <a:srgbClr val="000000"/>
                </a:solidFill>
                <a:latin typeface="Times New Roman" panose="02020603050405020304" pitchFamily="18" charset="0"/>
              </a:rPr>
              <a:t>or “</a:t>
            </a:r>
            <a:r>
              <a:rPr lang="en-US" sz="2400" i="1" dirty="0">
                <a:solidFill>
                  <a:srgbClr val="000000"/>
                </a:solidFill>
                <a:latin typeface="Times New Roman" panose="02020603050405020304" pitchFamily="18" charset="0"/>
              </a:rPr>
              <a:t>ideas” </a:t>
            </a:r>
            <a:r>
              <a:rPr lang="en-US" sz="2400" dirty="0">
                <a:solidFill>
                  <a:srgbClr val="000000"/>
                </a:solidFill>
                <a:latin typeface="Times New Roman" panose="02020603050405020304" pitchFamily="18" charset="0"/>
              </a:rPr>
              <a:t>that offend, shock or disturb the State or any section of the population. </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just">
              <a:lnSpc>
                <a:spcPct val="100000"/>
              </a:lnSpc>
              <a:spcBef>
                <a:spcPts val="0"/>
              </a:spcBef>
              <a:buNone/>
            </a:pPr>
            <a:r>
              <a:rPr lang="en-US" sz="2400" dirty="0">
                <a:solidFill>
                  <a:srgbClr val="000000"/>
                </a:solidFill>
                <a:latin typeface="Times New Roman" panose="02020603050405020304" pitchFamily="18" charset="0"/>
              </a:rPr>
              <a:t>Wide protection of political speech, or speech of general interest, contributing on-going public debate.</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just">
              <a:lnSpc>
                <a:spcPct val="100000"/>
              </a:lnSpc>
              <a:spcBef>
                <a:spcPts val="0"/>
              </a:spcBef>
              <a:buNone/>
            </a:pPr>
            <a:r>
              <a:rPr lang="en-US" sz="2400" dirty="0">
                <a:solidFill>
                  <a:srgbClr val="000000"/>
                </a:solidFill>
                <a:latin typeface="Times New Roman" panose="02020603050405020304" pitchFamily="18" charset="0"/>
              </a:rPr>
              <a:t>Narrow protection of commercial speech, or any speech motivated by narrow, personal interests. </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just">
              <a:lnSpc>
                <a:spcPct val="100000"/>
              </a:lnSpc>
              <a:spcBef>
                <a:spcPts val="0"/>
              </a:spcBef>
              <a:buNone/>
            </a:pPr>
            <a:r>
              <a:rPr lang="en-US" sz="2400" dirty="0">
                <a:solidFill>
                  <a:srgbClr val="000000"/>
                </a:solidFill>
                <a:latin typeface="Times New Roman" panose="02020603050405020304" pitchFamily="18" charset="0"/>
              </a:rPr>
              <a:t>Article 10 balancing test – rights and interests of individuals are balanced with what is at stake (e.g. overriding public/community/general interest).  </a:t>
            </a:r>
          </a:p>
          <a:p>
            <a:pPr marL="58738" lvl="2" indent="0" algn="just">
              <a:lnSpc>
                <a:spcPct val="100000"/>
              </a:lnSpc>
              <a:spcBef>
                <a:spcPts val="0"/>
              </a:spcBef>
              <a:buNone/>
            </a:pPr>
            <a:r>
              <a:rPr lang="en-US" sz="2400" dirty="0">
                <a:solidFill>
                  <a:srgbClr val="000000"/>
                </a:solidFill>
                <a:latin typeface="Times New Roman" panose="02020603050405020304" pitchFamily="18" charset="0"/>
              </a:rPr>
              <a:t> </a:t>
            </a:r>
            <a:endParaRPr lang="en-US" sz="2400" dirty="0"/>
          </a:p>
        </p:txBody>
      </p:sp>
    </p:spTree>
    <p:extLst>
      <p:ext uri="{BB962C8B-B14F-4D97-AF65-F5344CB8AC3E}">
        <p14:creationId xmlns:p14="http://schemas.microsoft.com/office/powerpoint/2010/main" val="4036582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850" y="0"/>
            <a:ext cx="7772400" cy="792088"/>
          </a:xfrm>
        </p:spPr>
        <p:txBody>
          <a:bodyPr>
            <a:normAutofit/>
          </a:bodyPr>
          <a:lstStyle/>
          <a:p>
            <a:pPr algn="ctr"/>
            <a:r>
              <a:rPr lang="en-US" sz="2800" b="1" dirty="0">
                <a:solidFill>
                  <a:prstClr val="black"/>
                </a:solidFill>
                <a:latin typeface="Sylfaen" pitchFamily="18" charset="0"/>
              </a:rPr>
              <a:t>Qualified protection by </a:t>
            </a:r>
            <a:r>
              <a:rPr lang="en-US" sz="2400" b="1" dirty="0">
                <a:solidFill>
                  <a:srgbClr val="000000"/>
                </a:solidFill>
                <a:latin typeface="Times New Roman" panose="02020603050405020304" pitchFamily="18" charset="0"/>
                <a:ea typeface="+mn-ea"/>
                <a:cs typeface="+mn-cs"/>
              </a:rPr>
              <a:t>Article 10 § 2 </a:t>
            </a:r>
            <a:endParaRPr lang="en-US" sz="2400" b="1" dirty="0"/>
          </a:p>
        </p:txBody>
      </p:sp>
      <p:sp>
        <p:nvSpPr>
          <p:cNvPr id="3" name="Content Placeholder 2"/>
          <p:cNvSpPr>
            <a:spLocks noGrp="1"/>
          </p:cNvSpPr>
          <p:nvPr>
            <p:ph idx="1"/>
          </p:nvPr>
        </p:nvSpPr>
        <p:spPr>
          <a:xfrm>
            <a:off x="251520" y="692696"/>
            <a:ext cx="8568952" cy="4536504"/>
          </a:xfrm>
          <a:solidFill>
            <a:schemeClr val="accent5">
              <a:lumMod val="20000"/>
              <a:lumOff val="80000"/>
            </a:schemeClr>
          </a:solidFill>
        </p:spPr>
        <p:txBody>
          <a:bodyPr>
            <a:normAutofit/>
          </a:bodyPr>
          <a:lstStyle/>
          <a:p>
            <a:pPr marL="460375" lvl="2" indent="0" algn="ctr">
              <a:lnSpc>
                <a:spcPct val="100000"/>
              </a:lnSpc>
              <a:spcBef>
                <a:spcPts val="0"/>
              </a:spcBef>
              <a:buNone/>
            </a:pPr>
            <a:endParaRPr lang="en-US" sz="2400" dirty="0">
              <a:latin typeface="Sylfaen" panose="010A0502050306030303" pitchFamily="18" charset="0"/>
            </a:endParaRPr>
          </a:p>
          <a:p>
            <a:pPr marL="58738" lvl="2" indent="0" algn="just">
              <a:lnSpc>
                <a:spcPct val="100000"/>
              </a:lnSpc>
              <a:spcBef>
                <a:spcPts val="0"/>
              </a:spcBef>
              <a:buNone/>
            </a:pPr>
            <a:r>
              <a:rPr lang="en-US" sz="2400" dirty="0">
                <a:solidFill>
                  <a:srgbClr val="000000"/>
                </a:solidFill>
                <a:latin typeface="Times New Roman" panose="02020603050405020304" pitchFamily="18" charset="0"/>
              </a:rPr>
              <a:t>Article 10 § 2: </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15938" lvl="2" indent="-457200" algn="just">
              <a:lnSpc>
                <a:spcPct val="100000"/>
              </a:lnSpc>
              <a:spcBef>
                <a:spcPts val="0"/>
              </a:spcBef>
              <a:buFont typeface="Wingdings" panose="05000000000000000000" pitchFamily="2" charset="2"/>
              <a:buChar char="ü"/>
            </a:pPr>
            <a:r>
              <a:rPr lang="en-US" sz="2400" dirty="0"/>
              <a:t>National security</a:t>
            </a:r>
          </a:p>
          <a:p>
            <a:pPr marL="515938" lvl="2" indent="-457200" algn="just">
              <a:lnSpc>
                <a:spcPct val="100000"/>
              </a:lnSpc>
              <a:spcBef>
                <a:spcPts val="0"/>
              </a:spcBef>
              <a:buFont typeface="Wingdings" panose="05000000000000000000" pitchFamily="2" charset="2"/>
              <a:buChar char="ü"/>
            </a:pPr>
            <a:r>
              <a:rPr lang="en-US" sz="2400" dirty="0"/>
              <a:t>Territorial integrity</a:t>
            </a:r>
          </a:p>
          <a:p>
            <a:pPr marL="515938" lvl="2" indent="-457200" algn="just">
              <a:lnSpc>
                <a:spcPct val="100000"/>
              </a:lnSpc>
              <a:spcBef>
                <a:spcPts val="0"/>
              </a:spcBef>
              <a:buFont typeface="Wingdings" panose="05000000000000000000" pitchFamily="2" charset="2"/>
              <a:buChar char="ü"/>
            </a:pPr>
            <a:r>
              <a:rPr lang="en-US" sz="2400" dirty="0"/>
              <a:t>Public safety</a:t>
            </a:r>
          </a:p>
          <a:p>
            <a:pPr marL="515938" lvl="2" indent="-457200" algn="just">
              <a:lnSpc>
                <a:spcPct val="100000"/>
              </a:lnSpc>
              <a:spcBef>
                <a:spcPts val="0"/>
              </a:spcBef>
              <a:buFont typeface="Wingdings" panose="05000000000000000000" pitchFamily="2" charset="2"/>
              <a:buChar char="ü"/>
            </a:pPr>
            <a:r>
              <a:rPr lang="en-US" sz="2400" dirty="0"/>
              <a:t>disorder and crime</a:t>
            </a:r>
          </a:p>
          <a:p>
            <a:pPr marL="515938" lvl="2" indent="-457200" algn="just">
              <a:lnSpc>
                <a:spcPct val="100000"/>
              </a:lnSpc>
              <a:spcBef>
                <a:spcPts val="0"/>
              </a:spcBef>
              <a:buFont typeface="Wingdings" panose="05000000000000000000" pitchFamily="2" charset="2"/>
              <a:buChar char="ü"/>
            </a:pPr>
            <a:r>
              <a:rPr lang="en-US" sz="2400" dirty="0"/>
              <a:t>Protection of health and moral</a:t>
            </a:r>
          </a:p>
          <a:p>
            <a:pPr marL="515938" lvl="2" indent="-457200" algn="just">
              <a:lnSpc>
                <a:spcPct val="100000"/>
              </a:lnSpc>
              <a:spcBef>
                <a:spcPts val="0"/>
              </a:spcBef>
              <a:buFont typeface="Wingdings" panose="05000000000000000000" pitchFamily="2" charset="2"/>
              <a:buChar char="ü"/>
            </a:pPr>
            <a:r>
              <a:rPr lang="en-US" sz="2400" dirty="0"/>
              <a:t>Protection of reputation </a:t>
            </a:r>
          </a:p>
          <a:p>
            <a:pPr marL="515938" lvl="2" indent="-457200" algn="just">
              <a:lnSpc>
                <a:spcPct val="100000"/>
              </a:lnSpc>
              <a:spcBef>
                <a:spcPts val="0"/>
              </a:spcBef>
              <a:buFont typeface="Wingdings" panose="05000000000000000000" pitchFamily="2" charset="2"/>
              <a:buChar char="ü"/>
            </a:pPr>
            <a:r>
              <a:rPr lang="en-US" sz="2400" dirty="0"/>
              <a:t>Protection of rights of others</a:t>
            </a:r>
          </a:p>
          <a:p>
            <a:pPr marL="515938" lvl="2" indent="-457200" algn="just">
              <a:lnSpc>
                <a:spcPct val="100000"/>
              </a:lnSpc>
              <a:spcBef>
                <a:spcPts val="0"/>
              </a:spcBef>
              <a:buFont typeface="Wingdings" panose="05000000000000000000" pitchFamily="2" charset="2"/>
              <a:buChar char="ü"/>
            </a:pPr>
            <a:r>
              <a:rPr lang="en-US" sz="2400" dirty="0"/>
              <a:t>Prevention of disclosure of information</a:t>
            </a:r>
          </a:p>
        </p:txBody>
      </p:sp>
    </p:spTree>
    <p:extLst>
      <p:ext uri="{BB962C8B-B14F-4D97-AF65-F5344CB8AC3E}">
        <p14:creationId xmlns:p14="http://schemas.microsoft.com/office/powerpoint/2010/main" val="3512036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850" y="0"/>
            <a:ext cx="7772400" cy="692696"/>
          </a:xfrm>
        </p:spPr>
        <p:txBody>
          <a:bodyPr>
            <a:normAutofit/>
          </a:bodyPr>
          <a:lstStyle/>
          <a:p>
            <a:pPr algn="ctr"/>
            <a:r>
              <a:rPr lang="en-US" sz="2800" b="1" dirty="0">
                <a:solidFill>
                  <a:prstClr val="black"/>
                </a:solidFill>
                <a:latin typeface="Sylfaen" pitchFamily="18" charset="0"/>
              </a:rPr>
              <a:t>Speech not protected by Free Speech </a:t>
            </a:r>
            <a:endParaRPr lang="en-US" sz="2400" dirty="0"/>
          </a:p>
        </p:txBody>
      </p:sp>
      <p:sp>
        <p:nvSpPr>
          <p:cNvPr id="3" name="Content Placeholder 2"/>
          <p:cNvSpPr>
            <a:spLocks noGrp="1"/>
          </p:cNvSpPr>
          <p:nvPr>
            <p:ph idx="1"/>
          </p:nvPr>
        </p:nvSpPr>
        <p:spPr>
          <a:xfrm>
            <a:off x="251520" y="692696"/>
            <a:ext cx="8568952" cy="5688632"/>
          </a:xfrm>
          <a:solidFill>
            <a:schemeClr val="accent5">
              <a:lumMod val="20000"/>
              <a:lumOff val="80000"/>
            </a:schemeClr>
          </a:solidFill>
        </p:spPr>
        <p:txBody>
          <a:bodyPr>
            <a:normAutofit lnSpcReduction="10000"/>
          </a:bodyPr>
          <a:lstStyle/>
          <a:p>
            <a:pPr marL="460375" lvl="2" indent="0" algn="ctr">
              <a:lnSpc>
                <a:spcPct val="100000"/>
              </a:lnSpc>
              <a:spcBef>
                <a:spcPts val="0"/>
              </a:spcBef>
              <a:buNone/>
            </a:pPr>
            <a:endParaRPr lang="en-US" sz="2400" dirty="0">
              <a:latin typeface="Sylfaen" panose="010A0502050306030303" pitchFamily="18" charset="0"/>
            </a:endParaRPr>
          </a:p>
          <a:p>
            <a:pPr marL="401638" lvl="2" indent="-342900" algn="just">
              <a:lnSpc>
                <a:spcPct val="100000"/>
              </a:lnSpc>
              <a:spcBef>
                <a:spcPts val="0"/>
              </a:spcBef>
            </a:pPr>
            <a:r>
              <a:rPr lang="en-US" sz="2400" dirty="0">
                <a:solidFill>
                  <a:srgbClr val="000000"/>
                </a:solidFill>
                <a:latin typeface="Times New Roman" panose="02020603050405020304" pitchFamily="18" charset="0"/>
              </a:rPr>
              <a:t>Hate speech</a:t>
            </a:r>
          </a:p>
          <a:p>
            <a:pPr marL="401638" lvl="2" indent="-342900" algn="just">
              <a:lnSpc>
                <a:spcPct val="100000"/>
              </a:lnSpc>
              <a:spcBef>
                <a:spcPts val="0"/>
              </a:spcBef>
            </a:pPr>
            <a:r>
              <a:rPr lang="en-US" sz="2400" dirty="0">
                <a:solidFill>
                  <a:srgbClr val="000000"/>
                </a:solidFill>
                <a:latin typeface="Times New Roman" panose="02020603050405020304" pitchFamily="18" charset="0"/>
              </a:rPr>
              <a:t>Negation</a:t>
            </a:r>
          </a:p>
          <a:p>
            <a:pPr marL="401638" lvl="2" indent="-342900" algn="just">
              <a:lnSpc>
                <a:spcPct val="100000"/>
              </a:lnSpc>
              <a:spcBef>
                <a:spcPts val="0"/>
              </a:spcBef>
            </a:pPr>
            <a:r>
              <a:rPr lang="en-US" sz="2400" dirty="0">
                <a:solidFill>
                  <a:srgbClr val="000000"/>
                </a:solidFill>
                <a:latin typeface="Times New Roman" panose="02020603050405020304" pitchFamily="18" charset="0"/>
              </a:rPr>
              <a:t>Blasphemy</a:t>
            </a:r>
          </a:p>
          <a:p>
            <a:pPr marL="401638" lvl="2" indent="-342900" algn="just">
              <a:lnSpc>
                <a:spcPct val="100000"/>
              </a:lnSpc>
              <a:spcBef>
                <a:spcPts val="0"/>
              </a:spcBef>
            </a:pPr>
            <a:r>
              <a:rPr lang="en-US" sz="2400" dirty="0">
                <a:solidFill>
                  <a:srgbClr val="000000"/>
                </a:solidFill>
                <a:latin typeface="Times New Roman" panose="02020603050405020304" pitchFamily="18" charset="0"/>
              </a:rPr>
              <a:t>War propaganda</a:t>
            </a:r>
          </a:p>
          <a:p>
            <a:pPr marL="401638" lvl="2" indent="-342900" algn="just">
              <a:lnSpc>
                <a:spcPct val="100000"/>
              </a:lnSpc>
              <a:spcBef>
                <a:spcPts val="0"/>
              </a:spcBef>
            </a:pPr>
            <a:r>
              <a:rPr lang="en-US" sz="2400" dirty="0">
                <a:solidFill>
                  <a:srgbClr val="000000"/>
                </a:solidFill>
                <a:latin typeface="Times New Roman" panose="02020603050405020304" pitchFamily="18" charset="0"/>
              </a:rPr>
              <a:t>Call for violence</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just">
              <a:lnSpc>
                <a:spcPct val="100000"/>
              </a:lnSpc>
              <a:spcBef>
                <a:spcPts val="0"/>
              </a:spcBef>
              <a:buNone/>
            </a:pPr>
            <a:r>
              <a:rPr lang="en-US" sz="2400" dirty="0">
                <a:solidFill>
                  <a:srgbClr val="000000"/>
                </a:solidFill>
                <a:latin typeface="Times New Roman" panose="02020603050405020304" pitchFamily="18" charset="0"/>
              </a:rPr>
              <a:t>Form of speech directed against Convention’s underlying values.  (Article 17 of the European Convention – abuse of right). </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just">
              <a:lnSpc>
                <a:spcPct val="100000"/>
              </a:lnSpc>
              <a:spcBef>
                <a:spcPts val="0"/>
              </a:spcBef>
              <a:buNone/>
            </a:pPr>
            <a:r>
              <a:rPr lang="en-US" sz="2400" dirty="0">
                <a:solidFill>
                  <a:srgbClr val="000000"/>
                </a:solidFill>
                <a:latin typeface="Times New Roman" panose="02020603050405020304" pitchFamily="18" charset="0"/>
              </a:rPr>
              <a:t>Article 20 of the ICCPR</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15938" lvl="2" indent="-457200" algn="just">
              <a:lnSpc>
                <a:spcPct val="100000"/>
              </a:lnSpc>
              <a:spcBef>
                <a:spcPts val="0"/>
              </a:spcBef>
              <a:buAutoNum type="arabicPeriod"/>
            </a:pPr>
            <a:r>
              <a:rPr lang="en-US" sz="2400" dirty="0">
                <a:solidFill>
                  <a:srgbClr val="000000"/>
                </a:solidFill>
                <a:latin typeface="Times New Roman" panose="02020603050405020304" pitchFamily="18" charset="0"/>
              </a:rPr>
              <a:t>Any propaganda for war shall be prohibited by law. </a:t>
            </a:r>
          </a:p>
          <a:p>
            <a:pPr marL="515938" lvl="2" indent="-457200" algn="just">
              <a:lnSpc>
                <a:spcPct val="100000"/>
              </a:lnSpc>
              <a:spcBef>
                <a:spcPts val="0"/>
              </a:spcBef>
              <a:buAutoNum type="arabicPeriod"/>
            </a:pPr>
            <a:r>
              <a:rPr lang="en-US" sz="2400" dirty="0">
                <a:solidFill>
                  <a:srgbClr val="000000"/>
                </a:solidFill>
                <a:latin typeface="Times New Roman" panose="02020603050405020304" pitchFamily="18" charset="0"/>
              </a:rPr>
              <a:t>Any advocacy of national, racial or religious hatred that constitutes incitement to discrimination, hostility or violence shall be prohibited by law. </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just">
              <a:lnSpc>
                <a:spcPct val="100000"/>
              </a:lnSpc>
              <a:spcBef>
                <a:spcPts val="0"/>
              </a:spcBef>
              <a:buNone/>
            </a:pPr>
            <a:endParaRPr lang="en-US" sz="2400" dirty="0"/>
          </a:p>
        </p:txBody>
      </p:sp>
    </p:spTree>
    <p:extLst>
      <p:ext uri="{BB962C8B-B14F-4D97-AF65-F5344CB8AC3E}">
        <p14:creationId xmlns:p14="http://schemas.microsoft.com/office/powerpoint/2010/main" val="1900000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8646</TotalTime>
  <Words>681</Words>
  <Application>Microsoft Office PowerPoint</Application>
  <PresentationFormat>On-screen Show (4:3)</PresentationFormat>
  <Paragraphs>106</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Calibri</vt:lpstr>
      <vt:lpstr>Calibri Light</vt:lpstr>
      <vt:lpstr>Courier New</vt:lpstr>
      <vt:lpstr>PT Sans</vt:lpstr>
      <vt:lpstr>Sylfaen</vt:lpstr>
      <vt:lpstr>Times New Roman</vt:lpstr>
      <vt:lpstr>Wingdings</vt:lpstr>
      <vt:lpstr>Office Theme</vt:lpstr>
      <vt:lpstr>Violence and other criminal and unlawful content on internet </vt:lpstr>
      <vt:lpstr>Criminal content than involves freedom of speech</vt:lpstr>
      <vt:lpstr>Hate speech</vt:lpstr>
      <vt:lpstr>Hate speech</vt:lpstr>
      <vt:lpstr>Hate crime  OSCE definition</vt:lpstr>
      <vt:lpstr>Hate crime</vt:lpstr>
      <vt:lpstr>Scope of protection by Article 10 </vt:lpstr>
      <vt:lpstr>Qualified protection by Article 10 § 2 </vt:lpstr>
      <vt:lpstr>Speech not protected by Free Speech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Կիբերտարածության իրավական կարգավորումը ՀՀ-ում</dc:title>
  <dc:creator>ARAIK</dc:creator>
  <cp:lastModifiedBy>User-PC</cp:lastModifiedBy>
  <cp:revision>190</cp:revision>
  <dcterms:created xsi:type="dcterms:W3CDTF">2014-06-17T07:01:49Z</dcterms:created>
  <dcterms:modified xsi:type="dcterms:W3CDTF">2017-09-29T10:53:30Z</dcterms:modified>
</cp:coreProperties>
</file>