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77" r:id="rId4"/>
    <p:sldId id="278" r:id="rId5"/>
    <p:sldId id="279" r:id="rId6"/>
    <p:sldId id="280" r:id="rId7"/>
    <p:sldId id="281" r:id="rId8"/>
    <p:sldId id="28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124146-C5FE-4236-8337-BB7E23158FDD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725144"/>
            <a:ext cx="6400800" cy="625624"/>
          </a:xfrm>
        </p:spPr>
        <p:txBody>
          <a:bodyPr>
            <a:normAutofit/>
          </a:bodyPr>
          <a:lstStyle/>
          <a:p>
            <a:r>
              <a:rPr lang="en-US" sz="1600" dirty="0" err="1" smtClean="0">
                <a:solidFill>
                  <a:schemeClr val="tx1"/>
                </a:solidFill>
              </a:rPr>
              <a:t>Կազմեց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Արա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Ղազարյանը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2376264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Sylfaen" pitchFamily="18" charset="0"/>
              </a:rPr>
              <a:t>Խոսքի</a:t>
            </a:r>
            <a:r>
              <a:rPr lang="en-US" sz="2800" dirty="0" smtClean="0">
                <a:latin typeface="Sylfaen" pitchFamily="18" charset="0"/>
              </a:rPr>
              <a:t> </a:t>
            </a:r>
            <a:r>
              <a:rPr lang="en-US" sz="2800" dirty="0" err="1" smtClean="0">
                <a:latin typeface="Sylfaen" pitchFamily="18" charset="0"/>
              </a:rPr>
              <a:t>ազատության</a:t>
            </a:r>
            <a:r>
              <a:rPr lang="en-US" sz="2800" dirty="0" smtClean="0">
                <a:latin typeface="Sylfaen" pitchFamily="18" charset="0"/>
              </a:rPr>
              <a:t> </a:t>
            </a:r>
            <a:r>
              <a:rPr lang="en-US" sz="2800" dirty="0" err="1" smtClean="0">
                <a:latin typeface="Sylfaen" pitchFamily="18" charset="0"/>
              </a:rPr>
              <a:t>իրավունքը</a:t>
            </a:r>
            <a:r>
              <a:rPr lang="en-US" sz="2800" dirty="0" smtClean="0">
                <a:latin typeface="Sylfaen" pitchFamily="18" charset="0"/>
              </a:rPr>
              <a:t> </a:t>
            </a:r>
            <a:br>
              <a:rPr lang="en-US" sz="2800" dirty="0" smtClean="0">
                <a:latin typeface="Sylfaen" pitchFamily="18" charset="0"/>
              </a:rPr>
            </a:br>
            <a:r>
              <a:rPr lang="en-US" sz="2800" dirty="0" err="1" smtClean="0">
                <a:latin typeface="Sylfaen" pitchFamily="18" charset="0"/>
              </a:rPr>
              <a:t>համացանցում</a:t>
            </a:r>
            <a:endParaRPr lang="en-US" sz="2800" dirty="0"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0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124744"/>
            <a:ext cx="7920880" cy="33843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400" dirty="0" err="1" smtClean="0"/>
              <a:t>Ազատ</a:t>
            </a:r>
            <a:r>
              <a:rPr lang="en-US" sz="2400" dirty="0" smtClean="0"/>
              <a:t> </a:t>
            </a:r>
            <a:r>
              <a:rPr lang="en-US" sz="2400" dirty="0" err="1" smtClean="0"/>
              <a:t>խոսքի</a:t>
            </a:r>
            <a:r>
              <a:rPr lang="en-US" sz="2400" dirty="0" smtClean="0"/>
              <a:t> </a:t>
            </a:r>
            <a:r>
              <a:rPr lang="en-US" sz="2400" dirty="0" err="1" smtClean="0"/>
              <a:t>բոլոր</a:t>
            </a:r>
            <a:r>
              <a:rPr lang="en-US" sz="2400" dirty="0" smtClean="0"/>
              <a:t> </a:t>
            </a:r>
            <a:r>
              <a:rPr lang="en-US" sz="2400" dirty="0" err="1" smtClean="0"/>
              <a:t>սկզբունքները</a:t>
            </a:r>
            <a:r>
              <a:rPr lang="en-US" sz="2400" dirty="0" smtClean="0"/>
              <a:t>, </a:t>
            </a:r>
            <a:r>
              <a:rPr lang="en-US" sz="2400" dirty="0" err="1" smtClean="0"/>
              <a:t>որ</a:t>
            </a:r>
            <a:r>
              <a:rPr lang="en-US" sz="2400" dirty="0" smtClean="0"/>
              <a:t> </a:t>
            </a:r>
            <a:r>
              <a:rPr lang="en-US" sz="2400" dirty="0" err="1" smtClean="0"/>
              <a:t>մինչև</a:t>
            </a:r>
            <a:r>
              <a:rPr lang="en-US" sz="2400" dirty="0" smtClean="0"/>
              <a:t> </a:t>
            </a:r>
            <a:r>
              <a:rPr lang="en-US" sz="2400" dirty="0" err="1" smtClean="0"/>
              <a:t>այժմ</a:t>
            </a:r>
            <a:r>
              <a:rPr lang="en-US" sz="2400" dirty="0" smtClean="0"/>
              <a:t> </a:t>
            </a:r>
            <a:r>
              <a:rPr lang="en-US" sz="2400" dirty="0" err="1" smtClean="0"/>
              <a:t>սահմանվել</a:t>
            </a:r>
            <a:r>
              <a:rPr lang="en-US" sz="2400" dirty="0" smtClean="0"/>
              <a:t> </a:t>
            </a:r>
            <a:r>
              <a:rPr lang="en-US" sz="2400" dirty="0" err="1" smtClean="0"/>
              <a:t>են</a:t>
            </a:r>
            <a:r>
              <a:rPr lang="en-US" sz="2400" dirty="0" smtClean="0"/>
              <a:t> ՄԻԵԿ-ի </a:t>
            </a:r>
            <a:r>
              <a:rPr lang="en-US" sz="2400" dirty="0" err="1" smtClean="0"/>
              <a:t>կողմից</a:t>
            </a:r>
            <a:r>
              <a:rPr lang="en-US" sz="2400" dirty="0" smtClean="0"/>
              <a:t>, </a:t>
            </a:r>
            <a:r>
              <a:rPr lang="en-US" sz="2400" dirty="0" err="1" smtClean="0"/>
              <a:t>հավասարապես</a:t>
            </a:r>
            <a:r>
              <a:rPr lang="en-US" sz="2400" dirty="0" smtClean="0"/>
              <a:t> </a:t>
            </a:r>
            <a:r>
              <a:rPr lang="en-US" sz="2400" dirty="0" err="1" smtClean="0"/>
              <a:t>կիրառելի</a:t>
            </a:r>
            <a:r>
              <a:rPr lang="en-US" sz="2400" dirty="0" smtClean="0"/>
              <a:t> </a:t>
            </a:r>
            <a:r>
              <a:rPr lang="en-US" sz="2400" dirty="0" err="1" smtClean="0"/>
              <a:t>են</a:t>
            </a:r>
            <a:r>
              <a:rPr lang="en-US" sz="2400" dirty="0" smtClean="0"/>
              <a:t> </a:t>
            </a:r>
            <a:r>
              <a:rPr lang="en-US" sz="2400" dirty="0" err="1" smtClean="0"/>
              <a:t>համացանցի</a:t>
            </a:r>
            <a:r>
              <a:rPr lang="en-US" sz="2400" dirty="0" smtClean="0"/>
              <a:t> </a:t>
            </a:r>
            <a:r>
              <a:rPr lang="en-US" sz="2400" dirty="0" err="1" smtClean="0"/>
              <a:t>նկատմամբ</a:t>
            </a:r>
            <a:r>
              <a:rPr lang="en-US" sz="2400" dirty="0" smtClean="0"/>
              <a:t>։ </a:t>
            </a:r>
          </a:p>
          <a:p>
            <a:pPr marL="539750" indent="-276225">
              <a:buFont typeface="Wingdings" pitchFamily="2" charset="2"/>
              <a:buChar char="Ø"/>
            </a:pPr>
            <a:endParaRPr lang="en-US" sz="2400" dirty="0" smtClean="0"/>
          </a:p>
          <a:p>
            <a:pPr marL="539750" indent="-276225"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948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836712"/>
            <a:ext cx="8784976" cy="5616624"/>
          </a:xfrm>
        </p:spPr>
        <p:txBody>
          <a:bodyPr>
            <a:normAutofit lnSpcReduction="10000"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Սակայն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Կոնվենցիան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«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ներկա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պայմանների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լույսի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ներքո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»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մեկնաբանելիս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անհրաժեշտ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հաշվի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առնել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համացանցի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b="1" dirty="0" err="1" smtClean="0">
                <a:solidFill>
                  <a:srgbClr val="000000"/>
                </a:solidFill>
                <a:latin typeface="Times New Roman"/>
              </a:rPr>
              <a:t>առանձնահատկությունը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որպես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«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տեղեկություններ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տարածելու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ժամանակակից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միջոց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»։ </a:t>
            </a:r>
          </a:p>
          <a:p>
            <a:pPr marL="360363" indent="-360363">
              <a:buFont typeface="Wingdings" pitchFamily="2" charset="2"/>
              <a:buChar char="q"/>
            </a:pP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hy-AM" sz="2200" dirty="0" smtClean="0">
                <a:solidFill>
                  <a:srgbClr val="000000"/>
                </a:solidFill>
                <a:latin typeface="Times New Roman"/>
              </a:rPr>
              <a:t>Ա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ռանձնահատկությունը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պայմանավորված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երկու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պայմանների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առկայությամբ</a:t>
            </a:r>
            <a:endParaRPr lang="en-US" sz="2200" dirty="0" smtClean="0">
              <a:solidFill>
                <a:srgbClr val="000000"/>
              </a:solidFill>
              <a:latin typeface="Times New Roman"/>
            </a:endParaRPr>
          </a:p>
          <a:p>
            <a:pPr marL="539750" indent="-276225">
              <a:buFont typeface="Wingdings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L="803275" indent="-263525">
              <a:buNone/>
            </a:pP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1.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Համացանցում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տեղադրված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ինֆորմացիայի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ազդեցությունը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բազմապատկվում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է, </a:t>
            </a:r>
          </a:p>
          <a:p>
            <a:pPr marL="803275" indent="-263525">
              <a:buFont typeface="Wingdings" pitchFamily="2" charset="2"/>
              <a:buChar char="Ø"/>
            </a:pP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803275" indent="-263525">
              <a:buNone/>
            </a:pP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2.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Բոլորը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այդ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թվում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նաև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անչափահասները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կարող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են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մուտք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գործել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տվյալ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էջ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։</a:t>
            </a:r>
            <a:endParaRPr lang="en-US" sz="2200" dirty="0" smtClean="0">
              <a:solidFill>
                <a:srgbClr val="000000"/>
              </a:solidFill>
              <a:latin typeface="Times New Roman"/>
            </a:endParaRPr>
          </a:p>
          <a:p>
            <a:pPr marL="539750" indent="-276225">
              <a:buFont typeface="Wingdings" pitchFamily="2" charset="2"/>
              <a:buChar char="Ø"/>
            </a:pPr>
            <a:endParaRPr lang="en-US" sz="2000" dirty="0">
              <a:solidFill>
                <a:srgbClr val="000000"/>
              </a:solidFill>
              <a:latin typeface="Times New Roman"/>
            </a:endParaRPr>
          </a:p>
          <a:p>
            <a:pPr marL="263525" indent="0"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432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Սահմանափակումները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pPr marL="360363" indent="-360363">
              <a:buFont typeface="Wingdings" pitchFamily="2" charset="2"/>
              <a:buChar char="q"/>
            </a:pP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360363" indent="-360363">
              <a:buFont typeface="Wingdings" pitchFamily="2" charset="2"/>
              <a:buChar char="q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Համացանց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մուտք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գործած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ինֆորմացիան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բազմապատկվում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է</a:t>
            </a:r>
          </a:p>
          <a:p>
            <a:pPr marL="0" indent="0">
              <a:buNone/>
            </a:pP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617220" lvl="1" indent="-34290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«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Կա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հստակ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տարբերություն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թե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ինչու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անհրաժեշտ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պաշտպանել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կոնֆիդենցիալ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տեղեկության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գաղտնիությունը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որը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զրկվում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իր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գաղտնիությունից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առաջին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իսկ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հրապարակումով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, և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թե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ինչու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անհրաժեշտ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պաշտպանել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բարոյականությունը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որտեղ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վնասը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կարող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հասցվել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ամեն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անգամ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երբ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անձը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բախվում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նյութի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հետ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»։ </a:t>
            </a:r>
          </a:p>
          <a:p>
            <a:pPr marL="274320" lvl="1" indent="0"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	(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Պերրինն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ընդդեմ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Միացյալ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Թագավորության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որոշ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.)</a:t>
            </a: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360363" indent="-360363">
              <a:buFont typeface="Wingdings" pitchFamily="2" charset="2"/>
              <a:buChar char="q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360363" lvl="1" indent="-360363">
              <a:spcBef>
                <a:spcPts val="580"/>
              </a:spcBef>
              <a:buClr>
                <a:schemeClr val="accent1"/>
              </a:buClr>
              <a:buFont typeface="Wingdings" pitchFamily="2" charset="2"/>
              <a:buChar char="q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Անչափահաս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անձինք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խոցելի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են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և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դա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հանգեցնում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բազմաթիվ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հետևանքների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եթե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խնդիրը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առնչվում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/>
              </a:rPr>
              <a:t>ինտերնետին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</a:rPr>
              <a:t>. </a:t>
            </a:r>
            <a:endParaRPr lang="en-US" sz="2000" i="1" dirty="0">
              <a:solidFill>
                <a:srgbClr val="000000"/>
              </a:solidFill>
              <a:latin typeface="Times New Roman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623888" indent="-360363" algn="just">
              <a:buFont typeface="Wingdings" pitchFamily="2" charset="2"/>
              <a:buChar char="Ø"/>
            </a:pPr>
            <a:r>
              <a:rPr lang="hy-AM" sz="2000" dirty="0" smtClean="0">
                <a:solidFill>
                  <a:srgbClr val="000000"/>
                </a:solidFill>
                <a:latin typeface="Times New Roman"/>
              </a:rPr>
              <a:t>Ա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նչափահաս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լինելու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հանգամանքը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կարող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հանգեցնել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լրատվամիջոցի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ազատության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/>
              </a:rPr>
              <a:t>սահմանափակմանը</a:t>
            </a:r>
            <a:endParaRPr lang="en-US" sz="2000" dirty="0" smtClean="0">
              <a:solidFill>
                <a:srgbClr val="000000"/>
              </a:solidFill>
              <a:latin typeface="Times New Roman"/>
            </a:endParaRPr>
          </a:p>
          <a:p>
            <a:pPr marL="360363" indent="-360363">
              <a:buFont typeface="Wingdings" pitchFamily="2" charset="2"/>
              <a:buChar char="q"/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229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 lnSpcReduction="10000"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Օրինակ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pPr marL="360363" indent="-360363">
              <a:buFont typeface="Wingdings" pitchFamily="2" charset="2"/>
              <a:buChar char="q"/>
            </a:pP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623888" lvl="1" indent="-360363" algn="just"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Լրատվական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նյութի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հրապարակում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սեռական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բռնության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զոհ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անչափահասի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՝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նրա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անհատական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տվյալների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նշումով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Նույնիսկ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թեև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տվյալ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անչափահասի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արդեն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տարածվել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էր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հայտնի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էր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մինչև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վեճի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առարկա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հրապարակումը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դատական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հայցի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բավարարումը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ընդդեմ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լրագրողի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իրավաչափ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է։ </a:t>
            </a:r>
            <a:endParaRPr lang="en-US" sz="2000" dirty="0">
              <a:solidFill>
                <a:srgbClr val="000000"/>
              </a:solidFill>
              <a:latin typeface="Times New Roman"/>
            </a:endParaRPr>
          </a:p>
          <a:p>
            <a:pPr marL="537845" lvl="1" indent="0"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Times New Roman"/>
              </a:rPr>
              <a:t>	(</a:t>
            </a:r>
            <a:r>
              <a:rPr lang="en-US" sz="1800" dirty="0" err="1" smtClean="0">
                <a:latin typeface="Times New Roman"/>
              </a:rPr>
              <a:t>տե´ս</a:t>
            </a:r>
            <a:r>
              <a:rPr lang="en-US" sz="1800" dirty="0" smtClean="0"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Ալեքսեյ</a:t>
            </a:r>
            <a:r>
              <a:rPr lang="en-US" sz="18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Օվչիննիկովն</a:t>
            </a:r>
            <a:r>
              <a:rPr lang="en-US" sz="18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ընդդեմ</a:t>
            </a:r>
            <a:r>
              <a:rPr lang="en-US" sz="18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Ռուսաստանի</a:t>
            </a:r>
            <a:r>
              <a:rPr lang="en-US" sz="1800" b="1" dirty="0" smtClean="0">
                <a:solidFill>
                  <a:srgbClr val="0070C0"/>
                </a:solidFill>
                <a:latin typeface="Times New Roman"/>
              </a:rPr>
              <a:t>, 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§ 51)</a:t>
            </a:r>
          </a:p>
          <a:p>
            <a:pPr marL="537845" lvl="1" indent="0">
              <a:buNone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623888" lvl="1" indent="-360363" algn="just">
              <a:buFont typeface="Wingdings" pitchFamily="2" charset="2"/>
              <a:buChar char="Ø"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Դատարանը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տեղյակ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է…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համացանցի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օգտատերերը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ցանկություն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ունեն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չբացահայտել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իրենց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ինքնությունը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արտահայտվելու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իրենց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ազատությունը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իրականացնելիս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Միևնույն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ժամանակ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համացանցի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տարածումը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ինչպես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նաև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հնարավորությունը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(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իսկ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որոշ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նպատակների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դեպքում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նաև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վտանգը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),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մեկ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անգամ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հրապարակված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հավերժ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կերպով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կմնա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կտարածվի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որպես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հրապարակային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զգուշություն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ցուցաբերելու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տեղիք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տալիս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գտնվող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բացահայտման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դյուրին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լինելը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մեծ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ծավալը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դժվարացնում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զրպարտող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բնույթի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հայտնաբերումը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հեռացումը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այս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տարածքից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։</a:t>
            </a:r>
          </a:p>
          <a:p>
            <a:pPr marL="537845" lvl="1" indent="0" algn="just">
              <a:buNone/>
            </a:pPr>
            <a:r>
              <a:rPr lang="en-US" sz="1800" b="1" dirty="0">
                <a:solidFill>
                  <a:srgbClr val="0070C0"/>
                </a:solidFill>
                <a:latin typeface="Times New Roman"/>
              </a:rPr>
              <a:t>	(</a:t>
            </a:r>
            <a:r>
              <a:rPr lang="en-US" sz="1800" dirty="0" err="1">
                <a:latin typeface="Times New Roman"/>
              </a:rPr>
              <a:t>տե´ս</a:t>
            </a:r>
            <a:r>
              <a:rPr lang="en-US" sz="1800" dirty="0"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Դելֆին</a:t>
            </a:r>
            <a:r>
              <a:rPr lang="en-US" sz="1800" b="1" i="1" dirty="0" smtClean="0">
                <a:solidFill>
                  <a:srgbClr val="0070C0"/>
                </a:solidFill>
                <a:latin typeface="Times New Roman"/>
              </a:rPr>
              <a:t> 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ընդդեմ</a:t>
            </a:r>
            <a:r>
              <a:rPr lang="en-US" sz="18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Times New Roman"/>
              </a:rPr>
              <a:t>Էստոնիայի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, § 92)</a:t>
            </a:r>
            <a:endParaRPr lang="en-US" sz="1800" b="1" dirty="0">
              <a:solidFill>
                <a:srgbClr val="0070C0"/>
              </a:solidFill>
              <a:latin typeface="Sylfaen" pitchFamily="18" charset="0"/>
            </a:endParaRPr>
          </a:p>
          <a:p>
            <a:pPr marL="537845" lvl="1" indent="0" algn="just">
              <a:buNone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537845" lvl="1" indent="0">
              <a:buNone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1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404664"/>
            <a:ext cx="8784976" cy="5256584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Սահմանափակումները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pPr marL="0" indent="0">
              <a:buNone/>
            </a:pPr>
            <a:endParaRPr lang="en-US" sz="2000" i="1" dirty="0" smtClean="0">
              <a:solidFill>
                <a:srgbClr val="000000"/>
              </a:solidFill>
              <a:latin typeface="Times New Roman"/>
            </a:endParaRPr>
          </a:p>
          <a:p>
            <a:pPr marL="539750" lvl="1" indent="-2667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Պատասխանատու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լրագրության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սկզբունքներին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հետևելու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մամուլի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պարտականությունը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ըստ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լրագրողները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պարտավոր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ստուգել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հրապարակված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ճշգրտությունը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բարեխիղճ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հրապարակում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էթիկայի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նորմեր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վստահելի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Sylfaen" pitchFamily="18" charset="0"/>
              </a:rPr>
              <a:t>տեղեկատվություն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)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առավել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խիստ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գործում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վերաբերում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է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անցյալում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ունեցած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դեպքերին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(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ինտերնետային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արխիվներ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որոնք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կարևոր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կրթության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պատմական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հետազոտությունների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),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առումով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բացակայում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անհապաղ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տարածելու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անհրաժեշտությունը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՝ ի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տարբերություն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ներկա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դեպքերի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որոնց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վերաբերյալ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նման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փչացող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ապրանքի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2000" b="1" i="1" dirty="0">
                <a:solidFill>
                  <a:srgbClr val="0070C0"/>
                </a:solidFill>
                <a:latin typeface="Times New Roman"/>
              </a:rPr>
              <a:t>Times Newspapers Ltd 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i="1" dirty="0" err="1" smtClean="0">
                <a:solidFill>
                  <a:srgbClr val="0070C0"/>
                </a:solidFill>
                <a:latin typeface="Times New Roman"/>
              </a:rPr>
              <a:t>ընդդեմ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i="1" dirty="0" err="1" smtClean="0">
                <a:solidFill>
                  <a:srgbClr val="0070C0"/>
                </a:solidFill>
                <a:latin typeface="Times New Roman"/>
              </a:rPr>
              <a:t>Միացյալ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i="1" dirty="0" err="1" smtClean="0">
                <a:solidFill>
                  <a:srgbClr val="0070C0"/>
                </a:solidFill>
                <a:latin typeface="Times New Roman"/>
              </a:rPr>
              <a:t>Թագավորության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/>
              </a:rPr>
              <a:t>)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. </a:t>
            </a:r>
          </a:p>
          <a:p>
            <a:pPr marL="274320" lvl="1" indent="0">
              <a:buNone/>
            </a:pPr>
            <a:endParaRPr lang="en-US" b="1" dirty="0" smtClean="0">
              <a:solidFill>
                <a:srgbClr val="0070C0"/>
              </a:solidFill>
              <a:latin typeface="Times New Roman"/>
            </a:endParaRPr>
          </a:p>
          <a:p>
            <a:pPr marR="0" algn="just"/>
            <a:endParaRPr lang="en-US" sz="24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52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 fontScale="92500" lnSpcReduction="20000"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Սահմանափակումները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. </a:t>
            </a:r>
          </a:p>
          <a:p>
            <a:pPr marL="0" indent="0">
              <a:buNone/>
            </a:pPr>
            <a:endParaRPr lang="en-US" sz="2000" i="1" dirty="0" smtClean="0">
              <a:solidFill>
                <a:srgbClr val="000000"/>
              </a:solidFill>
              <a:latin typeface="Times New Roman"/>
            </a:endParaRPr>
          </a:p>
          <a:p>
            <a:pPr marL="560070" lvl="1" indent="-285750" algn="just">
              <a:buFont typeface="Wingdings" pitchFamily="2" charset="2"/>
              <a:buChar char="Ø"/>
            </a:pP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Մամուլի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ազատությունը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ավարտվում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այնտեղ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որտեղ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տեղեկատվություն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տարածելու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նպատակը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որոշ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ընթերցողների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հետաքրքրասիրության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բավարարումն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կատարվում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որոշ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անձանց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անձնական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ընտանեկան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կյանքի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նկատմամբ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հարգանքի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իրավունքի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հաշվին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Հետևաբար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հրապարակված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արդեն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դառնում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հանրամատչելի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մամուլին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չի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տալիս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այդ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վերարտադրելու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բացարձակ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։  </a:t>
            </a:r>
          </a:p>
          <a:p>
            <a:pPr marL="560070" lvl="1" indent="-285750" algn="just">
              <a:buFont typeface="Wingdings" pitchFamily="2" charset="2"/>
              <a:buChar char="Ø"/>
            </a:pPr>
            <a:endParaRPr lang="en-US" sz="22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560070" lvl="1" indent="-285750" algn="just">
              <a:buFont typeface="Wingdings" pitchFamily="2" charset="2"/>
              <a:buChar char="Ø"/>
            </a:pP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Մամուլը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չպետք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տարածի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անձնական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ընտանեկան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կյանքի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մանրամասների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վերաբերայլ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տեղեկատվություն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որոնք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նույնիսկ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գտնվում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չեն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գտնվում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ընդհանուր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հետաքրքրություն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ներկայացնող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դեպքերի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վերաբերյալ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հանրային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քաղաքական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բանավեճի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շրջանակներում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</a:p>
          <a:p>
            <a:pPr marL="560070" lvl="1" indent="-285750" algn="just">
              <a:buFont typeface="Wingdings" pitchFamily="2" charset="2"/>
              <a:buChar char="Ø"/>
            </a:pPr>
            <a:endParaRPr lang="en-US" sz="2200" dirty="0">
              <a:solidFill>
                <a:srgbClr val="000000"/>
              </a:solidFill>
              <a:latin typeface="Sylfaen" pitchFamily="18" charset="0"/>
            </a:endParaRPr>
          </a:p>
          <a:p>
            <a:pPr marL="560070" lvl="1" indent="-285750" algn="just">
              <a:buFont typeface="Wingdings" pitchFamily="2" charset="2"/>
              <a:buChar char="Ø"/>
            </a:pP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Հանրային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դեմքը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չպետք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ենթարկվի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հանրային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դատապարտման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իր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ընտանիքի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անդամների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հետ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կապված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դեպքերի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առնչությամբ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նույնիսկկ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անձնական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տվյալների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տարածված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համացանցում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։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Բռնության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զոհ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դարձած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անչափահասի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անձնական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տվայլները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նույնիսկ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22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դրանք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տարածված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ինտերնետում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չպետք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շարունակվեն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latin typeface="Sylfaen" pitchFamily="18" charset="0"/>
              </a:rPr>
              <a:t>հրապարակվել</a:t>
            </a:r>
            <a:r>
              <a:rPr lang="en-US" sz="22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200" b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2200" b="1" dirty="0" err="1" smtClean="0">
                <a:solidFill>
                  <a:srgbClr val="0070C0"/>
                </a:solidFill>
                <a:latin typeface="Sylfaen" pitchFamily="18" charset="0"/>
              </a:rPr>
              <a:t>Օվչիննիկովն</a:t>
            </a:r>
            <a:r>
              <a:rPr lang="en-US" sz="22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2200" b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22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2200" b="1" dirty="0" err="1" smtClean="0">
                <a:solidFill>
                  <a:srgbClr val="0070C0"/>
                </a:solidFill>
                <a:latin typeface="Sylfaen" pitchFamily="18" charset="0"/>
              </a:rPr>
              <a:t>Ռուսաստանի</a:t>
            </a:r>
            <a:r>
              <a:rPr lang="en-US" sz="2200" b="1" dirty="0" smtClean="0">
                <a:solidFill>
                  <a:srgbClr val="0070C0"/>
                </a:solidFill>
                <a:latin typeface="Sylfaen" pitchFamily="18" charset="0"/>
              </a:rPr>
              <a:t>, § 50-52)։</a:t>
            </a:r>
            <a:endParaRPr lang="en-US" sz="2200" b="1" dirty="0">
              <a:solidFill>
                <a:srgbClr val="0070C0"/>
              </a:solidFill>
              <a:latin typeface="Times New Roman"/>
            </a:endParaRPr>
          </a:p>
          <a:p>
            <a:pPr marR="0" algn="just"/>
            <a:endParaRPr lang="en-US" sz="2400" dirty="0" smtClean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921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q"/>
            </a:pP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Նոր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200" u="sng" dirty="0" err="1" smtClean="0">
                <a:solidFill>
                  <a:srgbClr val="000000"/>
                </a:solidFill>
                <a:latin typeface="Times New Roman"/>
              </a:rPr>
              <a:t>զարգացումներ</a:t>
            </a:r>
            <a:r>
              <a:rPr lang="en-US" sz="2200" u="sng" dirty="0" smtClean="0">
                <a:solidFill>
                  <a:srgbClr val="000000"/>
                </a:solidFill>
                <a:latin typeface="Times New Roman"/>
              </a:rPr>
              <a:t> </a:t>
            </a:r>
          </a:p>
          <a:p>
            <a:pPr marL="0" indent="0">
              <a:buNone/>
            </a:pPr>
            <a:endParaRPr lang="en-US" sz="2000" i="1" dirty="0" smtClean="0">
              <a:solidFill>
                <a:srgbClr val="00000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Ինտերնետի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մատչելիությունը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մարդու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իրավունք</a:t>
            </a:r>
            <a:r>
              <a:rPr lang="en-US" sz="240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smtClean="0">
                <a:solidFill>
                  <a:srgbClr val="000000"/>
                </a:solidFill>
                <a:latin typeface="Times New Roman"/>
              </a:rPr>
              <a:t>է։</a:t>
            </a: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L="0" marR="0" indent="0" algn="just">
              <a:spcBef>
                <a:spcPts val="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   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(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Մարդու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իրավունքների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կոմիտե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)</a:t>
            </a:r>
            <a:endParaRPr lang="en-US" sz="2000" b="1" dirty="0" smtClean="0">
              <a:solidFill>
                <a:srgbClr val="0070C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endParaRPr lang="en-US" sz="2000" b="1" dirty="0" smtClean="0">
              <a:solidFill>
                <a:srgbClr val="0070C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Եվրոպայի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արդարադատության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դատարանը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որոշել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է,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որ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անձը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ունի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համացանցում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մոռացված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լինելու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իրավունք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այսինքն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անձը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կարող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է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պահանջել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որ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համացանցի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 smtClean="0">
                <a:latin typeface="Sylfaen"/>
                <a:ea typeface="Calibri"/>
                <a:cs typeface="Sylfaen"/>
              </a:rPr>
              <a:t>որոնման</a:t>
            </a:r>
            <a:r>
              <a:rPr lang="en-US" sz="2400" dirty="0" smtClean="0">
                <a:latin typeface="Sylfaen"/>
                <a:ea typeface="Calibri"/>
                <a:cs typeface="Sylfaen"/>
              </a:rPr>
              <a:t> </a:t>
            </a:r>
            <a:r>
              <a:rPr lang="en-US" sz="2400" dirty="0" err="1" smtClean="0">
                <a:latin typeface="Sylfaen"/>
                <a:ea typeface="Calibri"/>
                <a:cs typeface="Sylfaen"/>
              </a:rPr>
              <a:t>համակարգերից</a:t>
            </a:r>
            <a:r>
              <a:rPr lang="en-US" sz="2400" dirty="0" smtClean="0">
                <a:latin typeface="Sylfaen"/>
                <a:ea typeface="Calibri"/>
                <a:cs typeface="Sylfaen"/>
              </a:rPr>
              <a:t> (</a:t>
            </a:r>
            <a:r>
              <a:rPr lang="en-US" sz="2400" dirty="0" err="1" smtClean="0">
                <a:latin typeface="Sylfaen"/>
                <a:ea typeface="Calibri"/>
                <a:cs typeface="Sylfaen"/>
              </a:rPr>
              <a:t>օր</a:t>
            </a:r>
            <a:r>
              <a:rPr lang="en-US" sz="2400" dirty="0" smtClean="0">
                <a:latin typeface="Sylfaen"/>
                <a:ea typeface="Calibri"/>
                <a:cs typeface="Sylfaen"/>
              </a:rPr>
              <a:t>. Google.com)</a:t>
            </a:r>
            <a:r>
              <a:rPr lang="en-US" sz="2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 smtClean="0">
                <a:latin typeface="Sylfaen"/>
                <a:ea typeface="Calibri"/>
                <a:cs typeface="Sylfaen"/>
              </a:rPr>
              <a:t>հեռացվեն</a:t>
            </a:r>
            <a:r>
              <a:rPr lang="en-US" sz="2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իր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անձնական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տվյալները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պարունակող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կայքերի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 </a:t>
            </a:r>
            <a:r>
              <a:rPr lang="en-US" sz="2400" dirty="0" err="1">
                <a:latin typeface="Sylfaen"/>
                <a:ea typeface="Calibri"/>
                <a:cs typeface="Sylfaen"/>
              </a:rPr>
              <a:t>հղումները</a:t>
            </a:r>
            <a:r>
              <a:rPr lang="en-US" sz="2400" dirty="0" smtClean="0">
                <a:latin typeface="Calibri"/>
                <a:ea typeface="Calibri"/>
                <a:cs typeface="Times New Roman"/>
              </a:rPr>
              <a:t>:</a:t>
            </a:r>
          </a:p>
          <a:p>
            <a:pPr marL="0" marR="0" indent="0" algn="just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      (</a:t>
            </a:r>
            <a:r>
              <a:rPr lang="en-US" sz="2000" b="1" dirty="0" err="1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Եվրոպային</a:t>
            </a:r>
            <a:r>
              <a:rPr lang="en-US" sz="2000" b="1" dirty="0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արդարադատության</a:t>
            </a:r>
            <a:r>
              <a:rPr lang="en-US" sz="2000" b="1" dirty="0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դատարան</a:t>
            </a:r>
            <a:r>
              <a:rPr lang="en-US" sz="2000" b="1" dirty="0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)</a:t>
            </a:r>
            <a:r>
              <a:rPr lang="en-US" sz="2000" b="1" dirty="0" smtClean="0">
                <a:solidFill>
                  <a:srgbClr val="0070C0"/>
                </a:solidFill>
                <a:latin typeface="Calibri"/>
                <a:ea typeface="Calibri"/>
                <a:cs typeface="Times New Roman"/>
              </a:rPr>
              <a:t> </a:t>
            </a:r>
            <a:endParaRPr lang="en-US" sz="2000" b="1" dirty="0" smtClean="0">
              <a:solidFill>
                <a:srgbClr val="0070C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նձը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ունի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համացանցում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անոնիմ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մնալու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</a:rPr>
              <a:t>իրավունք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։</a:t>
            </a:r>
          </a:p>
          <a:p>
            <a:pPr marL="0" marR="0" indent="0" algn="just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     (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Մարդու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իրավունքների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եվրոպական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/>
              </a:rPr>
              <a:t>դատարան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</a:rPr>
              <a:t>)</a:t>
            </a:r>
            <a:endParaRPr lang="en-US" sz="2000" b="1" dirty="0" smtClean="0">
              <a:solidFill>
                <a:srgbClr val="0070C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pPr marR="0" algn="just">
              <a:spcBef>
                <a:spcPts val="0"/>
              </a:spcBef>
            </a:pPr>
            <a:endParaRPr lang="en-US" sz="2400" dirty="0" smtClean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19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3474</TotalTime>
  <Words>468</Words>
  <Application>Microsoft Office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Equity</vt:lpstr>
      <vt:lpstr>Խոսքի ազատության իրավունքը  համացանցում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Կիբերտարածության իրավական կարգավորումը ՀՀ-ում</dc:title>
  <dc:creator>ARAIK</dc:creator>
  <cp:lastModifiedBy>ARAIK</cp:lastModifiedBy>
  <cp:revision>88</cp:revision>
  <dcterms:created xsi:type="dcterms:W3CDTF">2014-06-17T07:01:49Z</dcterms:created>
  <dcterms:modified xsi:type="dcterms:W3CDTF">2014-06-21T06:55:30Z</dcterms:modified>
</cp:coreProperties>
</file>