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2"/>
  </p:sldMasterIdLst>
  <p:notesMasterIdLst>
    <p:notesMasterId r:id="rId13"/>
  </p:notesMasterIdLst>
  <p:sldIdLst>
    <p:sldId id="334" r:id="rId3"/>
    <p:sldId id="257" r:id="rId4"/>
    <p:sldId id="338" r:id="rId5"/>
    <p:sldId id="339" r:id="rId6"/>
    <p:sldId id="340" r:id="rId7"/>
    <p:sldId id="341" r:id="rId8"/>
    <p:sldId id="343" r:id="rId9"/>
    <p:sldId id="344" r:id="rId10"/>
    <p:sldId id="346" r:id="rId11"/>
    <p:sldId id="34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4" autoAdjust="0"/>
    <p:restoredTop sz="99328" autoAdjust="0"/>
  </p:normalViewPr>
  <p:slideViewPr>
    <p:cSldViewPr>
      <p:cViewPr>
        <p:scale>
          <a:sx n="60" d="100"/>
          <a:sy n="60" d="100"/>
        </p:scale>
        <p:origin x="-1524" y="-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7/14/2015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33F23-BD7A-4454-9BEB-EB9B55CB5FDA}" type="datetime1">
              <a:rPr lang="en-US" smtClean="0"/>
              <a:t>7/14/2015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49C0-9663-4985-AF19-9ACCDD099CB3}" type="datetime1">
              <a:rPr lang="en-US" smtClean="0"/>
              <a:t>7/14/2015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DAA5F0-FAF1-429A-875E-27CDFD58FF71}" type="datetime1">
              <a:rPr lang="en-US" smtClean="0"/>
              <a:t>7/14/2015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4503AE-FA39-4857-8FD2-7DC16BC59496}" type="datetime1">
              <a:rPr lang="en-US" smtClean="0"/>
              <a:t>7/14/2015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A36734-4B80-4E69-8B5F-4F5E1311180C}" type="datetime1">
              <a:rPr lang="en-US" smtClean="0"/>
              <a:t>7/14/2015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76DBEB-16F6-4A3E-9A89-DB4A76D6A1F4}" type="datetime1">
              <a:rPr lang="en-US" smtClean="0"/>
              <a:t>7/14/2015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B4A089-726B-426C-9EE3-9DE1AC9E82A4}" type="datetime1">
              <a:rPr lang="en-US" smtClean="0"/>
              <a:t>7/14/2015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4349C-CA11-4494-8440-89C800231C25}" type="datetime1">
              <a:rPr lang="en-US" smtClean="0"/>
              <a:t>7/14/2015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8647B1-996A-4A69-83C9-8B6085226B4D}" type="datetime1">
              <a:rPr lang="en-US" smtClean="0"/>
              <a:t>7/14/2015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B1F813-01F0-4249-8E2B-ACC94C41D3F4}" type="datetime1">
              <a:rPr lang="en-US" smtClean="0"/>
              <a:t>7/14/2015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1AE495-E85B-4ED1-AA01-0E5B7F4A4ED7}" type="datetime1">
              <a:rPr lang="en-US" smtClean="0"/>
              <a:t>7/14/2015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D87B0CD9-5FE4-41F6-8CED-73EC7878C8E1}" type="datetime1">
              <a:rPr lang="en-US" smtClean="0"/>
              <a:t>7/14/2015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 lang="en-US" smtClean="0"/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268760"/>
            <a:ext cx="7890080" cy="5328592"/>
          </a:xfrm>
        </p:spPr>
        <p:txBody>
          <a:bodyPr>
            <a:normAutofit/>
          </a:bodyPr>
          <a:lstStyle/>
          <a:p>
            <a:pPr marL="82296" indent="0" algn="ctr">
              <a:spcBef>
                <a:spcPts val="0"/>
              </a:spcBef>
              <a:buNone/>
            </a:pPr>
            <a:r>
              <a:rPr lang="en-US" sz="2800" b="1" dirty="0" err="1" smtClean="0">
                <a:latin typeface="Sylfaen" pitchFamily="18" charset="0"/>
              </a:rPr>
              <a:t>Դասընթացների</a:t>
            </a:r>
            <a:r>
              <a:rPr lang="en-US" sz="2800" b="1" dirty="0" smtClean="0">
                <a:latin typeface="Sylfaen" pitchFamily="18" charset="0"/>
              </a:rPr>
              <a:t> </a:t>
            </a:r>
            <a:r>
              <a:rPr lang="en-US" sz="2800" b="1" dirty="0" err="1">
                <a:latin typeface="Sylfaen" pitchFamily="18" charset="0"/>
              </a:rPr>
              <a:t>ծրագիր</a:t>
            </a:r>
            <a:endParaRPr lang="en-US" sz="28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2400" dirty="0" err="1" smtClean="0">
                <a:latin typeface="Sylfaen" pitchFamily="18" charset="0"/>
              </a:rPr>
              <a:t>Խտրականության</a:t>
            </a:r>
            <a:r>
              <a:rPr lang="en-US" sz="2400" dirty="0" smtClean="0">
                <a:latin typeface="Sylfaen" pitchFamily="18" charset="0"/>
              </a:rPr>
              <a:t> </a:t>
            </a:r>
            <a:r>
              <a:rPr lang="en-US" sz="2400" dirty="0" err="1" smtClean="0">
                <a:latin typeface="Sylfaen" pitchFamily="18" charset="0"/>
              </a:rPr>
              <a:t>գործերի</a:t>
            </a:r>
            <a:r>
              <a:rPr lang="en-US" sz="2400" dirty="0" smtClean="0">
                <a:latin typeface="Sylfaen" pitchFamily="18" charset="0"/>
              </a:rPr>
              <a:t> </a:t>
            </a: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2400" dirty="0" err="1" smtClean="0">
                <a:latin typeface="Sylfaen" pitchFamily="18" charset="0"/>
              </a:rPr>
              <a:t>դատավարական</a:t>
            </a:r>
            <a:r>
              <a:rPr lang="en-US" sz="2400" dirty="0" smtClean="0">
                <a:latin typeface="Sylfaen" pitchFamily="18" charset="0"/>
              </a:rPr>
              <a:t> </a:t>
            </a:r>
            <a:r>
              <a:rPr lang="en-US" sz="2400" dirty="0" err="1" smtClean="0">
                <a:latin typeface="Sylfaen" pitchFamily="18" charset="0"/>
              </a:rPr>
              <a:t>հատկանիշները</a:t>
            </a:r>
            <a:endParaRPr lang="en-US" sz="24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4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r>
              <a:rPr lang="en-US" sz="1400" dirty="0" err="1" smtClean="0">
                <a:latin typeface="Sylfaen" pitchFamily="18" charset="0"/>
              </a:rPr>
              <a:t>Կազմեց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Արա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Ղազարյանը</a:t>
            </a: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ru-R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8" name="Picture 7" descr="download the format 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430"/>
            <a:ext cx="7056784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947200" y="4293096"/>
            <a:ext cx="4320480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 smtClean="0">
                <a:solidFill>
                  <a:prstClr val="black"/>
                </a:solidFill>
              </a:rPr>
              <a:t>Մոդուլ</a:t>
            </a:r>
            <a:r>
              <a:rPr lang="en-US" sz="2400" b="1" dirty="0" smtClean="0">
                <a:solidFill>
                  <a:prstClr val="black"/>
                </a:solidFill>
              </a:rPr>
              <a:t> 3</a:t>
            </a:r>
            <a:endParaRPr lang="en-US" sz="2400" b="1" dirty="0">
              <a:solidFill>
                <a:prstClr val="black"/>
              </a:solidFill>
              <a:latin typeface="Sylfaen" pitchFamily="18" charset="0"/>
            </a:endParaRPr>
          </a:p>
          <a:p>
            <a:pPr algn="ctr"/>
            <a:r>
              <a:rPr lang="en-US" sz="2400" dirty="0" err="1">
                <a:solidFill>
                  <a:prstClr val="black"/>
                </a:solidFill>
                <a:latin typeface="Sylfaen" pitchFamily="18" charset="0"/>
              </a:rPr>
              <a:t>Դասընթաց</a:t>
            </a:r>
            <a:r>
              <a:rPr lang="en-US" sz="24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Sylfaen" pitchFamily="18" charset="0"/>
              </a:rPr>
              <a:t>8</a:t>
            </a: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4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գործերի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դատավարական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հատկանիշներ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772816"/>
            <a:ext cx="7200800" cy="482453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 smtClean="0"/>
              <a:t>Խտրականության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սահմանումը</a:t>
            </a:r>
            <a:r>
              <a:rPr lang="en-US" sz="1800" dirty="0" smtClean="0"/>
              <a:t>. 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smtClean="0"/>
              <a:t>«</a:t>
            </a:r>
            <a:r>
              <a:rPr lang="en-US" sz="1800" dirty="0" err="1" smtClean="0"/>
              <a:t>Խտրականությունը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/>
              <a:t>նկատմամբ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տարբերակված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մոտեցում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էապես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նույնանման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իրավիճակում</a:t>
            </a:r>
            <a:r>
              <a:rPr lang="en-US" sz="1800" dirty="0" smtClean="0"/>
              <a:t> </a:t>
            </a:r>
            <a:r>
              <a:rPr lang="en-US" sz="1800" dirty="0" err="1" smtClean="0"/>
              <a:t>գտնվող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անձանց</a:t>
            </a:r>
            <a:r>
              <a:rPr lang="en-US" sz="1800" dirty="0" smtClean="0"/>
              <a:t> </a:t>
            </a:r>
            <a:r>
              <a:rPr lang="en-US" sz="1800" dirty="0" err="1" smtClean="0"/>
              <a:t>համեմատ</a:t>
            </a:r>
            <a:r>
              <a:rPr lang="en-US" sz="1800" dirty="0" smtClean="0"/>
              <a:t>՝ </a:t>
            </a:r>
            <a:r>
              <a:rPr lang="en-US" sz="1800" dirty="0" err="1" smtClean="0"/>
              <a:t>առանց</a:t>
            </a:r>
            <a:r>
              <a:rPr lang="en-US" sz="1800" dirty="0" smtClean="0"/>
              <a:t> </a:t>
            </a:r>
            <a:r>
              <a:rPr lang="en-US" sz="1800" dirty="0" err="1" smtClean="0"/>
              <a:t>ողջամիտ</a:t>
            </a:r>
            <a:r>
              <a:rPr lang="en-US" sz="1800" dirty="0" smtClean="0"/>
              <a:t> և </a:t>
            </a:r>
            <a:r>
              <a:rPr lang="en-US" sz="1800" dirty="0" err="1" smtClean="0">
                <a:solidFill>
                  <a:srgbClr val="FF0000"/>
                </a:solidFill>
              </a:rPr>
              <a:t>օբյեկտիվ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հիմնավորման</a:t>
            </a:r>
            <a:r>
              <a:rPr lang="en-US" sz="1800" dirty="0" smtClean="0"/>
              <a:t>, </a:t>
            </a:r>
            <a:r>
              <a:rPr lang="en-US" sz="1800" dirty="0" err="1" smtClean="0"/>
              <a:t>այսինքն</a:t>
            </a:r>
            <a:r>
              <a:rPr lang="en-US" sz="1800" dirty="0" smtClean="0"/>
              <a:t>, </a:t>
            </a:r>
            <a:r>
              <a:rPr lang="en-US" sz="1800" dirty="0" err="1" smtClean="0"/>
              <a:t>երբ</a:t>
            </a:r>
            <a:r>
              <a:rPr lang="en-US" sz="1800" dirty="0" smtClean="0"/>
              <a:t> </a:t>
            </a:r>
            <a:r>
              <a:rPr lang="en-US" sz="1800" dirty="0" err="1" smtClean="0"/>
              <a:t>միջոցները</a:t>
            </a:r>
            <a:r>
              <a:rPr lang="en-US" sz="1800" dirty="0" smtClean="0"/>
              <a:t> </a:t>
            </a:r>
            <a:r>
              <a:rPr lang="en-US" sz="1800" dirty="0" err="1" smtClean="0"/>
              <a:t>չեն</a:t>
            </a:r>
            <a:r>
              <a:rPr lang="en-US" sz="1800" dirty="0" smtClean="0"/>
              <a:t> </a:t>
            </a:r>
            <a:r>
              <a:rPr lang="en-US" sz="1800" dirty="0" err="1" smtClean="0"/>
              <a:t>հետապնդում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իրավաչափ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նպատակ</a:t>
            </a:r>
            <a:r>
              <a:rPr lang="en-US" sz="1800" dirty="0" smtClean="0"/>
              <a:t> և </a:t>
            </a:r>
            <a:r>
              <a:rPr lang="en-US" sz="1800" dirty="0" err="1" smtClean="0"/>
              <a:t>չկա</a:t>
            </a:r>
            <a:r>
              <a:rPr lang="en-US" sz="1800" dirty="0" smtClean="0"/>
              <a:t> </a:t>
            </a:r>
            <a:r>
              <a:rPr lang="en-US" sz="1800" dirty="0" err="1" smtClean="0"/>
              <a:t>ողջամիտ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համաչափություն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միջոցների</a:t>
            </a:r>
            <a:r>
              <a:rPr lang="en-US" sz="1800" dirty="0" smtClean="0"/>
              <a:t> և </a:t>
            </a:r>
            <a:r>
              <a:rPr lang="en-US" sz="1800" dirty="0" err="1" smtClean="0"/>
              <a:t>հետապնդվող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իրավաչափ</a:t>
            </a:r>
            <a:r>
              <a:rPr lang="en-US" sz="1800" dirty="0" smtClean="0"/>
              <a:t> </a:t>
            </a:r>
            <a:r>
              <a:rPr lang="en-US" sz="1800" dirty="0" err="1" smtClean="0"/>
              <a:t>նպատակի</a:t>
            </a:r>
            <a:r>
              <a:rPr lang="en-US" sz="1800" dirty="0" smtClean="0"/>
              <a:t> </a:t>
            </a:r>
            <a:r>
              <a:rPr lang="en-US" sz="1800" dirty="0" err="1" smtClean="0"/>
              <a:t>միջև</a:t>
            </a:r>
            <a:r>
              <a:rPr lang="en-US" sz="1800" dirty="0" smtClean="0"/>
              <a:t>»։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գործերի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դատավարական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հատկանիշներ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Վերլուծություն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3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947358"/>
              </p:ext>
            </p:extLst>
          </p:nvPr>
        </p:nvGraphicFramePr>
        <p:xfrm>
          <a:off x="1691680" y="1772816"/>
          <a:ext cx="6912768" cy="4206240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6912768"/>
              </a:tblGrid>
              <a:tr h="35474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Հարց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Արդյոք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դիմողը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խտրականության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զոհ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է.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Վերլուծեք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հետևյալ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սխեմայով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Պաշտպանված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հիմքը</a:t>
                      </a:r>
                      <a:endParaRPr lang="ru-RU" sz="1600" dirty="0"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Տարբերակված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մոտեցումը</a:t>
                      </a:r>
                      <a:endParaRPr lang="ru-RU" sz="1600" dirty="0"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 smtClean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Համեմատական</a:t>
                      </a:r>
                      <a:r>
                        <a:rPr lang="en-GB" sz="1600" dirty="0" smtClean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 smtClean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եզրը</a:t>
                      </a:r>
                      <a:endParaRPr lang="ru-RU" sz="1600" dirty="0"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Խտրականության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տեսակը</a:t>
                      </a:r>
                      <a:endParaRPr lang="ru-RU" sz="1600" dirty="0"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Նպատակի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լեգիտիմությունը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օբյեկտիվ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հիմքը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Միջամտության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անհրաժեշտությունը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ժողովրդական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հասարակությունում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542925" marR="0" lvl="0" indent="-1809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միջոցների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համաչափությունը</a:t>
                      </a:r>
                      <a:endParaRPr lang="en-GB" sz="1600" dirty="0" smtClean="0">
                        <a:solidFill>
                          <a:srgbClr val="FF0000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542925" marR="0" lvl="0" indent="-1809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600" dirty="0" err="1" smtClean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միջոցների</a:t>
                      </a:r>
                      <a:r>
                        <a:rPr lang="en-GB" sz="1600" dirty="0" smtClean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նպատակահարմարությունը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05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գործերի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դատավարական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հատկանիշներ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Sylfaen" pitchFamily="18" charset="0"/>
              </a:rPr>
              <a:t>3 </a:t>
            </a:r>
            <a:r>
              <a:rPr lang="en-US" sz="1800" dirty="0" err="1" smtClean="0">
                <a:latin typeface="Sylfaen" pitchFamily="18" charset="0"/>
              </a:rPr>
              <a:t>մասից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բաղկացած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թեստ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dirty="0" err="1" smtClean="0"/>
              <a:t>Միջամտությունը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իրավունքներին</a:t>
            </a:r>
            <a:r>
              <a:rPr lang="en-US" sz="1800" dirty="0" smtClean="0"/>
              <a:t> </a:t>
            </a:r>
            <a:r>
              <a:rPr lang="en-US" sz="1800" dirty="0" err="1" smtClean="0"/>
              <a:t>պետք</a:t>
            </a:r>
            <a:r>
              <a:rPr lang="en-US" sz="1800" dirty="0" smtClean="0"/>
              <a:t> է.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628650" indent="-2667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սահմանված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լինի</a:t>
            </a:r>
            <a:r>
              <a:rPr lang="en-US" sz="1800" dirty="0" smtClean="0"/>
              <a:t> </a:t>
            </a:r>
            <a:r>
              <a:rPr lang="en-US" sz="1800" dirty="0" err="1" smtClean="0"/>
              <a:t>օրենքով</a:t>
            </a:r>
            <a:endParaRPr lang="en-US" sz="1800" dirty="0" smtClean="0"/>
          </a:p>
          <a:p>
            <a:pPr marL="628650" indent="-2667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հետապնդի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իրավաչափ</a:t>
            </a:r>
            <a:r>
              <a:rPr lang="en-US" sz="1800" dirty="0" smtClean="0"/>
              <a:t> </a:t>
            </a:r>
            <a:r>
              <a:rPr lang="en-US" sz="1800" dirty="0" err="1" smtClean="0"/>
              <a:t>նպատակ</a:t>
            </a:r>
            <a:endParaRPr lang="en-US" sz="1800" dirty="0" smtClean="0"/>
          </a:p>
          <a:p>
            <a:pPr marL="628650" indent="-2667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800" dirty="0" err="1" smtClean="0"/>
              <a:t>ննհրաժեշտ</a:t>
            </a:r>
            <a:r>
              <a:rPr lang="en-US" sz="1800" dirty="0" smtClean="0"/>
              <a:t> </a:t>
            </a:r>
            <a:r>
              <a:rPr lang="en-US" sz="1800" dirty="0" err="1" smtClean="0"/>
              <a:t>լինի</a:t>
            </a:r>
            <a:r>
              <a:rPr lang="en-US" sz="1800" dirty="0" smtClean="0"/>
              <a:t> </a:t>
            </a:r>
            <a:r>
              <a:rPr lang="en-US" sz="1800" dirty="0" err="1" smtClean="0"/>
              <a:t>ժողովրդավարական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հասարակարգում</a:t>
            </a:r>
            <a:endParaRPr lang="en-US" sz="1800" dirty="0"/>
          </a:p>
          <a:p>
            <a:pPr marL="523875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Ո</a:t>
            </a:r>
            <a:r>
              <a:rPr lang="en-US" sz="1600" dirty="0" err="1">
                <a:latin typeface="Sylfaen" pitchFamily="18" charset="0"/>
              </a:rPr>
              <a:t>ւնի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ունիվերսալ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կիրառում</a:t>
            </a:r>
            <a:r>
              <a:rPr lang="en-US" sz="1600" dirty="0">
                <a:latin typeface="Sylfaen" pitchFamily="18" charset="0"/>
              </a:rPr>
              <a:t>՝ </a:t>
            </a:r>
            <a:r>
              <a:rPr lang="en-US" sz="1600" dirty="0" err="1">
                <a:latin typeface="Sylfaen" pitchFamily="18" charset="0"/>
              </a:rPr>
              <a:t>Կոնվենցիայի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գրեթե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բոլոր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հոդվածներում</a:t>
            </a:r>
            <a:r>
              <a:rPr lang="en-US" sz="1600" dirty="0" smtClean="0">
                <a:latin typeface="Sylfaen" pitchFamily="18" charset="0"/>
              </a:rPr>
              <a:t>.</a:t>
            </a:r>
            <a:endParaRPr lang="en-US" sz="1600" dirty="0">
              <a:latin typeface="Sylfaen" pitchFamily="18" charset="0"/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4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2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գործերի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դատավարական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հատկանիշներ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hy-AM" sz="2000" dirty="0" smtClean="0"/>
              <a:t>Ս</a:t>
            </a:r>
            <a:r>
              <a:rPr lang="en-US" sz="2000" dirty="0" err="1" smtClean="0"/>
              <a:t>ահմանված</a:t>
            </a:r>
            <a:r>
              <a:rPr lang="en-US" sz="2000" dirty="0" smtClean="0"/>
              <a:t> </a:t>
            </a:r>
            <a:r>
              <a:rPr lang="en-US" sz="2000" dirty="0" err="1" smtClean="0"/>
              <a:t>լինի</a:t>
            </a:r>
            <a:r>
              <a:rPr lang="en-US" sz="2000" dirty="0" smtClean="0"/>
              <a:t> </a:t>
            </a:r>
            <a:r>
              <a:rPr lang="en-US" sz="2000" dirty="0" err="1" smtClean="0"/>
              <a:t>օրենքով</a:t>
            </a:r>
            <a:endParaRPr lang="en-US" sz="2000" dirty="0" smtClean="0"/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hy-AM" sz="2000" dirty="0" smtClean="0"/>
              <a:t>Հ</a:t>
            </a:r>
            <a:r>
              <a:rPr lang="en-US" sz="2000" dirty="0" err="1" smtClean="0"/>
              <a:t>ետապնդի</a:t>
            </a:r>
            <a:r>
              <a:rPr lang="en-US" sz="2000" dirty="0" smtClean="0"/>
              <a:t> </a:t>
            </a:r>
            <a:r>
              <a:rPr lang="en-US" sz="2000" dirty="0" err="1" smtClean="0"/>
              <a:t>իրավաչափ</a:t>
            </a:r>
            <a:r>
              <a:rPr lang="en-US" sz="2000" dirty="0" smtClean="0"/>
              <a:t> </a:t>
            </a:r>
            <a:r>
              <a:rPr lang="en-US" sz="2000" dirty="0" err="1" smtClean="0"/>
              <a:t>նպատակ</a:t>
            </a:r>
            <a:endParaRPr lang="en-US" sz="2000" dirty="0" smtClean="0"/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hy-AM" sz="2000" dirty="0" smtClean="0"/>
              <a:t>Ա</a:t>
            </a:r>
            <a:r>
              <a:rPr lang="en-US" sz="2000" dirty="0" err="1" smtClean="0"/>
              <a:t>նհրաժեշտ</a:t>
            </a:r>
            <a:r>
              <a:rPr lang="en-US" sz="2000" dirty="0" smtClean="0"/>
              <a:t> </a:t>
            </a:r>
            <a:r>
              <a:rPr lang="en-US" sz="2000" dirty="0" err="1" smtClean="0"/>
              <a:t>լինի</a:t>
            </a:r>
            <a:r>
              <a:rPr lang="en-US" sz="2000" dirty="0" smtClean="0"/>
              <a:t> </a:t>
            </a:r>
            <a:r>
              <a:rPr lang="en-US" sz="2000" dirty="0" err="1" smtClean="0"/>
              <a:t>ժողովրդավարական</a:t>
            </a:r>
            <a:r>
              <a:rPr lang="en-US" sz="2000" dirty="0" smtClean="0"/>
              <a:t> </a:t>
            </a:r>
            <a:r>
              <a:rPr lang="en-US" sz="2000" dirty="0" err="1" smtClean="0"/>
              <a:t>հասարակարգում</a:t>
            </a:r>
            <a:endParaRPr lang="en-US" sz="2000" dirty="0"/>
          </a:p>
          <a:p>
            <a:pPr marL="523875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Sylfaen" pitchFamily="18" charset="0"/>
            </a:endParaRPr>
          </a:p>
          <a:p>
            <a:pPr marL="542925" indent="-27622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/>
              <a:t>2-րդ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կյանքի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endParaRPr lang="en-US" sz="1600" dirty="0" smtClean="0"/>
          </a:p>
          <a:p>
            <a:pPr marL="542925" indent="-27622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/>
              <a:t>5-րդ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ազատության</a:t>
            </a:r>
            <a:r>
              <a:rPr lang="en-US" sz="1600" dirty="0" smtClean="0"/>
              <a:t> և </a:t>
            </a:r>
            <a:r>
              <a:rPr lang="en-US" sz="1600" dirty="0" err="1" smtClean="0"/>
              <a:t>անձնական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անձեռնմխելիության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endParaRPr lang="en-US" sz="1600" dirty="0" smtClean="0"/>
          </a:p>
          <a:p>
            <a:pPr marL="542925" indent="-27622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/>
              <a:t>6-րդ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արդար</a:t>
            </a:r>
            <a:r>
              <a:rPr lang="en-US" sz="1600" dirty="0" smtClean="0"/>
              <a:t> </a:t>
            </a:r>
            <a:r>
              <a:rPr lang="en-US" sz="1600" dirty="0" err="1" smtClean="0"/>
              <a:t>դատաքննության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endParaRPr lang="en-US" sz="1600" dirty="0" smtClean="0"/>
          </a:p>
          <a:p>
            <a:pPr marL="542925" indent="-27622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/>
              <a:t>8-րդ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անձնական</a:t>
            </a:r>
            <a:r>
              <a:rPr lang="en-US" sz="1600" dirty="0" smtClean="0"/>
              <a:t> և </a:t>
            </a:r>
            <a:r>
              <a:rPr lang="en-US" sz="1600" dirty="0" err="1" smtClean="0"/>
              <a:t>ընտաեկան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կյանքը</a:t>
            </a:r>
            <a:r>
              <a:rPr lang="en-US" sz="1600" dirty="0" smtClean="0"/>
              <a:t> </a:t>
            </a:r>
            <a:r>
              <a:rPr lang="en-US" sz="1600" dirty="0" err="1" smtClean="0"/>
              <a:t>հարգելու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r>
              <a:rPr lang="en-US" sz="1600" dirty="0" smtClean="0"/>
              <a:t> </a:t>
            </a:r>
          </a:p>
          <a:p>
            <a:pPr marL="542925" indent="-276225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                  </a:t>
            </a:r>
            <a:r>
              <a:rPr lang="en-US" sz="1600" dirty="0" err="1" smtClean="0"/>
              <a:t>նկատմամբ</a:t>
            </a:r>
            <a:r>
              <a:rPr lang="en-US" sz="1600" dirty="0" smtClean="0"/>
              <a:t> </a:t>
            </a:r>
            <a:r>
              <a:rPr lang="en-US" sz="1600" dirty="0" err="1" smtClean="0"/>
              <a:t>հարգանքի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endParaRPr lang="en-US" sz="1600" dirty="0"/>
          </a:p>
          <a:p>
            <a:pPr marL="542925" indent="-276225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/>
              <a:t>9-րդ </a:t>
            </a:r>
            <a:r>
              <a:rPr lang="en-US" sz="1600" dirty="0" err="1" smtClean="0"/>
              <a:t>հոդված</a:t>
            </a:r>
            <a:r>
              <a:rPr lang="en-US" sz="1600" dirty="0"/>
              <a:t> </a:t>
            </a:r>
            <a:r>
              <a:rPr lang="en-US" sz="1600" dirty="0" smtClean="0"/>
              <a:t>– </a:t>
            </a:r>
            <a:r>
              <a:rPr lang="en-US" sz="1600" dirty="0" err="1" smtClean="0"/>
              <a:t>մտքի</a:t>
            </a:r>
            <a:r>
              <a:rPr lang="en-US" sz="1600" dirty="0" smtClean="0"/>
              <a:t>, </a:t>
            </a:r>
            <a:r>
              <a:rPr lang="en-US" sz="1600" dirty="0" err="1" smtClean="0"/>
              <a:t>խղճի</a:t>
            </a:r>
            <a:r>
              <a:rPr lang="en-US" sz="1600" dirty="0" smtClean="0"/>
              <a:t> և </a:t>
            </a:r>
            <a:r>
              <a:rPr lang="en-US" sz="1600" dirty="0" err="1" smtClean="0"/>
              <a:t>կրոնի</a:t>
            </a:r>
            <a:r>
              <a:rPr lang="en-US" sz="1600" dirty="0" smtClean="0"/>
              <a:t> </a:t>
            </a:r>
            <a:r>
              <a:rPr lang="en-US" sz="1600" dirty="0" err="1" smtClean="0"/>
              <a:t>ազատություն</a:t>
            </a:r>
            <a:endParaRPr lang="en-US" sz="1600" dirty="0" smtClean="0"/>
          </a:p>
          <a:p>
            <a:pPr marL="542925" indent="-276225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/>
              <a:t>10-րդ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արտահայտվելու</a:t>
            </a:r>
            <a:r>
              <a:rPr lang="en-US" sz="1600" dirty="0" smtClean="0"/>
              <a:t> </a:t>
            </a:r>
            <a:r>
              <a:rPr lang="en-US" sz="1600" dirty="0" err="1" smtClean="0"/>
              <a:t>ազատություն</a:t>
            </a:r>
            <a:endParaRPr lang="en-US" sz="1600" dirty="0" smtClean="0"/>
          </a:p>
          <a:p>
            <a:pPr marL="542925" indent="-276225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/>
              <a:t>11-րդ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հավաքների</a:t>
            </a:r>
            <a:r>
              <a:rPr lang="en-US" sz="1600" dirty="0" smtClean="0"/>
              <a:t> և </a:t>
            </a:r>
            <a:r>
              <a:rPr lang="en-US" sz="1600" dirty="0" err="1" smtClean="0"/>
              <a:t>միավորման</a:t>
            </a:r>
            <a:r>
              <a:rPr lang="en-US" sz="1600" dirty="0" smtClean="0"/>
              <a:t> </a:t>
            </a:r>
            <a:r>
              <a:rPr lang="en-US" sz="1600" dirty="0" err="1" smtClean="0"/>
              <a:t>ազատություն</a:t>
            </a:r>
            <a:endParaRPr lang="en-US" sz="1600" dirty="0" smtClean="0"/>
          </a:p>
          <a:p>
            <a:pPr marL="542925" indent="-276225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smtClean="0">
                <a:solidFill>
                  <a:srgbClr val="FF0000"/>
                </a:solidFill>
              </a:rPr>
              <a:t>14-րդ </a:t>
            </a:r>
            <a:r>
              <a:rPr lang="en-US" sz="1600" dirty="0" err="1" smtClean="0">
                <a:solidFill>
                  <a:srgbClr val="FF0000"/>
                </a:solidFill>
              </a:rPr>
              <a:t>հոդված</a:t>
            </a:r>
            <a:r>
              <a:rPr lang="en-US" sz="1600" dirty="0" smtClean="0">
                <a:solidFill>
                  <a:srgbClr val="FF0000"/>
                </a:solidFill>
              </a:rPr>
              <a:t> – </a:t>
            </a:r>
            <a:r>
              <a:rPr lang="en-US" sz="1600" dirty="0" err="1" smtClean="0">
                <a:solidFill>
                  <a:srgbClr val="FF0000"/>
                </a:solidFill>
              </a:rPr>
              <a:t>խտրականության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արգելում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542925" indent="-276225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Թ</a:t>
            </a:r>
            <a:r>
              <a:rPr lang="en-US" sz="1600" dirty="0" err="1" smtClean="0"/>
              <a:t>իվ</a:t>
            </a:r>
            <a:r>
              <a:rPr lang="en-US" sz="1600" dirty="0" smtClean="0"/>
              <a:t> 1 </a:t>
            </a:r>
            <a:r>
              <a:rPr lang="en-US" sz="1600" dirty="0" err="1" smtClean="0"/>
              <a:t>Արձանագր</a:t>
            </a:r>
            <a:r>
              <a:rPr lang="en-US" sz="1600" dirty="0" smtClean="0"/>
              <a:t>. 1-ին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գույքային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endParaRPr lang="en-US" sz="1600" dirty="0" smtClean="0"/>
          </a:p>
          <a:p>
            <a:pPr marL="542925" indent="-276225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Թ</a:t>
            </a:r>
            <a:r>
              <a:rPr lang="en-US" sz="1600" dirty="0" err="1" smtClean="0"/>
              <a:t>իվ</a:t>
            </a:r>
            <a:r>
              <a:rPr lang="en-US" sz="1600" dirty="0" smtClean="0"/>
              <a:t> 1 </a:t>
            </a:r>
            <a:r>
              <a:rPr lang="en-US" sz="1600" dirty="0" err="1" smtClean="0"/>
              <a:t>Արձանագր</a:t>
            </a:r>
            <a:r>
              <a:rPr lang="en-US" sz="1600" dirty="0" smtClean="0"/>
              <a:t>. 2-րդ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կրթության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endParaRPr lang="en-US" sz="1600" dirty="0" smtClean="0"/>
          </a:p>
          <a:p>
            <a:pPr marL="542925" indent="-276225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Թ</a:t>
            </a:r>
            <a:r>
              <a:rPr lang="en-US" sz="1600" dirty="0" err="1" smtClean="0"/>
              <a:t>իվ</a:t>
            </a:r>
            <a:r>
              <a:rPr lang="en-US" sz="1600" dirty="0" smtClean="0"/>
              <a:t> 1 </a:t>
            </a:r>
            <a:r>
              <a:rPr lang="en-US" sz="1600" dirty="0" err="1" smtClean="0"/>
              <a:t>Արձանագր</a:t>
            </a:r>
            <a:r>
              <a:rPr lang="en-US" sz="1600" dirty="0" smtClean="0"/>
              <a:t>. 3-րդ </a:t>
            </a:r>
            <a:r>
              <a:rPr lang="en-US" sz="1600" dirty="0" err="1" smtClean="0"/>
              <a:t>հոդված</a:t>
            </a:r>
            <a:r>
              <a:rPr lang="en-US" sz="1600" dirty="0" smtClean="0"/>
              <a:t> – </a:t>
            </a:r>
            <a:r>
              <a:rPr lang="en-US" sz="1600" dirty="0" err="1" smtClean="0"/>
              <a:t>ընտրելու</a:t>
            </a:r>
            <a:r>
              <a:rPr lang="en-US" sz="1600" dirty="0" smtClean="0"/>
              <a:t>/</a:t>
            </a:r>
            <a:r>
              <a:rPr lang="en-US" sz="1600" dirty="0" err="1" smtClean="0"/>
              <a:t>ընտրվելու</a:t>
            </a:r>
            <a:r>
              <a:rPr lang="en-US" sz="1600" dirty="0" smtClean="0"/>
              <a:t> </a:t>
            </a:r>
            <a:r>
              <a:rPr lang="en-US" sz="1600" dirty="0" err="1" smtClean="0"/>
              <a:t>իրավունք</a:t>
            </a: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5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3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գործերի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դատավարական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հատկանիշներ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Վերլուծություն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6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726080"/>
              </p:ext>
            </p:extLst>
          </p:nvPr>
        </p:nvGraphicFramePr>
        <p:xfrm>
          <a:off x="1691680" y="1772816"/>
          <a:ext cx="6912768" cy="4136136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6912768"/>
              </a:tblGrid>
              <a:tr h="354746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Հարց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Արդյոք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դիմողը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խտրականության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զոհ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է.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Վերլուծեք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հետևյալ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սխեմայով</a:t>
                      </a: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Պաշտպանված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հիմքը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Տարբերակված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մոտեցումը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Համեմատական</a:t>
                      </a:r>
                      <a:r>
                        <a:rPr lang="en-GB" sz="1600" dirty="0" smtClean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եզրը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Խտրականության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տեսակը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Նպատակի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լեգիտիմությունը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օբյեկտիվ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հիմքը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342900" marR="0" lvl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Միջամտության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անհրաժեշտությունը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ժողովրդական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հասարակությունում</a:t>
                      </a:r>
                      <a:r>
                        <a:rPr lang="en-GB" sz="1600" dirty="0">
                          <a:solidFill>
                            <a:srgbClr val="FF0000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542925" marR="0" lvl="0" indent="-1809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600" dirty="0" err="1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միջոցների</a:t>
                      </a: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 smtClean="0">
                          <a:solidFill>
                            <a:schemeClr val="tx1"/>
                          </a:solidFill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համաչափությունը</a:t>
                      </a:r>
                      <a:endParaRPr lang="en-GB" sz="1600" dirty="0" smtClean="0">
                        <a:solidFill>
                          <a:schemeClr val="tx1"/>
                        </a:solidFill>
                        <a:effectLst/>
                        <a:latin typeface="Sylfaen"/>
                        <a:ea typeface="Times New Roman"/>
                        <a:cs typeface="Times New Roman"/>
                      </a:endParaRPr>
                    </a:p>
                    <a:p>
                      <a:pPr marL="542925" marR="0" lvl="0" indent="-180975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GB" sz="1600" dirty="0" err="1" smtClean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միջոցների</a:t>
                      </a:r>
                      <a:r>
                        <a:rPr lang="en-GB" sz="1600" dirty="0" smtClean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1600" dirty="0" err="1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նպատակահարմարությունը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4572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Sylfae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17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Մրցակցող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լեգիտիմ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շահեի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փոխհավասարակշռում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hy-AM" sz="1800" dirty="0" smtClean="0"/>
              <a:t>Ս</a:t>
            </a:r>
            <a:r>
              <a:rPr lang="en-US" sz="1800" dirty="0" err="1" smtClean="0"/>
              <a:t>ահմանված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լինի</a:t>
            </a:r>
            <a:r>
              <a:rPr lang="en-US" sz="1800" dirty="0" smtClean="0"/>
              <a:t> </a:t>
            </a:r>
            <a:r>
              <a:rPr lang="en-US" sz="1800" dirty="0" err="1" smtClean="0"/>
              <a:t>օրենքով</a:t>
            </a:r>
            <a:endParaRPr lang="en-US" sz="1800" dirty="0" smtClean="0"/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hy-AM" sz="1800" dirty="0" smtClean="0"/>
              <a:t>Հ</a:t>
            </a:r>
            <a:r>
              <a:rPr lang="en-US" sz="1800" dirty="0" err="1" smtClean="0"/>
              <a:t>ետապնդի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իրավաչափ</a:t>
            </a:r>
            <a:r>
              <a:rPr lang="en-US" sz="1800" dirty="0" smtClean="0"/>
              <a:t> </a:t>
            </a:r>
            <a:r>
              <a:rPr lang="en-US" sz="1800" dirty="0" err="1" smtClean="0"/>
              <a:t>նպատակ</a:t>
            </a:r>
            <a:endParaRPr lang="en-US" sz="1800" dirty="0" smtClean="0"/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hy-AM" sz="1800" dirty="0" smtClean="0">
                <a:solidFill>
                  <a:srgbClr val="FF0000"/>
                </a:solidFill>
              </a:rPr>
              <a:t>Ա</a:t>
            </a:r>
            <a:r>
              <a:rPr lang="en-US" sz="1800" dirty="0" err="1" smtClean="0">
                <a:solidFill>
                  <a:srgbClr val="FF0000"/>
                </a:solidFill>
              </a:rPr>
              <a:t>նհրաժեշտ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լինի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ժողովրդավարական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հասարակարգում</a:t>
            </a:r>
            <a:endParaRPr lang="en-US" sz="1800" dirty="0">
              <a:solidFill>
                <a:srgbClr val="FF0000"/>
              </a:solidFill>
            </a:endParaRPr>
          </a:p>
          <a:p>
            <a:pPr marL="523875" indent="-34290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dirty="0" err="1" smtClean="0"/>
              <a:t>Ինչ</a:t>
            </a:r>
            <a:r>
              <a:rPr lang="en-US" sz="1600" dirty="0" smtClean="0"/>
              <a:t> է </a:t>
            </a:r>
            <a:r>
              <a:rPr lang="en-US" sz="1600" dirty="0" err="1" smtClean="0"/>
              <a:t>նշանակում</a:t>
            </a:r>
            <a:r>
              <a:rPr lang="en-US" sz="1600" dirty="0" smtClean="0"/>
              <a:t> «</a:t>
            </a:r>
            <a:r>
              <a:rPr lang="en-US" sz="1600" dirty="0" err="1" smtClean="0"/>
              <a:t>անհրաժեշտ</a:t>
            </a:r>
            <a:r>
              <a:rPr lang="en-US" sz="1600" dirty="0" smtClean="0"/>
              <a:t> է </a:t>
            </a:r>
            <a:r>
              <a:rPr lang="en-US" sz="1600" dirty="0" err="1" smtClean="0"/>
              <a:t>ժողովրդավարական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հասարակությունում</a:t>
            </a:r>
            <a:r>
              <a:rPr lang="en-US" sz="1600" dirty="0" smtClean="0"/>
              <a:t>»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712788" indent="-261938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hy-AM" sz="1600" dirty="0" smtClean="0"/>
              <a:t>Ս</a:t>
            </a:r>
            <a:r>
              <a:rPr lang="en-US" sz="1600" dirty="0" err="1" smtClean="0"/>
              <a:t>ոցիալական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սուր</a:t>
            </a:r>
            <a:r>
              <a:rPr lang="en-US" sz="1600" dirty="0" smtClean="0"/>
              <a:t> </a:t>
            </a:r>
            <a:r>
              <a:rPr lang="en-US" sz="1600" dirty="0" err="1" smtClean="0"/>
              <a:t>պահանջի</a:t>
            </a:r>
            <a:r>
              <a:rPr lang="en-US" sz="1600" dirty="0" smtClean="0"/>
              <a:t> </a:t>
            </a:r>
            <a:r>
              <a:rPr lang="en-US" sz="1600" dirty="0" err="1" smtClean="0"/>
              <a:t>առկայություն</a:t>
            </a:r>
            <a:endParaRPr lang="en-US" sz="1600" dirty="0" smtClean="0"/>
          </a:p>
          <a:p>
            <a:pPr marL="712788" indent="-261938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hy-AM" sz="1600" dirty="0" smtClean="0"/>
              <a:t>Մ</a:t>
            </a:r>
            <a:r>
              <a:rPr lang="en-US" sz="1600" dirty="0" err="1" smtClean="0"/>
              <a:t>իջոցների</a:t>
            </a:r>
            <a:r>
              <a:rPr lang="en-US" sz="1600" dirty="0" smtClean="0"/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համաչափություն</a:t>
            </a:r>
            <a:endParaRPr lang="en-US" sz="1600" dirty="0" smtClean="0">
              <a:solidFill>
                <a:srgbClr val="FF0000"/>
              </a:solidFill>
            </a:endParaRPr>
          </a:p>
          <a:p>
            <a:pPr marL="712788" indent="-261938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hy-AM" sz="1600" dirty="0" smtClean="0"/>
              <a:t>Մ</a:t>
            </a:r>
            <a:r>
              <a:rPr lang="en-US" sz="1600" dirty="0" err="1" smtClean="0"/>
              <a:t>իջոցների</a:t>
            </a:r>
            <a:r>
              <a:rPr lang="en-US" sz="1600" dirty="0" smtClean="0"/>
              <a:t> </a:t>
            </a:r>
            <a:r>
              <a:rPr lang="en-US" sz="1600" dirty="0" err="1" smtClean="0"/>
              <a:t>նպատակահարություն</a:t>
            </a:r>
            <a:endParaRPr lang="en-US" sz="16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 smtClean="0"/>
              <a:t>Միջոցների</a:t>
            </a:r>
            <a:r>
              <a:rPr lang="en-US" sz="1800" dirty="0" smtClean="0"/>
              <a:t> </a:t>
            </a:r>
            <a:r>
              <a:rPr lang="en-US" sz="1800" dirty="0" err="1" smtClean="0"/>
              <a:t>համաչափություն</a:t>
            </a:r>
            <a:endParaRPr lang="en-US" sz="1800" dirty="0" smtClean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712788" indent="-261938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ü"/>
            </a:pPr>
            <a:r>
              <a:rPr lang="hy-AM" sz="1800" dirty="0" smtClean="0"/>
              <a:t>Մ</a:t>
            </a:r>
            <a:r>
              <a:rPr lang="en-US" sz="1800" dirty="0" err="1" smtClean="0"/>
              <a:t>րցակցող</a:t>
            </a:r>
            <a:r>
              <a:rPr lang="en-US" sz="1800" dirty="0" smtClean="0"/>
              <a:t> </a:t>
            </a:r>
            <a:r>
              <a:rPr lang="en-US" sz="1800" dirty="0" err="1" smtClean="0"/>
              <a:t>լեգիտիմ</a:t>
            </a:r>
            <a:r>
              <a:rPr lang="en-US" sz="1800" dirty="0" smtClean="0"/>
              <a:t> </a:t>
            </a:r>
            <a:r>
              <a:rPr lang="en-US" sz="1800" dirty="0" err="1" smtClean="0"/>
              <a:t>շահերի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փոխհավասարակշռում</a:t>
            </a:r>
            <a:endParaRPr lang="en-US" sz="1800" dirty="0">
              <a:solidFill>
                <a:srgbClr val="FF0000"/>
              </a:solidFill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7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04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Մրցակցող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շահերի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փոխհավասարակշռում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36925"/>
            <a:ext cx="6480720" cy="596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592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Մրցակցող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շահերի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փոխհավասարակշռում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9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620688"/>
            <a:ext cx="7992888" cy="584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593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Մրցակցող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լեգիտիմ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շահերի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փոխհավասարակշռում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1800" dirty="0" smtClean="0"/>
              <a:t>Մ</a:t>
            </a:r>
            <a:r>
              <a:rPr lang="en-US" sz="1800" dirty="0" err="1" smtClean="0"/>
              <a:t>րցակցող</a:t>
            </a:r>
            <a:r>
              <a:rPr lang="en-US" sz="1800" dirty="0" smtClean="0"/>
              <a:t> </a:t>
            </a:r>
            <a:r>
              <a:rPr lang="en-US" sz="1800" dirty="0" err="1" smtClean="0"/>
              <a:t>լեգիտիմ</a:t>
            </a:r>
            <a:r>
              <a:rPr lang="en-US" sz="1800" dirty="0" smtClean="0"/>
              <a:t> </a:t>
            </a:r>
            <a:r>
              <a:rPr lang="en-US" sz="1800" dirty="0" err="1" smtClean="0"/>
              <a:t>շահերի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փոխհավասարակշռում</a:t>
            </a:r>
            <a:endParaRPr lang="en-US" sz="1800" dirty="0">
              <a:solidFill>
                <a:srgbClr val="FF0000"/>
              </a:solidFill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Հայեցողության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դաշտ</a:t>
            </a:r>
            <a:endParaRPr lang="en-US" sz="1800" dirty="0" smtClean="0"/>
          </a:p>
          <a:p>
            <a:pPr marL="715963" indent="-1587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smtClean="0"/>
              <a:t> </a:t>
            </a:r>
            <a:r>
              <a:rPr lang="en-US" sz="1800" dirty="0" err="1" smtClean="0"/>
              <a:t>լայն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հայեցողության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դաշտ</a:t>
            </a:r>
            <a:endParaRPr lang="en-US" sz="1800" dirty="0" smtClean="0"/>
          </a:p>
          <a:p>
            <a:pPr marL="985838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smtClean="0"/>
              <a:t> </a:t>
            </a:r>
            <a:r>
              <a:rPr lang="en-US" sz="1800" dirty="0" err="1" smtClean="0"/>
              <a:t>ազգային</a:t>
            </a:r>
            <a:r>
              <a:rPr lang="en-US" sz="1800" dirty="0" smtClean="0"/>
              <a:t> </a:t>
            </a:r>
            <a:r>
              <a:rPr lang="en-US" sz="1800" dirty="0" err="1" smtClean="0"/>
              <a:t>անվտանգություն</a:t>
            </a:r>
            <a:endParaRPr lang="en-US" sz="1800" dirty="0" smtClean="0"/>
          </a:p>
          <a:p>
            <a:pPr marL="985838" indent="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smtClean="0"/>
              <a:t> </a:t>
            </a:r>
            <a:r>
              <a:rPr lang="en-US" sz="1800" dirty="0" err="1" smtClean="0"/>
              <a:t>բարոյականության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նորմեր</a:t>
            </a:r>
            <a:endParaRPr lang="en-US" sz="1800" dirty="0"/>
          </a:p>
          <a:p>
            <a:pPr marL="903288" indent="-1905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hy-AM" sz="1800" dirty="0" smtClean="0"/>
              <a:t>Ն</a:t>
            </a:r>
            <a:r>
              <a:rPr lang="en-US" sz="1800" dirty="0" err="1" smtClean="0"/>
              <a:t>եղ</a:t>
            </a:r>
            <a:r>
              <a:rPr lang="en-US" sz="1800" dirty="0" smtClean="0"/>
              <a:t> </a:t>
            </a:r>
            <a:r>
              <a:rPr lang="en-US" sz="1800" dirty="0" err="1" smtClean="0"/>
              <a:t>հայեցողության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դաշտ</a:t>
            </a:r>
            <a:endParaRPr lang="en-US" sz="1800" dirty="0" smtClean="0"/>
          </a:p>
          <a:p>
            <a:pPr marL="1163638" indent="-1778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/>
              <a:t>ազատ</a:t>
            </a:r>
            <a:r>
              <a:rPr lang="en-US" sz="1800" dirty="0" smtClean="0"/>
              <a:t> </a:t>
            </a:r>
            <a:r>
              <a:rPr lang="en-US" sz="1800" dirty="0" err="1" smtClean="0"/>
              <a:t>խոսք</a:t>
            </a:r>
            <a:endParaRPr lang="en-US" sz="1800" dirty="0" smtClean="0"/>
          </a:p>
          <a:p>
            <a:pPr marL="1163638" indent="-1778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hy-AM" sz="1800" dirty="0" smtClean="0"/>
              <a:t>Խ</a:t>
            </a:r>
            <a:r>
              <a:rPr lang="en-US" sz="1800" dirty="0" err="1" smtClean="0"/>
              <a:t>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արգելք</a:t>
            </a:r>
            <a:r>
              <a:rPr lang="en-US" sz="1800" dirty="0" smtClean="0"/>
              <a:t> (</a:t>
            </a:r>
            <a:r>
              <a:rPr lang="en-US" sz="1800" dirty="0" err="1" smtClean="0"/>
              <a:t>հատկապես</a:t>
            </a:r>
            <a:r>
              <a:rPr lang="en-US" sz="1800" dirty="0" smtClean="0"/>
              <a:t> </a:t>
            </a:r>
            <a:r>
              <a:rPr lang="en-US" sz="1800" dirty="0" err="1" smtClean="0"/>
              <a:t>ռասիզմ</a:t>
            </a:r>
            <a:r>
              <a:rPr lang="en-US" sz="1800" dirty="0" smtClean="0"/>
              <a:t>)</a:t>
            </a: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10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82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07D1E-A757-4FA5-A73C-0C1FF1AF03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TrainingPresentation</Template>
  <TotalTime>0</TotalTime>
  <Words>363</Words>
  <Application>Microsoft Office PowerPoint</Application>
  <PresentationFormat>On-screen Show (4:3)</PresentationFormat>
  <Paragraphs>274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TrainingPresentation</vt:lpstr>
      <vt:lpstr>PowerPoint Presentation</vt:lpstr>
      <vt:lpstr>    Խտրական գործերի դատավարական հատկանիշներ    </vt:lpstr>
      <vt:lpstr>    Խտրական գործերի դատավարական հատկանիշներ    </vt:lpstr>
      <vt:lpstr>    Խտրական գործերի դատավարական հատկանիշներ    </vt:lpstr>
      <vt:lpstr>    Խտրական գործերի դատավարական հատկանիշներ    </vt:lpstr>
      <vt:lpstr>    Խտրական գործերի դատավարական հատկանիշներ    </vt:lpstr>
      <vt:lpstr>    Մրցակցող լեգիտիմ շահեի փոխհավասարակշռում    </vt:lpstr>
      <vt:lpstr>    Մրցակցող շահերի փոխհավասարակշռում    </vt:lpstr>
      <vt:lpstr>    Մրցակցող շահերի փոխհավասարակշռում    </vt:lpstr>
      <vt:lpstr>    Մրցակցող լեգիտիմ շահերի փոխհավասարակշռում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2013-09-11T14:02:29Z</dcterms:created>
  <dcterms:modified xsi:type="dcterms:W3CDTF">2015-07-14T15:29:01Z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