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  <p:sldMasterId id="2147484044" r:id="rId2"/>
    <p:sldMasterId id="2147484057" r:id="rId3"/>
  </p:sldMasterIdLst>
  <p:notesMasterIdLst>
    <p:notesMasterId r:id="rId15"/>
  </p:notesMasterIdLst>
  <p:sldIdLst>
    <p:sldId id="256" r:id="rId4"/>
    <p:sldId id="301" r:id="rId5"/>
    <p:sldId id="307" r:id="rId6"/>
    <p:sldId id="303" r:id="rId7"/>
    <p:sldId id="308" r:id="rId8"/>
    <p:sldId id="309" r:id="rId9"/>
    <p:sldId id="305" r:id="rId10"/>
    <p:sldId id="310" r:id="rId11"/>
    <p:sldId id="315" r:id="rId12"/>
    <p:sldId id="304" r:id="rId13"/>
    <p:sldId id="31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80740-940E-4014-9F0D-265A9BF046B3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9D766-9CDD-4A22-924B-E5BD6B0463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4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D766-9CDD-4A22-924B-E5BD6B04638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2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D766-9CDD-4A22-924B-E5BD6B0463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D766-9CDD-4A22-924B-E5BD6B0463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8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5025-4E32-41B4-9D90-BF2387E4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C772D7-6E18-4E7D-9750-16CFACE8C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03DD-495F-436D-BE87-FF8B54CF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3B3D-4E1E-4AE5-A271-7B309A6C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DB6B9-CBCD-4C70-A2F5-4CB0D06D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3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F01F-B1D8-4282-9E51-3BCD5AF7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E085A-D2D8-4DFB-8105-E96BB2D39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B8F5E-277D-40E8-ABB3-5C7FC123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18FAB-7F74-4BFB-B052-F97C376D0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5E610-79DF-4310-BB67-F8407255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3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3414-DB3D-44DD-9471-DF401B13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60A3F-C53A-4F07-9AD5-1B41FD505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91E5-BA52-4007-A8C6-90D262EF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0D71B-D2CA-4264-8FA5-4DE75BC5C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20D51-50A5-4019-8A40-14C89034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00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9E57-FA6F-4380-9323-7BCE2CD0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A1F20-F136-4AA4-8896-6F2BC3917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8448F1-4280-4DBF-B5C8-664E71CC5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5EFBC-5322-4729-A385-BD930313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3531B-BB80-4D4A-8FA9-2B2451ED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5A181-2ABD-418C-AD03-5899264F0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613B-1F72-4FB3-B56F-26680D2D3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0670D-7445-4E72-8419-D3ADC293B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216DF-941B-4331-9A94-A37C80CCF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98925-D246-48CB-AD63-7A173452E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44F5B6-FE86-440D-91C4-0B36DDC8A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44217D-9539-4E8D-AF18-50725FAEC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5D9955-2531-42E1-B9D5-BFE05E2B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7766A-9DD7-4D63-9D79-E4301F8D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1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7762-4D7E-4931-A64E-3417093F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70CDE-90A3-4EEB-8D15-D621B29C8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6CB6DA-0BB4-464A-8090-8CD852179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CFE8D-FC6D-4027-83B9-0E80663A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7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63A408-9D6F-446B-A92A-A41ACFB34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4D9FC-803F-4E28-9B45-4F4E87E2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85999-F74E-4CE0-A445-89FB169F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1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F45F-F03A-45B4-9C95-3EEC6497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CA76-3A2F-4860-A218-C03C8067D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BA4C6-8F2C-4A32-8AE1-FCED46C22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58CCC-4ADC-46B6-9436-47E47131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0039B-CE2D-4421-8B69-E8AE7CAD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3C525-4575-4924-B6F3-25763186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5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03B1-C7BE-4F45-8848-FA3C57C6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C61428-F88F-42B5-82C0-3F398271C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47AE-B145-4A37-AFD2-05824537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78176-97E3-4DA6-9925-C3992B74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1A3E3-DB39-4577-A74B-E5FC6E5E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95D55-01B8-4F66-B94E-0EF6ACFF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1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1877-6739-4B5B-AA09-E67E1AE2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131B6-C63D-4378-BD80-4B58B648F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5DCA1-3F26-4652-99B2-677194AE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6167-1F7D-4037-A83C-C8D89D4E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250AB-2DED-4D89-9FB0-50BF6F0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3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3B3F26-B3B1-45D1-9358-1CA066396A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0E0E62-B853-4AD3-BC72-4AB1EA81A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DCE8C-785E-4134-B244-D3549299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F091-A868-47D4-9A2E-9E1FF0442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DFE59-36AD-4FF2-8E39-6DCE6BED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70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4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8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2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7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1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5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10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4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3F59-083C-4D1A-A641-EEB13BB9E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72AA-E3C6-43C7-81B9-D448E06422CE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DEAED-789B-429D-87E2-2A098F66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DDE34-D413-46B3-8A15-D9A4F988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E3548-AFE8-41F6-BAEB-001F2F09D5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9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2F7CC-7ADB-4E55-9998-95BA8617F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70F92-10F1-4023-99D0-AC94A98E9E34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851BF-4724-43B4-A327-6C701067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1A5F9-D9E6-4EA1-88C4-01BDC0145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21C5D-E2C8-49AE-B6E2-626635B7B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2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887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944">
                <a:solidFill>
                  <a:schemeClr val="tx1">
                    <a:tint val="75000"/>
                  </a:schemeClr>
                </a:solidFill>
              </a:defRPr>
            </a:lvl1pPr>
            <a:lvl2pPr marL="444307" indent="0">
              <a:buNone/>
              <a:defRPr sz="1749">
                <a:solidFill>
                  <a:schemeClr val="tx1">
                    <a:tint val="75000"/>
                  </a:schemeClr>
                </a:solidFill>
              </a:defRPr>
            </a:lvl2pPr>
            <a:lvl3pPr marL="888614" indent="0">
              <a:buNone/>
              <a:defRPr sz="1555">
                <a:solidFill>
                  <a:schemeClr val="tx1">
                    <a:tint val="75000"/>
                  </a:schemeClr>
                </a:solidFill>
              </a:defRPr>
            </a:lvl3pPr>
            <a:lvl4pPr marL="1332921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4pPr>
            <a:lvl5pPr marL="1777228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5pPr>
            <a:lvl6pPr marL="2221535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6pPr>
            <a:lvl7pPr marL="2665842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7pPr>
            <a:lvl8pPr marL="3110149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8pPr>
            <a:lvl9pPr marL="3554456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766F2-38F7-4E2F-B5D8-9B0ABCF03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B4FCC-0483-44EF-B915-56C77B663D3A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5716F-EE89-409B-B50A-0DF61EE9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8B6B4-CC67-4AFD-A336-DE9D2FBF5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ACAC9-4C53-4B84-B916-BC98AD936D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884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721"/>
            </a:lvl1pPr>
            <a:lvl2pPr>
              <a:defRPr sz="2332"/>
            </a:lvl2pPr>
            <a:lvl3pPr>
              <a:defRPr sz="1944"/>
            </a:lvl3pPr>
            <a:lvl4pPr>
              <a:defRPr sz="1749"/>
            </a:lvl4pPr>
            <a:lvl5pPr>
              <a:defRPr sz="1749"/>
            </a:lvl5pPr>
            <a:lvl6pPr>
              <a:defRPr sz="1749"/>
            </a:lvl6pPr>
            <a:lvl7pPr>
              <a:defRPr sz="1749"/>
            </a:lvl7pPr>
            <a:lvl8pPr>
              <a:defRPr sz="1749"/>
            </a:lvl8pPr>
            <a:lvl9pPr>
              <a:defRPr sz="174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721"/>
            </a:lvl1pPr>
            <a:lvl2pPr>
              <a:defRPr sz="2332"/>
            </a:lvl2pPr>
            <a:lvl3pPr>
              <a:defRPr sz="1944"/>
            </a:lvl3pPr>
            <a:lvl4pPr>
              <a:defRPr sz="1749"/>
            </a:lvl4pPr>
            <a:lvl5pPr>
              <a:defRPr sz="1749"/>
            </a:lvl5pPr>
            <a:lvl6pPr>
              <a:defRPr sz="1749"/>
            </a:lvl6pPr>
            <a:lvl7pPr>
              <a:defRPr sz="1749"/>
            </a:lvl7pPr>
            <a:lvl8pPr>
              <a:defRPr sz="1749"/>
            </a:lvl8pPr>
            <a:lvl9pPr>
              <a:defRPr sz="174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364F16-0555-40F2-8509-A829C6648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A1D3-2AC9-4C71-B404-19C429960B4E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D713BF-A4CB-43AC-9553-FC278C40F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920E6E2-7B9E-4CE5-AE21-B1BFA27A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34ABF-27D1-48EF-AAC5-AE795762E8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2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332" b="1"/>
            </a:lvl1pPr>
            <a:lvl2pPr marL="444307" indent="0">
              <a:buNone/>
              <a:defRPr sz="1944" b="1"/>
            </a:lvl2pPr>
            <a:lvl3pPr marL="888614" indent="0">
              <a:buNone/>
              <a:defRPr sz="1749" b="1"/>
            </a:lvl3pPr>
            <a:lvl4pPr marL="1332921" indent="0">
              <a:buNone/>
              <a:defRPr sz="1555" b="1"/>
            </a:lvl4pPr>
            <a:lvl5pPr marL="1777228" indent="0">
              <a:buNone/>
              <a:defRPr sz="1555" b="1"/>
            </a:lvl5pPr>
            <a:lvl6pPr marL="2221535" indent="0">
              <a:buNone/>
              <a:defRPr sz="1555" b="1"/>
            </a:lvl6pPr>
            <a:lvl7pPr marL="2665842" indent="0">
              <a:buNone/>
              <a:defRPr sz="1555" b="1"/>
            </a:lvl7pPr>
            <a:lvl8pPr marL="3110149" indent="0">
              <a:buNone/>
              <a:defRPr sz="1555" b="1"/>
            </a:lvl8pPr>
            <a:lvl9pPr marL="3554456" indent="0">
              <a:buNone/>
              <a:defRPr sz="155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332"/>
            </a:lvl1pPr>
            <a:lvl2pPr>
              <a:defRPr sz="1944"/>
            </a:lvl2pPr>
            <a:lvl3pPr>
              <a:defRPr sz="1749"/>
            </a:lvl3pPr>
            <a:lvl4pPr>
              <a:defRPr sz="1555"/>
            </a:lvl4pPr>
            <a:lvl5pPr>
              <a:defRPr sz="1555"/>
            </a:lvl5pPr>
            <a:lvl6pPr>
              <a:defRPr sz="1555"/>
            </a:lvl6pPr>
            <a:lvl7pPr>
              <a:defRPr sz="1555"/>
            </a:lvl7pPr>
            <a:lvl8pPr>
              <a:defRPr sz="1555"/>
            </a:lvl8pPr>
            <a:lvl9pPr>
              <a:defRPr sz="155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332" b="1"/>
            </a:lvl1pPr>
            <a:lvl2pPr marL="444307" indent="0">
              <a:buNone/>
              <a:defRPr sz="1944" b="1"/>
            </a:lvl2pPr>
            <a:lvl3pPr marL="888614" indent="0">
              <a:buNone/>
              <a:defRPr sz="1749" b="1"/>
            </a:lvl3pPr>
            <a:lvl4pPr marL="1332921" indent="0">
              <a:buNone/>
              <a:defRPr sz="1555" b="1"/>
            </a:lvl4pPr>
            <a:lvl5pPr marL="1777228" indent="0">
              <a:buNone/>
              <a:defRPr sz="1555" b="1"/>
            </a:lvl5pPr>
            <a:lvl6pPr marL="2221535" indent="0">
              <a:buNone/>
              <a:defRPr sz="1555" b="1"/>
            </a:lvl6pPr>
            <a:lvl7pPr marL="2665842" indent="0">
              <a:buNone/>
              <a:defRPr sz="1555" b="1"/>
            </a:lvl7pPr>
            <a:lvl8pPr marL="3110149" indent="0">
              <a:buNone/>
              <a:defRPr sz="1555" b="1"/>
            </a:lvl8pPr>
            <a:lvl9pPr marL="3554456" indent="0">
              <a:buNone/>
              <a:defRPr sz="155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332"/>
            </a:lvl1pPr>
            <a:lvl2pPr>
              <a:defRPr sz="1944"/>
            </a:lvl2pPr>
            <a:lvl3pPr>
              <a:defRPr sz="1749"/>
            </a:lvl3pPr>
            <a:lvl4pPr>
              <a:defRPr sz="1555"/>
            </a:lvl4pPr>
            <a:lvl5pPr>
              <a:defRPr sz="1555"/>
            </a:lvl5pPr>
            <a:lvl6pPr>
              <a:defRPr sz="1555"/>
            </a:lvl6pPr>
            <a:lvl7pPr>
              <a:defRPr sz="1555"/>
            </a:lvl7pPr>
            <a:lvl8pPr>
              <a:defRPr sz="1555"/>
            </a:lvl8pPr>
            <a:lvl9pPr>
              <a:defRPr sz="155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BBAA83-DFCE-4AE1-88F8-3F8199AE1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24355-C180-44E8-8DCF-D7E83BC3945E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3691F1-EDAA-4309-9AF0-12066BFF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2FC8422-8B94-4CAF-A8AE-257C6713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624B1-E6B5-4328-954F-75D733FAA7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38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F417A3D-3ECA-4B43-93B3-2A918B02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6B792-561A-4541-980C-F2F125E0CF8F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8A0F03-7AF1-41A1-B263-E568B5545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FDB5E2-8936-42C1-AD75-68392DCA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E179F-01EE-4EF7-BE30-A07758BE66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948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E5C8B0F-BAA8-4A17-80BA-E9F76DC9C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C5831-0AFC-42B2-9566-A1A8C7B6FF0F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D31839-5A9F-4933-ACC1-96A4A7EC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A551E7A-6C4D-430C-9135-C31E93C1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B80E7-1F9F-4257-8495-3732B82C9E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4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944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110"/>
            </a:lvl1pPr>
            <a:lvl2pPr>
              <a:defRPr sz="2721"/>
            </a:lvl2pPr>
            <a:lvl3pPr>
              <a:defRPr sz="2332"/>
            </a:lvl3pPr>
            <a:lvl4pPr>
              <a:defRPr sz="1944"/>
            </a:lvl4pPr>
            <a:lvl5pPr>
              <a:defRPr sz="1944"/>
            </a:lvl5pPr>
            <a:lvl6pPr>
              <a:defRPr sz="1944"/>
            </a:lvl6pPr>
            <a:lvl7pPr>
              <a:defRPr sz="1944"/>
            </a:lvl7pPr>
            <a:lvl8pPr>
              <a:defRPr sz="1944"/>
            </a:lvl8pPr>
            <a:lvl9pPr>
              <a:defRPr sz="194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361"/>
            </a:lvl1pPr>
            <a:lvl2pPr marL="444307" indent="0">
              <a:buNone/>
              <a:defRPr sz="1166"/>
            </a:lvl2pPr>
            <a:lvl3pPr marL="888614" indent="0">
              <a:buNone/>
              <a:defRPr sz="972"/>
            </a:lvl3pPr>
            <a:lvl4pPr marL="1332921" indent="0">
              <a:buNone/>
              <a:defRPr sz="875"/>
            </a:lvl4pPr>
            <a:lvl5pPr marL="1777228" indent="0">
              <a:buNone/>
              <a:defRPr sz="875"/>
            </a:lvl5pPr>
            <a:lvl6pPr marL="2221535" indent="0">
              <a:buNone/>
              <a:defRPr sz="875"/>
            </a:lvl6pPr>
            <a:lvl7pPr marL="2665842" indent="0">
              <a:buNone/>
              <a:defRPr sz="875"/>
            </a:lvl7pPr>
            <a:lvl8pPr marL="3110149" indent="0">
              <a:buNone/>
              <a:defRPr sz="875"/>
            </a:lvl8pPr>
            <a:lvl9pPr marL="3554456" indent="0">
              <a:buNone/>
              <a:defRPr sz="8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07D3FB-43B2-4D60-9C6E-AB4EC96B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EEDE4-F317-4CB2-BEB8-705294817B29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E7FC99C-BC24-433A-8DA5-B4CE5A07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D9C4D7-4E7F-46D0-96AF-0276800B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D4795-3B62-4B80-ACC2-228548D2BC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98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944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10"/>
            </a:lvl1pPr>
            <a:lvl2pPr marL="444307" indent="0">
              <a:buNone/>
              <a:defRPr sz="2721"/>
            </a:lvl2pPr>
            <a:lvl3pPr marL="888614" indent="0">
              <a:buNone/>
              <a:defRPr sz="2332"/>
            </a:lvl3pPr>
            <a:lvl4pPr marL="1332921" indent="0">
              <a:buNone/>
              <a:defRPr sz="1944"/>
            </a:lvl4pPr>
            <a:lvl5pPr marL="1777228" indent="0">
              <a:buNone/>
              <a:defRPr sz="1944"/>
            </a:lvl5pPr>
            <a:lvl6pPr marL="2221535" indent="0">
              <a:buNone/>
              <a:defRPr sz="1944"/>
            </a:lvl6pPr>
            <a:lvl7pPr marL="2665842" indent="0">
              <a:buNone/>
              <a:defRPr sz="1944"/>
            </a:lvl7pPr>
            <a:lvl8pPr marL="3110149" indent="0">
              <a:buNone/>
              <a:defRPr sz="1944"/>
            </a:lvl8pPr>
            <a:lvl9pPr marL="3554456" indent="0">
              <a:buNone/>
              <a:defRPr sz="1944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361"/>
            </a:lvl1pPr>
            <a:lvl2pPr marL="444307" indent="0">
              <a:buNone/>
              <a:defRPr sz="1166"/>
            </a:lvl2pPr>
            <a:lvl3pPr marL="888614" indent="0">
              <a:buNone/>
              <a:defRPr sz="972"/>
            </a:lvl3pPr>
            <a:lvl4pPr marL="1332921" indent="0">
              <a:buNone/>
              <a:defRPr sz="875"/>
            </a:lvl4pPr>
            <a:lvl5pPr marL="1777228" indent="0">
              <a:buNone/>
              <a:defRPr sz="875"/>
            </a:lvl5pPr>
            <a:lvl6pPr marL="2221535" indent="0">
              <a:buNone/>
              <a:defRPr sz="875"/>
            </a:lvl6pPr>
            <a:lvl7pPr marL="2665842" indent="0">
              <a:buNone/>
              <a:defRPr sz="875"/>
            </a:lvl7pPr>
            <a:lvl8pPr marL="3110149" indent="0">
              <a:buNone/>
              <a:defRPr sz="875"/>
            </a:lvl8pPr>
            <a:lvl9pPr marL="3554456" indent="0">
              <a:buNone/>
              <a:defRPr sz="8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B1BCD30-64EE-4F4E-B740-F11A70405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40C0C-C39B-40DC-A973-70455084D9F8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FB5CF4-0863-4748-8F79-FE476C77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54258E8-E24B-46BF-AC64-E12FFE061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7B178-0C65-41B9-8F86-B5E1ECFC1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7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F4E3B-136E-40CF-AF8F-3FA4E982A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965E0-1B7C-48BB-ABFB-067E8B077EEE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AB5FC-78BF-4556-A72B-AAF0305C1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5BB0D-0942-4089-BEEA-98B0F17C6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C65E1-7863-4BE6-AE6D-EE470A1253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34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3CA07-3175-4021-A984-707193FA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C1756-7B26-465E-96CC-3C53F6D1FC05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DA885-0094-450F-B2F4-DD06E517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8072C-63ED-45B6-A1D1-9DDEDBEC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F79D3-3119-4F95-9C24-9E66A6059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297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540D478-E992-4F50-81EB-F5888A94C498}"/>
              </a:ext>
            </a:extLst>
          </p:cNvPr>
          <p:cNvCxnSpPr/>
          <p:nvPr userDrawn="1"/>
        </p:nvCxnSpPr>
        <p:spPr>
          <a:xfrm>
            <a:off x="381065" y="6170614"/>
            <a:ext cx="845746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6" name="Picture 6" descr="Albany logo p286 (complete).eps">
            <a:extLst>
              <a:ext uri="{FF2B5EF4-FFF2-40B4-BE49-F238E27FC236}">
                <a16:creationId xmlns:a16="http://schemas.microsoft.com/office/drawing/2014/main" id="{0258540D-E6B7-4BC8-9000-0B5EB47E90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71"/>
          <a:stretch>
            <a:fillRect/>
          </a:stretch>
        </p:blipFill>
        <p:spPr bwMode="auto">
          <a:xfrm>
            <a:off x="8381871" y="381000"/>
            <a:ext cx="45666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8DA2E3-DB0C-4D74-844E-3775591F08BA}"/>
              </a:ext>
            </a:extLst>
          </p:cNvPr>
          <p:cNvCxnSpPr/>
          <p:nvPr userDrawn="1"/>
        </p:nvCxnSpPr>
        <p:spPr>
          <a:xfrm>
            <a:off x="381065" y="1217614"/>
            <a:ext cx="845746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848600" cy="685800"/>
          </a:xfrm>
        </p:spPr>
        <p:txBody>
          <a:bodyPr/>
          <a:lstStyle>
            <a:lvl1pPr>
              <a:defRPr sz="2332" b="1">
                <a:solidFill>
                  <a:srgbClr val="0659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228600" y="1524000"/>
            <a:ext cx="8610600" cy="4343400"/>
          </a:xfrm>
        </p:spPr>
        <p:txBody>
          <a:bodyPr/>
          <a:lstStyle>
            <a:lvl1pPr>
              <a:defRPr sz="1944"/>
            </a:lvl1pPr>
            <a:lvl2pPr>
              <a:defRPr sz="1749"/>
            </a:lvl2pPr>
            <a:lvl3pPr>
              <a:defRPr sz="1555"/>
            </a:lvl3pPr>
            <a:lvl4pPr>
              <a:defRPr sz="1555"/>
            </a:lvl4pPr>
            <a:lvl5pPr>
              <a:defRPr sz="1555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356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3171-7AD3-C140-99C8-42B5195D47F9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926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CD7F4-074D-E249-80AF-6669E6B25DBE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32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50A0-001B-A640-8776-87D1F29FF77A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5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892-1BBF-C240-AE28-AA7F010A2B43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3953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9733-AFA4-B54E-9E0D-C7BCF167045C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1837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019A-834D-A44A-BD1B-4DF0A57195C0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126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E95E-839A-C448-B24C-5C7559EB153B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183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A84DA-08CF-4443-A764-3F55CDD3A54B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431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A3F4-FB0E-E047-BDB1-1D0E03D2C1B1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0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2AD10-B533-3440-9E3F-AA1E95595775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512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B6FFF-5541-FA42-A898-DFB8A087B5E0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277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381000" y="6170613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6" name="Picture 6" descr="Albany logo p286 (complete)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71"/>
          <a:stretch>
            <a:fillRect/>
          </a:stretch>
        </p:blipFill>
        <p:spPr bwMode="auto">
          <a:xfrm>
            <a:off x="8382000" y="381000"/>
            <a:ext cx="4572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381000" y="1217613"/>
            <a:ext cx="84582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848600" cy="685800"/>
          </a:xfrm>
        </p:spPr>
        <p:txBody>
          <a:bodyPr/>
          <a:lstStyle>
            <a:lvl1pPr>
              <a:defRPr sz="2400" b="1">
                <a:solidFill>
                  <a:srgbClr val="06599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sz="quarter" idx="11"/>
          </p:nvPr>
        </p:nvSpPr>
        <p:spPr>
          <a:xfrm>
            <a:off x="228600" y="1524000"/>
            <a:ext cx="8610600" cy="4343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95C4E-ABF4-4591-9412-DA7113070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D552-7C75-424F-83D5-78CDF8BE0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B16FC-5698-43CA-8403-9BEA9F739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562D-AD7D-49C7-9FCF-893C7CBFA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54621-5CC2-44AD-9B06-3E2E60086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1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6298F56-F5F8-481C-87F1-ECADEC013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6660" y="274638"/>
            <a:ext cx="823068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790C9B8-15DE-4E7F-8466-9D0BEC95C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6660" y="1600201"/>
            <a:ext cx="823068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10E82-FABA-4598-A1A1-8FD8DE933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6660" y="6356351"/>
            <a:ext cx="2133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C95755E-F462-4550-9BC8-EAAB85410BDD}" type="datetime1">
              <a:rPr lang="en-GB"/>
              <a:pPr>
                <a:defRPr/>
              </a:pPr>
              <a:t>28/09/2017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E7897-80BF-4CD0-8CB4-64A88670E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111" y="6356351"/>
            <a:ext cx="28957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DBBF8-095E-4C70-BCA9-C68905B6F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689" y="6356351"/>
            <a:ext cx="2133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43B69E-6AB7-418C-83AD-180019EC40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73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  <p:sldLayoutId id="2147484056" r:id="rId12"/>
  </p:sldLayoutIdLst>
  <p:hf hdr="0" ftr="0" dt="0"/>
  <p:txStyles>
    <p:titleStyle>
      <a:lvl1pPr algn="ctr" defTabSz="444307" rtl="0" eaLnBrk="0" fontAlgn="base" hangingPunct="0">
        <a:spcBef>
          <a:spcPct val="0"/>
        </a:spcBef>
        <a:spcAft>
          <a:spcPct val="0"/>
        </a:spcAft>
        <a:defRPr sz="427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44307" rtl="0" eaLnBrk="0" fontAlgn="base" hangingPunct="0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2pPr>
      <a:lvl3pPr algn="ctr" defTabSz="444307" rtl="0" eaLnBrk="0" fontAlgn="base" hangingPunct="0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3pPr>
      <a:lvl4pPr algn="ctr" defTabSz="444307" rtl="0" eaLnBrk="0" fontAlgn="base" hangingPunct="0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4pPr>
      <a:lvl5pPr algn="ctr" defTabSz="444307" rtl="0" eaLnBrk="0" fontAlgn="base" hangingPunct="0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5pPr>
      <a:lvl6pPr marL="444307" algn="ctr" defTabSz="444307" rtl="0" fontAlgn="base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6pPr>
      <a:lvl7pPr marL="888614" algn="ctr" defTabSz="444307" rtl="0" fontAlgn="base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7pPr>
      <a:lvl8pPr marL="1332921" algn="ctr" defTabSz="444307" rtl="0" fontAlgn="base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8pPr>
      <a:lvl9pPr marL="1777228" algn="ctr" defTabSz="444307" rtl="0" fontAlgn="base">
        <a:spcBef>
          <a:spcPct val="0"/>
        </a:spcBef>
        <a:spcAft>
          <a:spcPct val="0"/>
        </a:spcAft>
        <a:defRPr sz="4276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33230" indent="-333230" algn="l" defTabSz="4443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10" kern="1200">
          <a:solidFill>
            <a:schemeClr val="tx1"/>
          </a:solidFill>
          <a:latin typeface="+mn-lt"/>
          <a:ea typeface="+mn-ea"/>
          <a:cs typeface="+mn-cs"/>
        </a:defRPr>
      </a:lvl1pPr>
      <a:lvl2pPr marL="721999" indent="-277692" algn="l" defTabSz="4443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110767" indent="-222153" algn="l" defTabSz="4443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32" kern="1200">
          <a:solidFill>
            <a:schemeClr val="tx1"/>
          </a:solidFill>
          <a:latin typeface="+mn-lt"/>
          <a:ea typeface="+mn-ea"/>
          <a:cs typeface="+mn-cs"/>
        </a:defRPr>
      </a:lvl3pPr>
      <a:lvl4pPr marL="1555074" indent="-222153" algn="l" defTabSz="4443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44" kern="1200">
          <a:solidFill>
            <a:schemeClr val="tx1"/>
          </a:solidFill>
          <a:latin typeface="+mn-lt"/>
          <a:ea typeface="+mn-ea"/>
          <a:cs typeface="+mn-cs"/>
        </a:defRPr>
      </a:lvl4pPr>
      <a:lvl5pPr marL="1999381" indent="-222153" algn="l" defTabSz="44430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44" kern="1200">
          <a:solidFill>
            <a:schemeClr val="tx1"/>
          </a:solidFill>
          <a:latin typeface="+mn-lt"/>
          <a:ea typeface="+mn-ea"/>
          <a:cs typeface="+mn-cs"/>
        </a:defRPr>
      </a:lvl5pPr>
      <a:lvl6pPr marL="2443688" indent="-222153" algn="l" defTabSz="444307" rtl="0" eaLnBrk="1" latinLnBrk="0" hangingPunct="1">
        <a:spcBef>
          <a:spcPct val="20000"/>
        </a:spcBef>
        <a:buFont typeface="Arial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6pPr>
      <a:lvl7pPr marL="2887995" indent="-222153" algn="l" defTabSz="444307" rtl="0" eaLnBrk="1" latinLnBrk="0" hangingPunct="1">
        <a:spcBef>
          <a:spcPct val="20000"/>
        </a:spcBef>
        <a:buFont typeface="Arial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7pPr>
      <a:lvl8pPr marL="3332302" indent="-222153" algn="l" defTabSz="444307" rtl="0" eaLnBrk="1" latinLnBrk="0" hangingPunct="1">
        <a:spcBef>
          <a:spcPct val="20000"/>
        </a:spcBef>
        <a:buFont typeface="Arial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8pPr>
      <a:lvl9pPr marL="3776609" indent="-222153" algn="l" defTabSz="444307" rtl="0" eaLnBrk="1" latinLnBrk="0" hangingPunct="1">
        <a:spcBef>
          <a:spcPct val="20000"/>
        </a:spcBef>
        <a:buFont typeface="Arial"/>
        <a:buChar char="•"/>
        <a:defRPr sz="1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1pPr>
      <a:lvl2pPr marL="444307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2pPr>
      <a:lvl3pPr marL="888614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3pPr>
      <a:lvl4pPr marL="1332921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4pPr>
      <a:lvl5pPr marL="1777228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5pPr>
      <a:lvl6pPr marL="2221535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6pPr>
      <a:lvl7pPr marL="2665842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7pPr>
      <a:lvl8pPr marL="3110149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8pPr>
      <a:lvl9pPr marL="3554456" algn="l" defTabSz="444307" rtl="0" eaLnBrk="1" latinLnBrk="0" hangingPunct="1">
        <a:defRPr sz="17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382ED-E2D8-0049-B9E0-379D4EF5AB2E}" type="datetime1">
              <a:rPr lang="en-GB" smtClean="0"/>
              <a:t>28/09/2017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6EEE1-3A6A-C84D-A5B3-9055D7715B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82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Web_service" TargetMode="External"/><Relationship Id="rId13" Type="http://schemas.openxmlformats.org/officeDocument/2006/relationships/hyperlink" Target="http://my.xfinity.com/" TargetMode="External"/><Relationship Id="rId3" Type="http://schemas.openxmlformats.org/officeDocument/2006/relationships/hyperlink" Target="https://en.wikipedia.org/wiki/Social_media" TargetMode="External"/><Relationship Id="rId7" Type="http://schemas.openxmlformats.org/officeDocument/2006/relationships/hyperlink" Target="https://en.wikipedia.org/wiki/YouTube" TargetMode="External"/><Relationship Id="rId12" Type="http://schemas.openxmlformats.org/officeDocument/2006/relationships/hyperlink" Target="https://en.wikipedia.org/wiki/Mashup_(web_application_hybrid)" TargetMode="External"/><Relationship Id="rId2" Type="http://schemas.openxmlformats.org/officeDocument/2006/relationships/hyperlink" Target="https://en.wikipedia.org/wiki/Social_networking_si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Video_sharing" TargetMode="External"/><Relationship Id="rId11" Type="http://schemas.openxmlformats.org/officeDocument/2006/relationships/hyperlink" Target="https://en.wikipedia.org/wiki/Collaborative_consumption" TargetMode="External"/><Relationship Id="rId5" Type="http://schemas.openxmlformats.org/officeDocument/2006/relationships/hyperlink" Target="https://en.wikipedia.org/wiki/Wiki" TargetMode="External"/><Relationship Id="rId10" Type="http://schemas.openxmlformats.org/officeDocument/2006/relationships/hyperlink" Target="https://en.wikipedia.org/wiki/Web_application" TargetMode="External"/><Relationship Id="rId4" Type="http://schemas.openxmlformats.org/officeDocument/2006/relationships/hyperlink" Target="https://en.wikipedia.org/wiki/Blog" TargetMode="External"/><Relationship Id="rId9" Type="http://schemas.openxmlformats.org/officeDocument/2006/relationships/hyperlink" Target="https://en.wikipedia.org/wiki/RapidShare" TargetMode="External"/><Relationship Id="rId1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432" y="980728"/>
            <a:ext cx="7772400" cy="1395536"/>
          </a:xfrm>
        </p:spPr>
        <p:txBody>
          <a:bodyPr>
            <a:noAutofit/>
          </a:bodyPr>
          <a:lstStyle/>
          <a:p>
            <a:r>
              <a:rPr lang="en-US" sz="3200" dirty="0">
                <a:latin typeface="Sylfaen" pitchFamily="18" charset="0"/>
              </a:rPr>
              <a:t>INTERNET AS A NEW INFORMATION MEDIUM</a:t>
            </a:r>
            <a:endParaRPr lang="en-US" sz="3600" dirty="0">
              <a:latin typeface="Sylfae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59232" y="5949280"/>
            <a:ext cx="6400800" cy="625624"/>
          </a:xfrm>
        </p:spPr>
        <p:txBody>
          <a:bodyPr>
            <a:normAutofit/>
          </a:bodyPr>
          <a:lstStyle/>
          <a:p>
            <a:r>
              <a:rPr lang="en-US" sz="1600" dirty="0"/>
              <a:t>By Ara Ghazaryan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BDDD84-D261-4DC3-8AB2-18D40281C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031" y="2617898"/>
            <a:ext cx="3389201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652534" y="302593"/>
            <a:ext cx="8229600" cy="70398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World </a:t>
            </a:r>
            <a:r>
              <a:rPr lang="en-GB" sz="2400" b="1" dirty="0">
                <a:solidFill>
                  <a:prstClr val="black"/>
                </a:solidFill>
                <a:latin typeface="Century Gothic"/>
                <a:cs typeface="Century Gothic"/>
              </a:rPr>
              <a:t>without Internet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t>Good old days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6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455604"/>
            <a:ext cx="1104900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source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4000" y="2773104"/>
            <a:ext cx="11049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Transmitter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95292" y="2777608"/>
            <a:ext cx="11049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9202" y="2460108"/>
            <a:ext cx="1104900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Destination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651000" y="2959100"/>
            <a:ext cx="1041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000500" y="2959100"/>
            <a:ext cx="1041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409702" y="2959100"/>
            <a:ext cx="1041400" cy="152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3" descr="C:\Users\CB3 Communications\CB3 Business\Associateships, Tenders &amp; Contracts\Needhams 1834\Slides\old TV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889" y="3199465"/>
            <a:ext cx="6731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 descr="C:\Users\CB3 Communications\CB3 Business\Associateships, Tenders &amp; Contracts\Needhams 1834\Slides\radio4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89" y="4017680"/>
            <a:ext cx="904011" cy="589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" descr="C:\Users\CB3 Communications\CB3 Business\Associateships, Tenders &amp; Contracts\Needhams 1834\Slides\newspap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689" y="4784901"/>
            <a:ext cx="897467" cy="59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2412999" y="1921933"/>
            <a:ext cx="4258733" cy="3895114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EAE23F-8428-4FE4-936C-59AC3E6FE0EA}"/>
              </a:ext>
            </a:extLst>
          </p:cNvPr>
          <p:cNvSpPr/>
          <p:nvPr/>
        </p:nvSpPr>
        <p:spPr>
          <a:xfrm>
            <a:off x="8306070" y="346532"/>
            <a:ext cx="576064" cy="7200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0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Content Placeholder 2">
            <a:extLst>
              <a:ext uri="{FF2B5EF4-FFF2-40B4-BE49-F238E27FC236}">
                <a16:creationId xmlns:a16="http://schemas.microsoft.com/office/drawing/2014/main" id="{7C0928C2-FBF9-4C1A-8C03-8BEFA473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971" y="312573"/>
            <a:ext cx="7997722" cy="45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44307" fontAlgn="base">
              <a:spcAft>
                <a:spcPct val="0"/>
              </a:spcAft>
              <a:buNone/>
            </a:pP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1.0</a:t>
            </a:r>
          </a:p>
          <a:p>
            <a:pPr defTabSz="444307" fontAlgn="base">
              <a:spcAft>
                <a:spcPct val="0"/>
              </a:spcAft>
              <a:buNone/>
            </a:pPr>
            <a:endParaRPr lang="en-US" altLang="en-US" sz="3110" dirty="0">
              <a:solidFill>
                <a:srgbClr val="000000"/>
              </a:solidFill>
            </a:endParaRPr>
          </a:p>
        </p:txBody>
      </p:sp>
      <p:sp>
        <p:nvSpPr>
          <p:cNvPr id="11270" name="TextBox 1">
            <a:extLst>
              <a:ext uri="{FF2B5EF4-FFF2-40B4-BE49-F238E27FC236}">
                <a16:creationId xmlns:a16="http://schemas.microsoft.com/office/drawing/2014/main" id="{373C3961-297A-489A-BAF4-A7F89D66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48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Information source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1" name="TextBox 7">
            <a:extLst>
              <a:ext uri="{FF2B5EF4-FFF2-40B4-BE49-F238E27FC236}">
                <a16:creationId xmlns:a16="http://schemas.microsoft.com/office/drawing/2014/main" id="{216333E8-1C98-4FFD-9D94-6E40A04C1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2923" y="2299858"/>
            <a:ext cx="1073768" cy="507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Transmitter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2" name="TextBox 10">
            <a:extLst>
              <a:ext uri="{FF2B5EF4-FFF2-40B4-BE49-F238E27FC236}">
                <a16:creationId xmlns:a16="http://schemas.microsoft.com/office/drawing/2014/main" id="{6D51EF33-784F-4162-8CBF-91ACBB4E7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547" y="2206566"/>
            <a:ext cx="1073768" cy="5075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Receiver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3" name="TextBox 11">
            <a:extLst>
              <a:ext uri="{FF2B5EF4-FFF2-40B4-BE49-F238E27FC236}">
                <a16:creationId xmlns:a16="http://schemas.microsoft.com/office/drawing/2014/main" id="{CB20A7CD-D162-4731-A3BD-3BB4235B9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585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Destination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F75B1DBA-9417-4FCB-9FCF-8E7E68C5EC5C}"/>
              </a:ext>
            </a:extLst>
          </p:cNvPr>
          <p:cNvSpPr/>
          <p:nvPr/>
        </p:nvSpPr>
        <p:spPr>
          <a:xfrm>
            <a:off x="1648855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82530E6-FEDE-413E-9D8C-C4418AFDE854}"/>
              </a:ext>
            </a:extLst>
          </p:cNvPr>
          <p:cNvSpPr/>
          <p:nvPr/>
        </p:nvSpPr>
        <p:spPr>
          <a:xfrm>
            <a:off x="4074919" y="2405537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7F055A1-0116-4196-9056-601062AED0C5}"/>
              </a:ext>
            </a:extLst>
          </p:cNvPr>
          <p:cNvSpPr/>
          <p:nvPr/>
        </p:nvSpPr>
        <p:spPr>
          <a:xfrm>
            <a:off x="6456543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3" descr="C:\Users\CB3 Communications\CB3 Business\Associateships, Tenders &amp; Contracts\Needhams 1834\Slides\old TV.png">
            <a:extLst>
              <a:ext uri="{FF2B5EF4-FFF2-40B4-BE49-F238E27FC236}">
                <a16:creationId xmlns:a16="http://schemas.microsoft.com/office/drawing/2014/main" id="{B36E8BA3-031E-4415-AA7A-9D85177B2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25" y="2619877"/>
            <a:ext cx="654135" cy="6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C:\Users\CB3 Communications\CB3 Business\Associateships, Tenders &amp; Contracts\Needhams 1834\Slides\radio460.jpg">
            <a:extLst>
              <a:ext uri="{FF2B5EF4-FFF2-40B4-BE49-F238E27FC236}">
                <a16:creationId xmlns:a16="http://schemas.microsoft.com/office/drawing/2014/main" id="{3013BD2D-85BD-47D4-B1EF-B483C80C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425" y="4001368"/>
            <a:ext cx="879379" cy="57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C:\Users\CB3 Communications\CB3 Business\Associateships, Tenders &amp; Contracts\Needhams 1834\Slides\newspaper.jpg">
            <a:extLst>
              <a:ext uri="{FF2B5EF4-FFF2-40B4-BE49-F238E27FC236}">
                <a16:creationId xmlns:a16="http://schemas.microsoft.com/office/drawing/2014/main" id="{1712B30D-8E5F-4E9F-8E77-26AD9F9B4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262" y="4325897"/>
            <a:ext cx="871666" cy="58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corn_Archi440_System_S1.jpg">
            <a:extLst>
              <a:ext uri="{FF2B5EF4-FFF2-40B4-BE49-F238E27FC236}">
                <a16:creationId xmlns:a16="http://schemas.microsoft.com/office/drawing/2014/main" id="{0C1F28D3-2EE2-4629-A7C8-B55D4C025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97" y="2818611"/>
            <a:ext cx="1596767" cy="179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18211DE-96C0-474C-BD87-38B308B84825}"/>
              </a:ext>
            </a:extLst>
          </p:cNvPr>
          <p:cNvSpPr/>
          <p:nvPr/>
        </p:nvSpPr>
        <p:spPr>
          <a:xfrm>
            <a:off x="2563763" y="1313091"/>
            <a:ext cx="4139252" cy="3784415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8CCD5-E975-41C4-A58D-4AC74DC6C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3553" y="222664"/>
            <a:ext cx="573074" cy="7193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922268-B27E-4122-A66A-EE54F86DB133}"/>
              </a:ext>
            </a:extLst>
          </p:cNvPr>
          <p:cNvSpPr/>
          <p:nvPr/>
        </p:nvSpPr>
        <p:spPr>
          <a:xfrm>
            <a:off x="323526" y="5327434"/>
            <a:ext cx="8533099" cy="1341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A set of static websites that were not yet providing interactive content.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A read-only web.</a:t>
            </a:r>
          </a:p>
        </p:txBody>
      </p:sp>
    </p:spTree>
    <p:extLst>
      <p:ext uri="{BB962C8B-B14F-4D97-AF65-F5344CB8AC3E}">
        <p14:creationId xmlns:p14="http://schemas.microsoft.com/office/powerpoint/2010/main" val="11400751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587406"/>
          </a:xfrm>
        </p:spPr>
        <p:txBody>
          <a:bodyPr>
            <a:normAutofit fontScale="90000"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1.0 Internet</a:t>
            </a: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rmAutofit/>
          </a:bodyPr>
          <a:lstStyle/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 set of static websites that were not yet providing interactive content.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 read-only web.</a:t>
            </a: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User was able to: 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search information.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read information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Little interaction and content distribution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Website owners wanted to show their presence and make their information available to any one at a time.  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823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Content Placeholder 2">
            <a:extLst>
              <a:ext uri="{FF2B5EF4-FFF2-40B4-BE49-F238E27FC236}">
                <a16:creationId xmlns:a16="http://schemas.microsoft.com/office/drawing/2014/main" id="{7C0928C2-FBF9-4C1A-8C03-8BEFA473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41" y="151129"/>
            <a:ext cx="7997722" cy="710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44307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</a:t>
            </a:r>
            <a:r>
              <a:rPr lang="en-US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2</a:t>
            </a: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.0</a:t>
            </a:r>
          </a:p>
          <a:p>
            <a:pPr algn="ctr" defTabSz="444307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Early days</a:t>
            </a:r>
          </a:p>
          <a:p>
            <a:pPr defTabSz="444307" fontAlgn="base">
              <a:spcAft>
                <a:spcPct val="0"/>
              </a:spcAft>
              <a:buNone/>
            </a:pPr>
            <a:endParaRPr lang="en-US" altLang="en-US" sz="3110" dirty="0">
              <a:solidFill>
                <a:srgbClr val="000000"/>
              </a:solidFill>
            </a:endParaRPr>
          </a:p>
        </p:txBody>
      </p:sp>
      <p:sp>
        <p:nvSpPr>
          <p:cNvPr id="11270" name="TextBox 1">
            <a:extLst>
              <a:ext uri="{FF2B5EF4-FFF2-40B4-BE49-F238E27FC236}">
                <a16:creationId xmlns:a16="http://schemas.microsoft.com/office/drawing/2014/main" id="{373C3961-297A-489A-BAF4-A7F89D66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48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Information source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1" name="TextBox 7">
            <a:extLst>
              <a:ext uri="{FF2B5EF4-FFF2-40B4-BE49-F238E27FC236}">
                <a16:creationId xmlns:a16="http://schemas.microsoft.com/office/drawing/2014/main" id="{216333E8-1C98-4FFD-9D94-6E40A04C1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2923" y="2299858"/>
            <a:ext cx="1073768" cy="507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Transmitter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2" name="TextBox 10">
            <a:extLst>
              <a:ext uri="{FF2B5EF4-FFF2-40B4-BE49-F238E27FC236}">
                <a16:creationId xmlns:a16="http://schemas.microsoft.com/office/drawing/2014/main" id="{6D51EF33-784F-4162-8CBF-91ACBB4E7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547" y="2206566"/>
            <a:ext cx="1073768" cy="5075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Receiver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3" name="TextBox 11">
            <a:extLst>
              <a:ext uri="{FF2B5EF4-FFF2-40B4-BE49-F238E27FC236}">
                <a16:creationId xmlns:a16="http://schemas.microsoft.com/office/drawing/2014/main" id="{CB20A7CD-D162-4731-A3BD-3BB4235B9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585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Destination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F75B1DBA-9417-4FCB-9FCF-8E7E68C5EC5C}"/>
              </a:ext>
            </a:extLst>
          </p:cNvPr>
          <p:cNvSpPr/>
          <p:nvPr/>
        </p:nvSpPr>
        <p:spPr>
          <a:xfrm>
            <a:off x="1648855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82530E6-FEDE-413E-9D8C-C4418AFDE854}"/>
              </a:ext>
            </a:extLst>
          </p:cNvPr>
          <p:cNvSpPr/>
          <p:nvPr/>
        </p:nvSpPr>
        <p:spPr>
          <a:xfrm>
            <a:off x="4074919" y="2405537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7F055A1-0116-4196-9056-601062AED0C5}"/>
              </a:ext>
            </a:extLst>
          </p:cNvPr>
          <p:cNvSpPr/>
          <p:nvPr/>
        </p:nvSpPr>
        <p:spPr>
          <a:xfrm>
            <a:off x="6456543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8" name="Picture 3" descr="C:\Users\CB3 Communications\CB3 Business\Associateships, Tenders &amp; Contracts\Needhams 1834\Slides\old TV.png">
            <a:extLst>
              <a:ext uri="{FF2B5EF4-FFF2-40B4-BE49-F238E27FC236}">
                <a16:creationId xmlns:a16="http://schemas.microsoft.com/office/drawing/2014/main" id="{B36E8BA3-031E-4415-AA7A-9D85177B2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425" y="2619877"/>
            <a:ext cx="654135" cy="6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 descr="C:\Users\CB3 Communications\CB3 Business\Associateships, Tenders &amp; Contracts\Needhams 1834\Slides\radio460.jpg">
            <a:extLst>
              <a:ext uri="{FF2B5EF4-FFF2-40B4-BE49-F238E27FC236}">
                <a16:creationId xmlns:a16="http://schemas.microsoft.com/office/drawing/2014/main" id="{3013BD2D-85BD-47D4-B1EF-B483C80C8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425" y="4001368"/>
            <a:ext cx="879379" cy="57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0" descr="C:\Users\CB3 Communications\CB3 Business\Associateships, Tenders &amp; Contracts\Needhams 1834\Slides\newspaper.jpg">
            <a:extLst>
              <a:ext uri="{FF2B5EF4-FFF2-40B4-BE49-F238E27FC236}">
                <a16:creationId xmlns:a16="http://schemas.microsoft.com/office/drawing/2014/main" id="{1712B30D-8E5F-4E9F-8E77-26AD9F9B4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262" y="4325897"/>
            <a:ext cx="871666" cy="58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corn_Archi440_System_S1.jpg">
            <a:extLst>
              <a:ext uri="{FF2B5EF4-FFF2-40B4-BE49-F238E27FC236}">
                <a16:creationId xmlns:a16="http://schemas.microsoft.com/office/drawing/2014/main" id="{0C1F28D3-2EE2-4629-A7C8-B55D4C025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97" y="2818611"/>
            <a:ext cx="1596767" cy="179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18211DE-96C0-474C-BD87-38B308B84825}"/>
              </a:ext>
            </a:extLst>
          </p:cNvPr>
          <p:cNvSpPr/>
          <p:nvPr/>
        </p:nvSpPr>
        <p:spPr>
          <a:xfrm>
            <a:off x="2563763" y="1313091"/>
            <a:ext cx="4139252" cy="3784415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8CCD5-E975-41C4-A58D-4AC74DC6C7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3553" y="222664"/>
            <a:ext cx="573074" cy="7193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7059D8-1683-4E31-AB62-B7BEB7DCD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9350" y="2995749"/>
            <a:ext cx="1822862" cy="1024217"/>
          </a:xfrm>
          <a:prstGeom prst="rect">
            <a:avLst/>
          </a:prstGeom>
        </p:spPr>
      </p:pic>
      <p:sp>
        <p:nvSpPr>
          <p:cNvPr id="22" name="Right Arrow 20">
            <a:extLst>
              <a:ext uri="{FF2B5EF4-FFF2-40B4-BE49-F238E27FC236}">
                <a16:creationId xmlns:a16="http://schemas.microsoft.com/office/drawing/2014/main" id="{3DC40038-6536-49E0-858E-70152817C2FF}"/>
              </a:ext>
            </a:extLst>
          </p:cNvPr>
          <p:cNvSpPr/>
          <p:nvPr/>
        </p:nvSpPr>
        <p:spPr>
          <a:xfrm rot="9326592">
            <a:off x="5286573" y="3312779"/>
            <a:ext cx="1902235" cy="16970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8BC612E-F549-4A49-A2B8-C6142878B833}"/>
              </a:ext>
            </a:extLst>
          </p:cNvPr>
          <p:cNvSpPr/>
          <p:nvPr/>
        </p:nvSpPr>
        <p:spPr>
          <a:xfrm rot="20060517">
            <a:off x="5461124" y="3507954"/>
            <a:ext cx="1902235" cy="16970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0246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Content Placeholder 2">
            <a:extLst>
              <a:ext uri="{FF2B5EF4-FFF2-40B4-BE49-F238E27FC236}">
                <a16:creationId xmlns:a16="http://schemas.microsoft.com/office/drawing/2014/main" id="{7C0928C2-FBF9-4C1A-8C03-8BEFA4735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41" y="151129"/>
            <a:ext cx="7997722" cy="710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444307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</a:t>
            </a:r>
            <a:r>
              <a:rPr lang="en-US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2</a:t>
            </a: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.0</a:t>
            </a:r>
          </a:p>
          <a:p>
            <a:pPr defTabSz="444307" fontAlgn="base">
              <a:spcAft>
                <a:spcPct val="0"/>
              </a:spcAft>
              <a:buNone/>
            </a:pPr>
            <a:endParaRPr lang="en-US" altLang="en-US" sz="3110" dirty="0">
              <a:solidFill>
                <a:srgbClr val="000000"/>
              </a:solidFill>
            </a:endParaRPr>
          </a:p>
        </p:txBody>
      </p:sp>
      <p:sp>
        <p:nvSpPr>
          <p:cNvPr id="11270" name="TextBox 1">
            <a:extLst>
              <a:ext uri="{FF2B5EF4-FFF2-40B4-BE49-F238E27FC236}">
                <a16:creationId xmlns:a16="http://schemas.microsoft.com/office/drawing/2014/main" id="{373C3961-297A-489A-BAF4-A7F89D66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48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Information source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1" name="TextBox 7">
            <a:extLst>
              <a:ext uri="{FF2B5EF4-FFF2-40B4-BE49-F238E27FC236}">
                <a16:creationId xmlns:a16="http://schemas.microsoft.com/office/drawing/2014/main" id="{216333E8-1C98-4FFD-9D94-6E40A04C1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2923" y="2299858"/>
            <a:ext cx="1073768" cy="507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Transmitter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2" name="TextBox 10">
            <a:extLst>
              <a:ext uri="{FF2B5EF4-FFF2-40B4-BE49-F238E27FC236}">
                <a16:creationId xmlns:a16="http://schemas.microsoft.com/office/drawing/2014/main" id="{6D51EF33-784F-4162-8CBF-91ACBB4E7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547" y="2206566"/>
            <a:ext cx="1073768" cy="5075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Receiver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11273" name="TextBox 11">
            <a:extLst>
              <a:ext uri="{FF2B5EF4-FFF2-40B4-BE49-F238E27FC236}">
                <a16:creationId xmlns:a16="http://schemas.microsoft.com/office/drawing/2014/main" id="{CB20A7CD-D162-4731-A3BD-3BB4235B9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585" y="1343174"/>
            <a:ext cx="1073768" cy="32305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361" b="1" dirty="0">
                <a:solidFill>
                  <a:srgbClr val="000000"/>
                </a:solidFill>
              </a:rPr>
              <a:t>Destination</a:t>
            </a: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  <a:p>
            <a:pPr defTabSz="444307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361" b="1" dirty="0">
              <a:solidFill>
                <a:srgbClr val="000000"/>
              </a:solidFill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F75B1DBA-9417-4FCB-9FCF-8E7E68C5EC5C}"/>
              </a:ext>
            </a:extLst>
          </p:cNvPr>
          <p:cNvSpPr/>
          <p:nvPr/>
        </p:nvSpPr>
        <p:spPr>
          <a:xfrm>
            <a:off x="1648855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82530E6-FEDE-413E-9D8C-C4418AFDE854}"/>
              </a:ext>
            </a:extLst>
          </p:cNvPr>
          <p:cNvSpPr/>
          <p:nvPr/>
        </p:nvSpPr>
        <p:spPr>
          <a:xfrm>
            <a:off x="4074919" y="2405537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7F055A1-0116-4196-9056-601062AED0C5}"/>
              </a:ext>
            </a:extLst>
          </p:cNvPr>
          <p:cNvSpPr/>
          <p:nvPr/>
        </p:nvSpPr>
        <p:spPr>
          <a:xfrm>
            <a:off x="6456543" y="2436175"/>
            <a:ext cx="1012057" cy="14810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8211DE-96C0-474C-BD87-38B308B84825}"/>
              </a:ext>
            </a:extLst>
          </p:cNvPr>
          <p:cNvSpPr/>
          <p:nvPr/>
        </p:nvSpPr>
        <p:spPr>
          <a:xfrm>
            <a:off x="2563763" y="1313091"/>
            <a:ext cx="4139252" cy="3784415"/>
          </a:xfrm>
          <a:prstGeom prst="ellipse">
            <a:avLst/>
          </a:pr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B8CCD5-E975-41C4-A58D-4AC74DC6C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553" y="222664"/>
            <a:ext cx="573074" cy="7193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922268-B27E-4122-A66A-EE54F86DB133}"/>
              </a:ext>
            </a:extLst>
          </p:cNvPr>
          <p:cNvSpPr/>
          <p:nvPr/>
        </p:nvSpPr>
        <p:spPr>
          <a:xfrm>
            <a:off x="323526" y="5327434"/>
            <a:ext cx="8533099" cy="1341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User generated content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</a:rPr>
              <a:t>P2P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7059D8-1683-4E31-AB62-B7BEB7DCD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350" y="2995749"/>
            <a:ext cx="1822862" cy="1024217"/>
          </a:xfrm>
          <a:prstGeom prst="rect">
            <a:avLst/>
          </a:prstGeom>
        </p:spPr>
      </p:pic>
      <p:sp>
        <p:nvSpPr>
          <p:cNvPr id="22" name="Right Arrow 20">
            <a:extLst>
              <a:ext uri="{FF2B5EF4-FFF2-40B4-BE49-F238E27FC236}">
                <a16:creationId xmlns:a16="http://schemas.microsoft.com/office/drawing/2014/main" id="{3DC40038-6536-49E0-858E-70152817C2FF}"/>
              </a:ext>
            </a:extLst>
          </p:cNvPr>
          <p:cNvSpPr/>
          <p:nvPr/>
        </p:nvSpPr>
        <p:spPr>
          <a:xfrm rot="9326592">
            <a:off x="5286573" y="3312779"/>
            <a:ext cx="1902235" cy="16970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8BC612E-F549-4A49-A2B8-C6142878B833}"/>
              </a:ext>
            </a:extLst>
          </p:cNvPr>
          <p:cNvSpPr/>
          <p:nvPr/>
        </p:nvSpPr>
        <p:spPr>
          <a:xfrm rot="20060517">
            <a:off x="5461124" y="3507954"/>
            <a:ext cx="1902235" cy="169705"/>
          </a:xfrm>
          <a:prstGeom prst="rightArrow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4307">
              <a:defRPr/>
            </a:pPr>
            <a:endParaRPr lang="en-US" sz="174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E6A816-DD06-4CC3-8FBF-78D6D2D90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47" y="2902398"/>
            <a:ext cx="1810669" cy="1359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38B68-621E-44F4-88C3-CF161C689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8123" y="3331058"/>
            <a:ext cx="1896020" cy="102421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8340A97-7556-4E9E-A98E-C380A44EE089}"/>
              </a:ext>
            </a:extLst>
          </p:cNvPr>
          <p:cNvGrpSpPr/>
          <p:nvPr/>
        </p:nvGrpSpPr>
        <p:grpSpPr>
          <a:xfrm flipH="1">
            <a:off x="1660088" y="4093848"/>
            <a:ext cx="2122749" cy="933108"/>
            <a:chOff x="5361249" y="4725584"/>
            <a:chExt cx="2048762" cy="933108"/>
          </a:xfrm>
        </p:grpSpPr>
        <p:sp>
          <p:nvSpPr>
            <p:cNvPr id="25" name="Right Arrow 30">
              <a:extLst>
                <a:ext uri="{FF2B5EF4-FFF2-40B4-BE49-F238E27FC236}">
                  <a16:creationId xmlns:a16="http://schemas.microsoft.com/office/drawing/2014/main" id="{3DCF8883-2BE2-4DB0-83E3-540639728C2B}"/>
                </a:ext>
              </a:extLst>
            </p:cNvPr>
            <p:cNvSpPr/>
            <p:nvPr/>
          </p:nvSpPr>
          <p:spPr>
            <a:xfrm rot="20624024">
              <a:off x="5434592" y="4725584"/>
              <a:ext cx="1975419" cy="166135"/>
            </a:xfrm>
            <a:prstGeom prst="rightArrow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ight Arrow 31">
              <a:extLst>
                <a:ext uri="{FF2B5EF4-FFF2-40B4-BE49-F238E27FC236}">
                  <a16:creationId xmlns:a16="http://schemas.microsoft.com/office/drawing/2014/main" id="{FED47AED-9519-42B7-8CCD-6246B00B6D18}"/>
                </a:ext>
              </a:extLst>
            </p:cNvPr>
            <p:cNvSpPr/>
            <p:nvPr/>
          </p:nvSpPr>
          <p:spPr>
            <a:xfrm rot="21160704">
              <a:off x="5415042" y="5020307"/>
              <a:ext cx="1975419" cy="166135"/>
            </a:xfrm>
            <a:prstGeom prst="rightArrow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ight Arrow 32">
              <a:extLst>
                <a:ext uri="{FF2B5EF4-FFF2-40B4-BE49-F238E27FC236}">
                  <a16:creationId xmlns:a16="http://schemas.microsoft.com/office/drawing/2014/main" id="{B06D8580-49AA-4ED7-8758-535AFF6FC198}"/>
                </a:ext>
              </a:extLst>
            </p:cNvPr>
            <p:cNvSpPr/>
            <p:nvPr/>
          </p:nvSpPr>
          <p:spPr>
            <a:xfrm>
              <a:off x="5361249" y="5253412"/>
              <a:ext cx="1975419" cy="166135"/>
            </a:xfrm>
            <a:prstGeom prst="rightArrow">
              <a:avLst/>
            </a:prstGeom>
            <a:solidFill>
              <a:srgbClr val="FE51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ight Arrow 33">
              <a:extLst>
                <a:ext uri="{FF2B5EF4-FFF2-40B4-BE49-F238E27FC236}">
                  <a16:creationId xmlns:a16="http://schemas.microsoft.com/office/drawing/2014/main" id="{D5A56D98-3D61-4C88-AAB0-132A3BB76578}"/>
                </a:ext>
              </a:extLst>
            </p:cNvPr>
            <p:cNvSpPr/>
            <p:nvPr/>
          </p:nvSpPr>
          <p:spPr>
            <a:xfrm rot="229612">
              <a:off x="5364591" y="5492557"/>
              <a:ext cx="1975419" cy="16613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D9257D3-E9EE-430E-ABBE-984B5911BD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7417" y="4225598"/>
            <a:ext cx="1463167" cy="10059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77D23B-F48A-4152-ACF6-D45BAA7F5A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2640" y="3857824"/>
            <a:ext cx="2121592" cy="1353429"/>
          </a:xfrm>
          <a:prstGeom prst="rect">
            <a:avLst/>
          </a:prstGeom>
        </p:spPr>
      </p:pic>
      <p:sp>
        <p:nvSpPr>
          <p:cNvPr id="29" name="Right Arrow 24">
            <a:extLst>
              <a:ext uri="{FF2B5EF4-FFF2-40B4-BE49-F238E27FC236}">
                <a16:creationId xmlns:a16="http://schemas.microsoft.com/office/drawing/2014/main" id="{03D772E5-E8B0-42D9-8B98-93CEC52B8840}"/>
              </a:ext>
            </a:extLst>
          </p:cNvPr>
          <p:cNvSpPr/>
          <p:nvPr/>
        </p:nvSpPr>
        <p:spPr>
          <a:xfrm rot="20043259">
            <a:off x="5593916" y="3747637"/>
            <a:ext cx="1975419" cy="16613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384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587406"/>
          </a:xfrm>
        </p:spPr>
        <p:txBody>
          <a:bodyPr>
            <a:normAutofit fontScale="90000"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2.0 Internet</a:t>
            </a: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rmAutofit/>
          </a:bodyPr>
          <a:lstStyle/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 set of websites that provide interactive content.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 read-write-contribute-interactive web.</a:t>
            </a: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User was able to: 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search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read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produce content </a:t>
            </a:r>
          </a:p>
          <a:p>
            <a:pPr marL="1198563" lvl="2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remove content</a:t>
            </a:r>
          </a:p>
          <a:p>
            <a:pPr marL="1541463" lvl="3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50" dirty="0">
                <a:solidFill>
                  <a:srgbClr val="333333"/>
                </a:solidFill>
                <a:latin typeface="Open-sans"/>
              </a:rPr>
              <a:t>Interact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Producer of information is user of information, and </a:t>
            </a:r>
            <a:r>
              <a:rPr lang="en-US" sz="2400" i="1" dirty="0">
                <a:solidFill>
                  <a:srgbClr val="333333"/>
                </a:solidFill>
                <a:latin typeface="Open-sans"/>
              </a:rPr>
              <a:t>vice versus.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User is content generator.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Peer to Peer (P2P) web.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0458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587406"/>
          </a:xfrm>
        </p:spPr>
        <p:txBody>
          <a:bodyPr>
            <a:noAutofit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8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28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User generated content</a:t>
            </a:r>
            <a:br>
              <a:rPr lang="en-GB" altLang="en-US" sz="28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88632"/>
          </a:xfrm>
        </p:spPr>
        <p:txBody>
          <a:bodyPr>
            <a:normAutofit/>
          </a:bodyPr>
          <a:lstStyle/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It’s a democratization of content production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Traditional gatekeepers (newspaper editors, publishers, media tycoons) that approved all content before it was aired or published, disappeared.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Every single user is media/content producer.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Every single user is New York Times – hitting “enter” key once will spread information to millions.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large numbers of individuals are able to post text, digital photos and digital videos online, with little or no "gatekeepers" or filters. </a:t>
            </a:r>
            <a:endParaRPr lang="en-US" sz="22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B8FAD-41A0-42DB-8651-7D767D9CE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281" y="5296345"/>
            <a:ext cx="2519199" cy="1370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CCCE81-01C0-41FB-84EC-BB310BD93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04664" y="1"/>
            <a:ext cx="12555177" cy="66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28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587406"/>
          </a:xfrm>
        </p:spPr>
        <p:txBody>
          <a:bodyPr>
            <a:noAutofit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6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26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Web 2.0 Internet</a:t>
            </a:r>
            <a:br>
              <a:rPr lang="en-GB" altLang="en-US" sz="26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04038"/>
            <a:ext cx="8640960" cy="5821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Examples of Web 2.0 features: </a:t>
            </a:r>
          </a:p>
          <a:p>
            <a:pPr marL="0" indent="0">
              <a:buNone/>
            </a:pPr>
            <a:endParaRPr lang="en-US" sz="2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2" tooltip="Social networking site"/>
              </a:rPr>
              <a:t>social networking sites</a:t>
            </a: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</a:rPr>
              <a:t> (e.g. Facebook)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3" tooltip="Social media"/>
              </a:rPr>
              <a:t>social media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 (e.g. Linkedin)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4" tooltip="Blog"/>
              </a:rPr>
              <a:t>blogs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5" tooltip="Wiki"/>
              </a:rPr>
              <a:t>wikis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, </a:t>
            </a: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</a:rPr>
              <a:t> 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6" tooltip="Video sharing"/>
              </a:rPr>
              <a:t>video sharing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 sites (e.g., </a:t>
            </a: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7" tooltip="YouTube"/>
              </a:rPr>
              <a:t>YouTube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), 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8" tooltip="Web service"/>
              </a:rPr>
              <a:t>hosted services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(e.g. </a:t>
            </a:r>
            <a:r>
              <a:rPr lang="en-US" sz="2000" u="sng" dirty="0">
                <a:solidFill>
                  <a:srgbClr val="FAA70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tooltip="RapidShare"/>
              </a:rPr>
              <a:t>RapidShare</a:t>
            </a:r>
            <a:r>
              <a:rPr lang="en-US" sz="2000" u="sng" dirty="0">
                <a:solidFill>
                  <a:srgbClr val="FAA7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 hosting and sharing service)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10" tooltip="Web application"/>
              </a:rPr>
              <a:t>Web applications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  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11" tooltip="Collaborative consumption"/>
              </a:rPr>
              <a:t>collaborative consumption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 platforms </a:t>
            </a:r>
          </a:p>
          <a:p>
            <a:pPr marL="0" indent="349250">
              <a:buNone/>
            </a:pPr>
            <a:r>
              <a:rPr lang="en-US" sz="2200" dirty="0">
                <a:solidFill>
                  <a:srgbClr val="0B0080"/>
                </a:solidFill>
                <a:latin typeface="Arial" panose="020B0604020202020204" pitchFamily="34" charset="0"/>
                <a:hlinkClick r:id="rId12" tooltip="Mashup (web application hybrid)"/>
              </a:rPr>
              <a:t>mashup applications</a:t>
            </a:r>
            <a:r>
              <a:rPr lang="en-US" sz="2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br>
              <a:rPr lang="en-US" dirty="0"/>
            </a:b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13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2D5DCA-5FFC-4AD8-A5AB-10BD779F731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0093" y="4601797"/>
            <a:ext cx="2810500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06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587406"/>
          </a:xfrm>
        </p:spPr>
        <p:txBody>
          <a:bodyPr>
            <a:normAutofit fontScale="90000"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31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P2P network</a:t>
            </a: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04038"/>
            <a:ext cx="8640960" cy="5821306"/>
          </a:xfrm>
        </p:spPr>
        <p:txBody>
          <a:bodyPr>
            <a:normAutofit/>
          </a:bodyPr>
          <a:lstStyle/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Peer to peer network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Content user is also content producer, and vice versus.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Each user acts as a server – shares, distributes, blocks, removes, filters like servers or gatekeepers.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All users are peers.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All peers are equally privileged.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All peers are both suppliers and consumers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All peers have equal rights and responsibilities. </a:t>
            </a:r>
          </a:p>
          <a:p>
            <a:pPr marL="738188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Traditional client-server model, in which consumption and supply of resources is divided, is not applicable. 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855663" lvl="1" indent="-398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333333"/>
                </a:solidFill>
                <a:latin typeface="Open-sans"/>
              </a:rPr>
              <a:t>  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3025EF-2686-4227-ADB4-EDF153BFD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509120"/>
            <a:ext cx="4320480" cy="223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73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116632"/>
            <a:ext cx="7772400" cy="792088"/>
          </a:xfrm>
        </p:spPr>
        <p:txBody>
          <a:bodyPr>
            <a:noAutofit/>
          </a:bodyPr>
          <a:lstStyle/>
          <a:p>
            <a:pPr lvl="0" algn="ctr" defTabSz="444307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</a:pP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Legal implications of user-generated content</a:t>
            </a:r>
            <a:br>
              <a:rPr lang="en-GB" altLang="en-US" sz="2400" b="1" dirty="0">
                <a:solidFill>
                  <a:srgbClr val="000000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</a:b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760640"/>
          </a:xfrm>
        </p:spPr>
        <p:txBody>
          <a:bodyPr>
            <a:normAutofit fontScale="85000" lnSpcReduction="10000"/>
          </a:bodyPr>
          <a:lstStyle/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Users establish virtual network entirely independent from the physical network - without having to obey any administrative authorities, regulators or traditional legal barriers.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No “client-server” model – each person simultaneously acts as both “client” and “server” to the other person.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Challenge to intellectual property right, defamation and privacy</a:t>
            </a:r>
          </a:p>
          <a:p>
            <a:pPr marL="803275" lvl="2" indent="-342900">
              <a:lnSpc>
                <a:spcPct val="100000"/>
              </a:lnSpc>
              <a:spcBef>
                <a:spcPts val="0"/>
              </a:spcBef>
            </a:pPr>
            <a:endParaRPr lang="en-US" sz="21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803275" lvl="2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share or distribute files without consent/knowledge of copyright owner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Anonymity on the net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 of ISP and network operators for unlawful content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infringement, contributory infringement, vicarious infringement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 party liability  (e.g. liability for comments)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convergence</a:t>
            </a:r>
            <a:r>
              <a:rPr lang="en-US" sz="2400" dirty="0">
                <a:solidFill>
                  <a:srgbClr val="333333"/>
                </a:solidFill>
                <a:latin typeface="Open-sans"/>
              </a:rPr>
              <a:t> </a:t>
            </a: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333333"/>
              </a:solidFill>
              <a:latin typeface="Open-sans"/>
            </a:endParaRPr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460375" lvl="1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B2142D-25E3-44B4-8FE0-FE5BAC688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660" y="5428020"/>
            <a:ext cx="2301820" cy="14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9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9240</TotalTime>
  <Words>463</Words>
  <Application>Microsoft Office PowerPoint</Application>
  <PresentationFormat>On-screen Show (4:3)</PresentationFormat>
  <Paragraphs>240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Open Sans</vt:lpstr>
      <vt:lpstr>Open-sans</vt:lpstr>
      <vt:lpstr>Sylfaen</vt:lpstr>
      <vt:lpstr>Wingdings</vt:lpstr>
      <vt:lpstr>Office Theme</vt:lpstr>
      <vt:lpstr>1_Office Theme</vt:lpstr>
      <vt:lpstr>2_Office Theme</vt:lpstr>
      <vt:lpstr>INTERNET AS A NEW INFORMATION MEDIUM</vt:lpstr>
      <vt:lpstr>PowerPoint Presentation</vt:lpstr>
      <vt:lpstr>PowerPoint Presentation</vt:lpstr>
      <vt:lpstr> Web 1.0 Internet </vt:lpstr>
      <vt:lpstr>PowerPoint Presentation</vt:lpstr>
      <vt:lpstr>PowerPoint Presentation</vt:lpstr>
      <vt:lpstr> Web 2.0 Internet </vt:lpstr>
      <vt:lpstr> User generated content </vt:lpstr>
      <vt:lpstr> Web 2.0 Internet </vt:lpstr>
      <vt:lpstr> P2P network </vt:lpstr>
      <vt:lpstr> Legal implications of user-generated content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Կիբերտարածության իրավական կարգավորումը ՀՀ-ում</dc:title>
  <dc:creator>ARAIK</dc:creator>
  <cp:lastModifiedBy>User-PC</cp:lastModifiedBy>
  <cp:revision>183</cp:revision>
  <dcterms:created xsi:type="dcterms:W3CDTF">2014-06-17T07:01:49Z</dcterms:created>
  <dcterms:modified xsi:type="dcterms:W3CDTF">2017-09-28T15:27:59Z</dcterms:modified>
</cp:coreProperties>
</file>