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75" r:id="rId1"/>
    <p:sldMasterId id="2147484087" r:id="rId2"/>
  </p:sldMasterIdLst>
  <p:sldIdLst>
    <p:sldId id="257" r:id="rId3"/>
    <p:sldId id="264" r:id="rId4"/>
    <p:sldId id="263" r:id="rId5"/>
    <p:sldId id="265" r:id="rId6"/>
    <p:sldId id="266" r:id="rId7"/>
    <p:sldId id="267" r:id="rId8"/>
    <p:sldId id="268" r:id="rId9"/>
    <p:sldId id="269" r:id="rId10"/>
    <p:sldId id="270" r:id="rId11"/>
    <p:sldId id="276" r:id="rId12"/>
    <p:sldId id="279" r:id="rId13"/>
    <p:sldId id="278" r:id="rId14"/>
    <p:sldId id="275" r:id="rId15"/>
    <p:sldId id="280" r:id="rId16"/>
    <p:sldId id="271" r:id="rId17"/>
    <p:sldId id="272" r:id="rId18"/>
    <p:sldId id="262" r:id="rId19"/>
    <p:sldId id="273" r:id="rId20"/>
    <p:sldId id="274" r:id="rId21"/>
    <p:sldId id="299" r:id="rId22"/>
    <p:sldId id="300" r:id="rId23"/>
    <p:sldId id="301" r:id="rId24"/>
    <p:sldId id="302" r:id="rId25"/>
    <p:sldId id="30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8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17437-6826-4963-B936-C5131FC839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CE6D901-FD79-4DF3-B168-EA0736A2B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C55C3A8-8CD5-47A5-9D77-2F8FFCD500FE}"/>
              </a:ext>
            </a:extLst>
          </p:cNvPr>
          <p:cNvSpPr>
            <a:spLocks noGrp="1"/>
          </p:cNvSpPr>
          <p:nvPr>
            <p:ph type="dt" sz="half" idx="10"/>
          </p:nvPr>
        </p:nvSpPr>
        <p:spPr/>
        <p:txBody>
          <a:bodyPr/>
          <a:lstStyle/>
          <a:p>
            <a:fld id="{3341EE12-F28E-4B03-A404-A8FCAE0F6316}" type="datetime1">
              <a:rPr lang="en-US" smtClean="0"/>
              <a:t>6/29/2024</a:t>
            </a:fld>
            <a:endParaRPr lang="en-US" dirty="0"/>
          </a:p>
        </p:txBody>
      </p:sp>
      <p:sp>
        <p:nvSpPr>
          <p:cNvPr id="5" name="Footer Placeholder 4">
            <a:extLst>
              <a:ext uri="{FF2B5EF4-FFF2-40B4-BE49-F238E27FC236}">
                <a16:creationId xmlns:a16="http://schemas.microsoft.com/office/drawing/2014/main" id="{B5B11151-15A8-4BD2-997D-1C1E2108F5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7F0071-26D5-415C-9155-59A4E052B2C6}"/>
              </a:ext>
            </a:extLst>
          </p:cNvPr>
          <p:cNvSpPr>
            <a:spLocks noGrp="1"/>
          </p:cNvSpPr>
          <p:nvPr>
            <p:ph type="sldNum" sz="quarter" idx="12"/>
          </p:nvPr>
        </p:nvSpPr>
        <p:spPr/>
        <p:txBody>
          <a:bodyPr/>
          <a:lstStyle/>
          <a:p>
            <a:fld id="{B4A918BC-4D43-4B42-B3C0-E7EBE25E6AF0}" type="slidenum">
              <a:rPr lang="en-US" smtClean="0"/>
              <a:t>‹#›</a:t>
            </a:fld>
            <a:endParaRPr lang="en-US" dirty="0"/>
          </a:p>
        </p:txBody>
      </p:sp>
    </p:spTree>
    <p:extLst>
      <p:ext uri="{BB962C8B-B14F-4D97-AF65-F5344CB8AC3E}">
        <p14:creationId xmlns:p14="http://schemas.microsoft.com/office/powerpoint/2010/main" val="3325260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DF24D-70A4-4111-A524-6FE77DACE7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01E788-6D1D-4FDE-91C6-55C24FEC6D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EE4AC6-C398-4A72-BA66-1BB39894BBE1}"/>
              </a:ext>
            </a:extLst>
          </p:cNvPr>
          <p:cNvSpPr>
            <a:spLocks noGrp="1"/>
          </p:cNvSpPr>
          <p:nvPr>
            <p:ph type="dt" sz="half" idx="10"/>
          </p:nvPr>
        </p:nvSpPr>
        <p:spPr/>
        <p:txBody>
          <a:bodyPr/>
          <a:lstStyle/>
          <a:p>
            <a:fld id="{1962799E-EB8E-4038-8063-81BB57C732D4}" type="datetime1">
              <a:rPr lang="en-US" smtClean="0"/>
              <a:t>6/29/2024</a:t>
            </a:fld>
            <a:endParaRPr lang="en-US"/>
          </a:p>
        </p:txBody>
      </p:sp>
      <p:sp>
        <p:nvSpPr>
          <p:cNvPr id="5" name="Footer Placeholder 4">
            <a:extLst>
              <a:ext uri="{FF2B5EF4-FFF2-40B4-BE49-F238E27FC236}">
                <a16:creationId xmlns:a16="http://schemas.microsoft.com/office/drawing/2014/main" id="{089DF0C5-67A9-4A2E-907F-DC1569EEB7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69E48A-5C44-4AE1-AD11-7CF9BD2BDA53}"/>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2391878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66281-246C-45CD-9028-5FC8F605EB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EB8C75-EE01-478E-BA95-9597DD006F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D408A1-14EE-46FC-A450-0C853BB6C74B}"/>
              </a:ext>
            </a:extLst>
          </p:cNvPr>
          <p:cNvSpPr>
            <a:spLocks noGrp="1"/>
          </p:cNvSpPr>
          <p:nvPr>
            <p:ph type="dt" sz="half" idx="10"/>
          </p:nvPr>
        </p:nvSpPr>
        <p:spPr/>
        <p:txBody>
          <a:bodyPr/>
          <a:lstStyle/>
          <a:p>
            <a:fld id="{217A73C3-B243-44D3-809D-EF8FDFBD85D4}" type="datetime1">
              <a:rPr lang="en-US" smtClean="0"/>
              <a:t>6/29/2024</a:t>
            </a:fld>
            <a:endParaRPr lang="en-US" dirty="0"/>
          </a:p>
        </p:txBody>
      </p:sp>
      <p:sp>
        <p:nvSpPr>
          <p:cNvPr id="5" name="Footer Placeholder 4">
            <a:extLst>
              <a:ext uri="{FF2B5EF4-FFF2-40B4-BE49-F238E27FC236}">
                <a16:creationId xmlns:a16="http://schemas.microsoft.com/office/drawing/2014/main" id="{919ECEB2-E664-4E14-9BD9-7DB25DB0959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12248B-9FF4-4AEF-9C57-CE595A904DF4}"/>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1583943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0560-3458-47A0-9D0E-9FABD674BF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6538FF-519C-4269-A6D8-E05F97B9AC0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0BE97E-16D5-4049-967B-821E946E34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BA7DA25-296C-4C9C-B941-E3DC7E8C6023}"/>
              </a:ext>
            </a:extLst>
          </p:cNvPr>
          <p:cNvSpPr>
            <a:spLocks noGrp="1"/>
          </p:cNvSpPr>
          <p:nvPr>
            <p:ph type="dt" sz="half" idx="10"/>
          </p:nvPr>
        </p:nvSpPr>
        <p:spPr/>
        <p:txBody>
          <a:bodyPr/>
          <a:lstStyle/>
          <a:p>
            <a:fld id="{C9B6D3E3-28E2-4380-A113-67698215C5F8}" type="datetime1">
              <a:rPr lang="en-US" smtClean="0"/>
              <a:t>6/29/2024</a:t>
            </a:fld>
            <a:endParaRPr lang="en-US" dirty="0"/>
          </a:p>
        </p:txBody>
      </p:sp>
      <p:sp>
        <p:nvSpPr>
          <p:cNvPr id="6" name="Footer Placeholder 5">
            <a:extLst>
              <a:ext uri="{FF2B5EF4-FFF2-40B4-BE49-F238E27FC236}">
                <a16:creationId xmlns:a16="http://schemas.microsoft.com/office/drawing/2014/main" id="{9A9516F8-4151-4F08-9B97-E5F2C107302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9E9D86E-D20D-4FBA-918A-47ACD4E132C2}"/>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4233925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FE37C-A2DA-406C-9C6D-91DBD5FA94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C4439C-D054-4996-8B22-18F10114AD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6EF69D-7342-424C-BB2D-4F0F024B1B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74CB8E-EB80-48B2-9CA8-FF64081E9E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46B8E4-B8B8-441C-9432-659B152B0C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98C1F5-3FB0-4472-879C-9DAB48723AC5}"/>
              </a:ext>
            </a:extLst>
          </p:cNvPr>
          <p:cNvSpPr>
            <a:spLocks noGrp="1"/>
          </p:cNvSpPr>
          <p:nvPr>
            <p:ph type="dt" sz="half" idx="10"/>
          </p:nvPr>
        </p:nvSpPr>
        <p:spPr/>
        <p:txBody>
          <a:bodyPr/>
          <a:lstStyle/>
          <a:p>
            <a:fld id="{A9EFCB61-04AD-47C9-BF79-2BD8B9CEC07A}" type="datetime1">
              <a:rPr lang="en-US" smtClean="0"/>
              <a:t>6/29/2024</a:t>
            </a:fld>
            <a:endParaRPr lang="en-US" dirty="0"/>
          </a:p>
        </p:txBody>
      </p:sp>
      <p:sp>
        <p:nvSpPr>
          <p:cNvPr id="8" name="Footer Placeholder 7">
            <a:extLst>
              <a:ext uri="{FF2B5EF4-FFF2-40B4-BE49-F238E27FC236}">
                <a16:creationId xmlns:a16="http://schemas.microsoft.com/office/drawing/2014/main" id="{96BD97A7-739A-430C-AFF3-8C20C992ED0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3BED490-DCDC-49DD-B580-63D240E30749}"/>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1132030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AB461-1301-427F-B571-2782EE3E9B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D509F28-43D4-43F1-A4BB-7D97DDCCD54E}"/>
              </a:ext>
            </a:extLst>
          </p:cNvPr>
          <p:cNvSpPr>
            <a:spLocks noGrp="1"/>
          </p:cNvSpPr>
          <p:nvPr>
            <p:ph type="dt" sz="half" idx="10"/>
          </p:nvPr>
        </p:nvSpPr>
        <p:spPr/>
        <p:txBody>
          <a:bodyPr/>
          <a:lstStyle/>
          <a:p>
            <a:fld id="{A4535E0C-D585-492F-8146-7493F4086301}" type="datetime1">
              <a:rPr lang="en-US" smtClean="0"/>
              <a:t>6/29/2024</a:t>
            </a:fld>
            <a:endParaRPr lang="en-US"/>
          </a:p>
        </p:txBody>
      </p:sp>
      <p:sp>
        <p:nvSpPr>
          <p:cNvPr id="4" name="Footer Placeholder 3">
            <a:extLst>
              <a:ext uri="{FF2B5EF4-FFF2-40B4-BE49-F238E27FC236}">
                <a16:creationId xmlns:a16="http://schemas.microsoft.com/office/drawing/2014/main" id="{751A9EC1-A38E-4F39-A335-29875C6C18D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D948AB6-21A6-4378-89EA-E7451A2D56F0}"/>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2465286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40700D-590C-4F32-B77A-ACB7E80085B7}"/>
              </a:ext>
            </a:extLst>
          </p:cNvPr>
          <p:cNvSpPr>
            <a:spLocks noGrp="1"/>
          </p:cNvSpPr>
          <p:nvPr>
            <p:ph type="dt" sz="half" idx="10"/>
          </p:nvPr>
        </p:nvSpPr>
        <p:spPr/>
        <p:txBody>
          <a:bodyPr/>
          <a:lstStyle/>
          <a:p>
            <a:fld id="{8CE48390-48B5-49AB-B019-A7C8FB8C31F6}" type="datetime1">
              <a:rPr lang="en-US" smtClean="0"/>
              <a:t>6/29/2024</a:t>
            </a:fld>
            <a:endParaRPr lang="en-US"/>
          </a:p>
        </p:txBody>
      </p:sp>
      <p:sp>
        <p:nvSpPr>
          <p:cNvPr id="3" name="Footer Placeholder 2">
            <a:extLst>
              <a:ext uri="{FF2B5EF4-FFF2-40B4-BE49-F238E27FC236}">
                <a16:creationId xmlns:a16="http://schemas.microsoft.com/office/drawing/2014/main" id="{EDFA9D92-876F-4C7A-A708-0610971CBF2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59BE628-6722-4D1A-B4C2-737CE143F0B9}"/>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1601274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12409-3CA3-4619-8AD4-6953A14688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61A4AE3-CC5F-40E2-93CB-A07B2BE808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850FA5-137F-4D09-8B25-90A61874EB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5B6C82-53C1-43CF-B91D-56ED048031F0}"/>
              </a:ext>
            </a:extLst>
          </p:cNvPr>
          <p:cNvSpPr>
            <a:spLocks noGrp="1"/>
          </p:cNvSpPr>
          <p:nvPr>
            <p:ph type="dt" sz="half" idx="10"/>
          </p:nvPr>
        </p:nvSpPr>
        <p:spPr/>
        <p:txBody>
          <a:bodyPr/>
          <a:lstStyle/>
          <a:p>
            <a:fld id="{962E767E-8A14-4E70-91B9-2101CBC4D7BD}" type="datetime1">
              <a:rPr lang="en-US" smtClean="0"/>
              <a:t>6/29/2024</a:t>
            </a:fld>
            <a:endParaRPr lang="en-US" dirty="0"/>
          </a:p>
        </p:txBody>
      </p:sp>
      <p:sp>
        <p:nvSpPr>
          <p:cNvPr id="6" name="Footer Placeholder 5">
            <a:extLst>
              <a:ext uri="{FF2B5EF4-FFF2-40B4-BE49-F238E27FC236}">
                <a16:creationId xmlns:a16="http://schemas.microsoft.com/office/drawing/2014/main" id="{8325D830-48F0-4C21-96A4-B4ED56E155B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096D45C-E480-4A93-94BD-5A3C32CA6B12}"/>
              </a:ext>
            </a:extLst>
          </p:cNvPr>
          <p:cNvSpPr>
            <a:spLocks noGrp="1"/>
          </p:cNvSpPr>
          <p:nvPr>
            <p:ph type="sldNum" sz="quarter" idx="12"/>
          </p:nvPr>
        </p:nvSpPr>
        <p:spPr/>
        <p:txBody>
          <a:bodyPr/>
          <a:lstStyle/>
          <a:p>
            <a:fld id="{B4A918BC-4D43-4B42-B3C0-E7EBE25E6AF0}" type="slidenum">
              <a:rPr lang="en-US" smtClean="0"/>
              <a:t>‹#›</a:t>
            </a:fld>
            <a:endParaRPr lang="en-US" dirty="0"/>
          </a:p>
        </p:txBody>
      </p:sp>
    </p:spTree>
    <p:extLst>
      <p:ext uri="{BB962C8B-B14F-4D97-AF65-F5344CB8AC3E}">
        <p14:creationId xmlns:p14="http://schemas.microsoft.com/office/powerpoint/2010/main" val="799316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215CE-D04B-43EC-8BF1-FEE44A2457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123693E-67A9-4A56-8025-970F85D199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E482E78-9687-4ED1-8C7A-8FA8CA60DC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7B9385-01C8-4A7C-AD62-018122711F3E}"/>
              </a:ext>
            </a:extLst>
          </p:cNvPr>
          <p:cNvSpPr>
            <a:spLocks noGrp="1"/>
          </p:cNvSpPr>
          <p:nvPr>
            <p:ph type="dt" sz="half" idx="10"/>
          </p:nvPr>
        </p:nvSpPr>
        <p:spPr/>
        <p:txBody>
          <a:bodyPr/>
          <a:lstStyle/>
          <a:p>
            <a:fld id="{01AF0C4B-5A4A-45CA-ABEC-10F107160D33}" type="datetime1">
              <a:rPr lang="en-US" smtClean="0"/>
              <a:t>6/29/2024</a:t>
            </a:fld>
            <a:endParaRPr lang="en-US" dirty="0"/>
          </a:p>
        </p:txBody>
      </p:sp>
      <p:sp>
        <p:nvSpPr>
          <p:cNvPr id="6" name="Footer Placeholder 5">
            <a:extLst>
              <a:ext uri="{FF2B5EF4-FFF2-40B4-BE49-F238E27FC236}">
                <a16:creationId xmlns:a16="http://schemas.microsoft.com/office/drawing/2014/main" id="{60FFD669-3BAB-4C5A-ADDF-AAE8CCC6931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BBDFE50-6413-4FD7-ABDA-3B926779FB4A}"/>
              </a:ext>
            </a:extLst>
          </p:cNvPr>
          <p:cNvSpPr>
            <a:spLocks noGrp="1"/>
          </p:cNvSpPr>
          <p:nvPr>
            <p:ph type="sldNum" sz="quarter" idx="12"/>
          </p:nvPr>
        </p:nvSpPr>
        <p:spPr/>
        <p:txBody>
          <a:bodyPr/>
          <a:lstStyle/>
          <a:p>
            <a:fld id="{B4A918BC-4D43-4B42-B3C0-E7EBE25E6AF0}" type="slidenum">
              <a:rPr lang="en-US" smtClean="0"/>
              <a:t>‹#›</a:t>
            </a:fld>
            <a:endParaRPr lang="en-US" dirty="0"/>
          </a:p>
        </p:txBody>
      </p:sp>
    </p:spTree>
    <p:extLst>
      <p:ext uri="{BB962C8B-B14F-4D97-AF65-F5344CB8AC3E}">
        <p14:creationId xmlns:p14="http://schemas.microsoft.com/office/powerpoint/2010/main" val="1281084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C63B9-323C-411E-9E64-F4217EB7162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2C8D57-EEE6-496A-B48F-8A842445E6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4A7696-DFD2-4C0B-A29D-4548ECA36D07}"/>
              </a:ext>
            </a:extLst>
          </p:cNvPr>
          <p:cNvSpPr>
            <a:spLocks noGrp="1"/>
          </p:cNvSpPr>
          <p:nvPr>
            <p:ph type="dt" sz="half" idx="10"/>
          </p:nvPr>
        </p:nvSpPr>
        <p:spPr/>
        <p:txBody>
          <a:bodyPr/>
          <a:lstStyle/>
          <a:p>
            <a:fld id="{B68B8189-0D9C-48A6-9FA3-862227B094CE}" type="datetime1">
              <a:rPr lang="en-US" smtClean="0"/>
              <a:t>6/29/2024</a:t>
            </a:fld>
            <a:endParaRPr lang="en-US"/>
          </a:p>
        </p:txBody>
      </p:sp>
      <p:sp>
        <p:nvSpPr>
          <p:cNvPr id="5" name="Footer Placeholder 4">
            <a:extLst>
              <a:ext uri="{FF2B5EF4-FFF2-40B4-BE49-F238E27FC236}">
                <a16:creationId xmlns:a16="http://schemas.microsoft.com/office/drawing/2014/main" id="{B44F272A-89A6-4269-8B04-F51B52ECA3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0C0AA1-FB1D-4BDF-BC7C-D20CB8489C81}"/>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4121084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502E4A-78DE-4BF4-B875-D66D773F0DC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A019BB-FF1C-4E61-B9F6-0C41005D34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BCD824-90E2-4EA7-BBBE-565C515BA3A1}"/>
              </a:ext>
            </a:extLst>
          </p:cNvPr>
          <p:cNvSpPr>
            <a:spLocks noGrp="1"/>
          </p:cNvSpPr>
          <p:nvPr>
            <p:ph type="dt" sz="half" idx="10"/>
          </p:nvPr>
        </p:nvSpPr>
        <p:spPr/>
        <p:txBody>
          <a:bodyPr/>
          <a:lstStyle/>
          <a:p>
            <a:fld id="{26ADDCAE-6443-42C3-9C19-F95985500186}" type="datetime1">
              <a:rPr lang="en-US" smtClean="0"/>
              <a:t>6/29/2024</a:t>
            </a:fld>
            <a:endParaRPr lang="en-US" dirty="0"/>
          </a:p>
        </p:txBody>
      </p:sp>
      <p:sp>
        <p:nvSpPr>
          <p:cNvPr id="5" name="Footer Placeholder 4">
            <a:extLst>
              <a:ext uri="{FF2B5EF4-FFF2-40B4-BE49-F238E27FC236}">
                <a16:creationId xmlns:a16="http://schemas.microsoft.com/office/drawing/2014/main" id="{72747885-0399-4CC8-9EDA-24C96AD1D5A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31A78A1-63F5-42E9-B309-2F86B70EC282}"/>
              </a:ext>
            </a:extLst>
          </p:cNvPr>
          <p:cNvSpPr>
            <a:spLocks noGrp="1"/>
          </p:cNvSpPr>
          <p:nvPr>
            <p:ph type="sldNum" sz="quarter" idx="12"/>
          </p:nvPr>
        </p:nvSpPr>
        <p:spPr/>
        <p:txBody>
          <a:bodyPr/>
          <a:lstStyle/>
          <a:p>
            <a:fld id="{B4A918BC-4D43-4B42-B3C0-E7EBE25E6AF0}" type="slidenum">
              <a:rPr lang="en-US" smtClean="0"/>
              <a:t>‹#›</a:t>
            </a:fld>
            <a:endParaRPr lang="en-US" dirty="0"/>
          </a:p>
        </p:txBody>
      </p:sp>
    </p:spTree>
    <p:extLst>
      <p:ext uri="{BB962C8B-B14F-4D97-AF65-F5344CB8AC3E}">
        <p14:creationId xmlns:p14="http://schemas.microsoft.com/office/powerpoint/2010/main" val="3880030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8BCB9-EE1E-453C-9542-DC873F2747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1E2E10B-F596-44FA-8F1E-CC6D8AD77E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D348CB-5879-48BF-A4EB-82BB55718019}"/>
              </a:ext>
            </a:extLst>
          </p:cNvPr>
          <p:cNvSpPr>
            <a:spLocks noGrp="1"/>
          </p:cNvSpPr>
          <p:nvPr>
            <p:ph type="dt" sz="half" idx="10"/>
          </p:nvPr>
        </p:nvSpPr>
        <p:spPr/>
        <p:txBody>
          <a:bodyPr/>
          <a:lstStyle/>
          <a:p>
            <a:fld id="{BBD51D7C-6C6F-49C1-A571-6BDBA526C514}" type="datetimeFigureOut">
              <a:rPr lang="en-US" smtClean="0"/>
              <a:t>6/29/2024</a:t>
            </a:fld>
            <a:endParaRPr lang="en-US"/>
          </a:p>
        </p:txBody>
      </p:sp>
      <p:sp>
        <p:nvSpPr>
          <p:cNvPr id="5" name="Footer Placeholder 4">
            <a:extLst>
              <a:ext uri="{FF2B5EF4-FFF2-40B4-BE49-F238E27FC236}">
                <a16:creationId xmlns:a16="http://schemas.microsoft.com/office/drawing/2014/main" id="{9EBD7AC5-D33A-4D9B-BD7F-008AC5F0FD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2E637D-5BF0-40A6-B86B-835400F16E30}"/>
              </a:ext>
            </a:extLst>
          </p:cNvPr>
          <p:cNvSpPr>
            <a:spLocks noGrp="1"/>
          </p:cNvSpPr>
          <p:nvPr>
            <p:ph type="sldNum" sz="quarter" idx="12"/>
          </p:nvPr>
        </p:nvSpPr>
        <p:spPr/>
        <p:txBody>
          <a:bodyPr/>
          <a:lstStyle/>
          <a:p>
            <a:fld id="{710F295B-F954-46AC-A3C8-B2844F16FCAB}" type="slidenum">
              <a:rPr lang="en-US" smtClean="0"/>
              <a:t>‹#›</a:t>
            </a:fld>
            <a:endParaRPr lang="en-US"/>
          </a:p>
        </p:txBody>
      </p:sp>
    </p:spTree>
    <p:extLst>
      <p:ext uri="{BB962C8B-B14F-4D97-AF65-F5344CB8AC3E}">
        <p14:creationId xmlns:p14="http://schemas.microsoft.com/office/powerpoint/2010/main" val="1964231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01AD4-AAED-4226-B4BB-FBEA3C4782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B1B230-6D3F-45C6-8EC3-7D21B80741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3F2C73-2D25-461A-BF15-0E97B333681A}"/>
              </a:ext>
            </a:extLst>
          </p:cNvPr>
          <p:cNvSpPr>
            <a:spLocks noGrp="1"/>
          </p:cNvSpPr>
          <p:nvPr>
            <p:ph type="dt" sz="half" idx="10"/>
          </p:nvPr>
        </p:nvSpPr>
        <p:spPr/>
        <p:txBody>
          <a:bodyPr/>
          <a:lstStyle/>
          <a:p>
            <a:fld id="{BBD51D7C-6C6F-49C1-A571-6BDBA526C514}" type="datetimeFigureOut">
              <a:rPr lang="en-US" smtClean="0"/>
              <a:t>6/29/2024</a:t>
            </a:fld>
            <a:endParaRPr lang="en-US"/>
          </a:p>
        </p:txBody>
      </p:sp>
      <p:sp>
        <p:nvSpPr>
          <p:cNvPr id="5" name="Footer Placeholder 4">
            <a:extLst>
              <a:ext uri="{FF2B5EF4-FFF2-40B4-BE49-F238E27FC236}">
                <a16:creationId xmlns:a16="http://schemas.microsoft.com/office/drawing/2014/main" id="{E10C4EAC-C256-4507-95B5-23833A6DB6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663ADB-C71E-487F-A511-FE7008986FD8}"/>
              </a:ext>
            </a:extLst>
          </p:cNvPr>
          <p:cNvSpPr>
            <a:spLocks noGrp="1"/>
          </p:cNvSpPr>
          <p:nvPr>
            <p:ph type="sldNum" sz="quarter" idx="12"/>
          </p:nvPr>
        </p:nvSpPr>
        <p:spPr/>
        <p:txBody>
          <a:bodyPr/>
          <a:lstStyle/>
          <a:p>
            <a:fld id="{710F295B-F954-46AC-A3C8-B2844F16FCAB}" type="slidenum">
              <a:rPr lang="en-US" smtClean="0"/>
              <a:t>‹#›</a:t>
            </a:fld>
            <a:endParaRPr lang="en-US"/>
          </a:p>
        </p:txBody>
      </p:sp>
    </p:spTree>
    <p:extLst>
      <p:ext uri="{BB962C8B-B14F-4D97-AF65-F5344CB8AC3E}">
        <p14:creationId xmlns:p14="http://schemas.microsoft.com/office/powerpoint/2010/main" val="11885985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DCCC9-1B91-4D3B-B715-0C8D723CBB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6A09DA-5A71-431E-96C7-3D9B9781E2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A30563-8246-4A59-B071-C0D5B08659DB}"/>
              </a:ext>
            </a:extLst>
          </p:cNvPr>
          <p:cNvSpPr>
            <a:spLocks noGrp="1"/>
          </p:cNvSpPr>
          <p:nvPr>
            <p:ph type="dt" sz="half" idx="10"/>
          </p:nvPr>
        </p:nvSpPr>
        <p:spPr/>
        <p:txBody>
          <a:bodyPr/>
          <a:lstStyle/>
          <a:p>
            <a:fld id="{BBD51D7C-6C6F-49C1-A571-6BDBA526C514}" type="datetimeFigureOut">
              <a:rPr lang="en-US" smtClean="0"/>
              <a:t>6/29/2024</a:t>
            </a:fld>
            <a:endParaRPr lang="en-US"/>
          </a:p>
        </p:txBody>
      </p:sp>
      <p:sp>
        <p:nvSpPr>
          <p:cNvPr id="5" name="Footer Placeholder 4">
            <a:extLst>
              <a:ext uri="{FF2B5EF4-FFF2-40B4-BE49-F238E27FC236}">
                <a16:creationId xmlns:a16="http://schemas.microsoft.com/office/drawing/2014/main" id="{849190B3-9942-48B2-A5B0-E058D620D2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7BFB97-1FC2-47AC-A718-B7E09FA8FC5C}"/>
              </a:ext>
            </a:extLst>
          </p:cNvPr>
          <p:cNvSpPr>
            <a:spLocks noGrp="1"/>
          </p:cNvSpPr>
          <p:nvPr>
            <p:ph type="sldNum" sz="quarter" idx="12"/>
          </p:nvPr>
        </p:nvSpPr>
        <p:spPr/>
        <p:txBody>
          <a:bodyPr/>
          <a:lstStyle/>
          <a:p>
            <a:fld id="{710F295B-F954-46AC-A3C8-B2844F16FCAB}" type="slidenum">
              <a:rPr lang="en-US" smtClean="0"/>
              <a:t>‹#›</a:t>
            </a:fld>
            <a:endParaRPr lang="en-US"/>
          </a:p>
        </p:txBody>
      </p:sp>
    </p:spTree>
    <p:extLst>
      <p:ext uri="{BB962C8B-B14F-4D97-AF65-F5344CB8AC3E}">
        <p14:creationId xmlns:p14="http://schemas.microsoft.com/office/powerpoint/2010/main" val="31127262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AAF08-5230-41F9-90F9-425AF7552F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28076F-C762-447A-A2B3-6856C13BA8D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DC365C-5042-44EB-B0AE-BEF927DEC4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0F1EB7-ACBC-4DDE-90BB-355461E2C91A}"/>
              </a:ext>
            </a:extLst>
          </p:cNvPr>
          <p:cNvSpPr>
            <a:spLocks noGrp="1"/>
          </p:cNvSpPr>
          <p:nvPr>
            <p:ph type="dt" sz="half" idx="10"/>
          </p:nvPr>
        </p:nvSpPr>
        <p:spPr/>
        <p:txBody>
          <a:bodyPr/>
          <a:lstStyle/>
          <a:p>
            <a:fld id="{BBD51D7C-6C6F-49C1-A571-6BDBA526C514}" type="datetimeFigureOut">
              <a:rPr lang="en-US" smtClean="0"/>
              <a:t>6/29/2024</a:t>
            </a:fld>
            <a:endParaRPr lang="en-US"/>
          </a:p>
        </p:txBody>
      </p:sp>
      <p:sp>
        <p:nvSpPr>
          <p:cNvPr id="6" name="Footer Placeholder 5">
            <a:extLst>
              <a:ext uri="{FF2B5EF4-FFF2-40B4-BE49-F238E27FC236}">
                <a16:creationId xmlns:a16="http://schemas.microsoft.com/office/drawing/2014/main" id="{F2F03D77-3BB9-47A3-BFDC-F3081D1D25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138894-4086-4DEA-864B-046CA122E911}"/>
              </a:ext>
            </a:extLst>
          </p:cNvPr>
          <p:cNvSpPr>
            <a:spLocks noGrp="1"/>
          </p:cNvSpPr>
          <p:nvPr>
            <p:ph type="sldNum" sz="quarter" idx="12"/>
          </p:nvPr>
        </p:nvSpPr>
        <p:spPr/>
        <p:txBody>
          <a:bodyPr/>
          <a:lstStyle/>
          <a:p>
            <a:fld id="{710F295B-F954-46AC-A3C8-B2844F16FCAB}" type="slidenum">
              <a:rPr lang="en-US" smtClean="0"/>
              <a:t>‹#›</a:t>
            </a:fld>
            <a:endParaRPr lang="en-US"/>
          </a:p>
        </p:txBody>
      </p:sp>
    </p:spTree>
    <p:extLst>
      <p:ext uri="{BB962C8B-B14F-4D97-AF65-F5344CB8AC3E}">
        <p14:creationId xmlns:p14="http://schemas.microsoft.com/office/powerpoint/2010/main" val="19430830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2E80F-23A6-4CA6-A3E0-FB08DDC769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A900290-39D4-45F5-91E5-5FEFE9BF8D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E8FBB2D-0A52-42AC-A01C-E339DCF496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422573-A370-4E6F-9074-82E19ACBC7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1F35B0-BCC4-433E-901A-EA83FA0705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A808BC-BAE0-4EC1-86C2-08F1928A632A}"/>
              </a:ext>
            </a:extLst>
          </p:cNvPr>
          <p:cNvSpPr>
            <a:spLocks noGrp="1"/>
          </p:cNvSpPr>
          <p:nvPr>
            <p:ph type="dt" sz="half" idx="10"/>
          </p:nvPr>
        </p:nvSpPr>
        <p:spPr/>
        <p:txBody>
          <a:bodyPr/>
          <a:lstStyle/>
          <a:p>
            <a:fld id="{BBD51D7C-6C6F-49C1-A571-6BDBA526C514}" type="datetimeFigureOut">
              <a:rPr lang="en-US" smtClean="0"/>
              <a:t>6/29/2024</a:t>
            </a:fld>
            <a:endParaRPr lang="en-US"/>
          </a:p>
        </p:txBody>
      </p:sp>
      <p:sp>
        <p:nvSpPr>
          <p:cNvPr id="8" name="Footer Placeholder 7">
            <a:extLst>
              <a:ext uri="{FF2B5EF4-FFF2-40B4-BE49-F238E27FC236}">
                <a16:creationId xmlns:a16="http://schemas.microsoft.com/office/drawing/2014/main" id="{A38B7C4D-9CC3-4195-99C4-786AEAF899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AC39952-2A86-4260-B94C-E0D1A6A5C286}"/>
              </a:ext>
            </a:extLst>
          </p:cNvPr>
          <p:cNvSpPr>
            <a:spLocks noGrp="1"/>
          </p:cNvSpPr>
          <p:nvPr>
            <p:ph type="sldNum" sz="quarter" idx="12"/>
          </p:nvPr>
        </p:nvSpPr>
        <p:spPr/>
        <p:txBody>
          <a:bodyPr/>
          <a:lstStyle/>
          <a:p>
            <a:fld id="{710F295B-F954-46AC-A3C8-B2844F16FCAB}" type="slidenum">
              <a:rPr lang="en-US" smtClean="0"/>
              <a:t>‹#›</a:t>
            </a:fld>
            <a:endParaRPr lang="en-US"/>
          </a:p>
        </p:txBody>
      </p:sp>
    </p:spTree>
    <p:extLst>
      <p:ext uri="{BB962C8B-B14F-4D97-AF65-F5344CB8AC3E}">
        <p14:creationId xmlns:p14="http://schemas.microsoft.com/office/powerpoint/2010/main" val="25007532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F3C5F-2DBE-4E2F-8B63-6C32342987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1ABFCA-3543-4282-ABB0-5B863CD47EC4}"/>
              </a:ext>
            </a:extLst>
          </p:cNvPr>
          <p:cNvSpPr>
            <a:spLocks noGrp="1"/>
          </p:cNvSpPr>
          <p:nvPr>
            <p:ph type="dt" sz="half" idx="10"/>
          </p:nvPr>
        </p:nvSpPr>
        <p:spPr/>
        <p:txBody>
          <a:bodyPr/>
          <a:lstStyle/>
          <a:p>
            <a:fld id="{BBD51D7C-6C6F-49C1-A571-6BDBA526C514}" type="datetimeFigureOut">
              <a:rPr lang="en-US" smtClean="0"/>
              <a:t>6/29/2024</a:t>
            </a:fld>
            <a:endParaRPr lang="en-US"/>
          </a:p>
        </p:txBody>
      </p:sp>
      <p:sp>
        <p:nvSpPr>
          <p:cNvPr id="4" name="Footer Placeholder 3">
            <a:extLst>
              <a:ext uri="{FF2B5EF4-FFF2-40B4-BE49-F238E27FC236}">
                <a16:creationId xmlns:a16="http://schemas.microsoft.com/office/drawing/2014/main" id="{DEF54BBB-A098-4C78-9B06-1692539591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005743-E517-428E-9A53-F5C07E80E116}"/>
              </a:ext>
            </a:extLst>
          </p:cNvPr>
          <p:cNvSpPr>
            <a:spLocks noGrp="1"/>
          </p:cNvSpPr>
          <p:nvPr>
            <p:ph type="sldNum" sz="quarter" idx="12"/>
          </p:nvPr>
        </p:nvSpPr>
        <p:spPr/>
        <p:txBody>
          <a:bodyPr/>
          <a:lstStyle/>
          <a:p>
            <a:fld id="{710F295B-F954-46AC-A3C8-B2844F16FCAB}" type="slidenum">
              <a:rPr lang="en-US" smtClean="0"/>
              <a:t>‹#›</a:t>
            </a:fld>
            <a:endParaRPr lang="en-US"/>
          </a:p>
        </p:txBody>
      </p:sp>
    </p:spTree>
    <p:extLst>
      <p:ext uri="{BB962C8B-B14F-4D97-AF65-F5344CB8AC3E}">
        <p14:creationId xmlns:p14="http://schemas.microsoft.com/office/powerpoint/2010/main" val="19682831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8CCB11-49DA-49B7-BFCA-149D215D735D}"/>
              </a:ext>
            </a:extLst>
          </p:cNvPr>
          <p:cNvSpPr>
            <a:spLocks noGrp="1"/>
          </p:cNvSpPr>
          <p:nvPr>
            <p:ph type="dt" sz="half" idx="10"/>
          </p:nvPr>
        </p:nvSpPr>
        <p:spPr/>
        <p:txBody>
          <a:bodyPr/>
          <a:lstStyle/>
          <a:p>
            <a:fld id="{BBD51D7C-6C6F-49C1-A571-6BDBA526C514}" type="datetimeFigureOut">
              <a:rPr lang="en-US" smtClean="0"/>
              <a:t>6/29/2024</a:t>
            </a:fld>
            <a:endParaRPr lang="en-US"/>
          </a:p>
        </p:txBody>
      </p:sp>
      <p:sp>
        <p:nvSpPr>
          <p:cNvPr id="3" name="Footer Placeholder 2">
            <a:extLst>
              <a:ext uri="{FF2B5EF4-FFF2-40B4-BE49-F238E27FC236}">
                <a16:creationId xmlns:a16="http://schemas.microsoft.com/office/drawing/2014/main" id="{491B8CD2-D041-4CA9-BFD5-975B555525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51A5073-F893-45BB-A821-B31ACB1B8AFA}"/>
              </a:ext>
            </a:extLst>
          </p:cNvPr>
          <p:cNvSpPr>
            <a:spLocks noGrp="1"/>
          </p:cNvSpPr>
          <p:nvPr>
            <p:ph type="sldNum" sz="quarter" idx="12"/>
          </p:nvPr>
        </p:nvSpPr>
        <p:spPr/>
        <p:txBody>
          <a:bodyPr/>
          <a:lstStyle/>
          <a:p>
            <a:fld id="{710F295B-F954-46AC-A3C8-B2844F16FCAB}" type="slidenum">
              <a:rPr lang="en-US" smtClean="0"/>
              <a:t>‹#›</a:t>
            </a:fld>
            <a:endParaRPr lang="en-US"/>
          </a:p>
        </p:txBody>
      </p:sp>
    </p:spTree>
    <p:extLst>
      <p:ext uri="{BB962C8B-B14F-4D97-AF65-F5344CB8AC3E}">
        <p14:creationId xmlns:p14="http://schemas.microsoft.com/office/powerpoint/2010/main" val="31429407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5D8C-9A25-474A-B514-6CD755822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E3869B1-8820-492A-BB2B-681D639195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FECC5F-B43E-46A2-A0AB-D0FB056F27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FFA4F0-BB72-4D1D-BD8B-65CA83AD554B}"/>
              </a:ext>
            </a:extLst>
          </p:cNvPr>
          <p:cNvSpPr>
            <a:spLocks noGrp="1"/>
          </p:cNvSpPr>
          <p:nvPr>
            <p:ph type="dt" sz="half" idx="10"/>
          </p:nvPr>
        </p:nvSpPr>
        <p:spPr/>
        <p:txBody>
          <a:bodyPr/>
          <a:lstStyle/>
          <a:p>
            <a:fld id="{BBD51D7C-6C6F-49C1-A571-6BDBA526C514}" type="datetimeFigureOut">
              <a:rPr lang="en-US" smtClean="0"/>
              <a:t>6/29/2024</a:t>
            </a:fld>
            <a:endParaRPr lang="en-US"/>
          </a:p>
        </p:txBody>
      </p:sp>
      <p:sp>
        <p:nvSpPr>
          <p:cNvPr id="6" name="Footer Placeholder 5">
            <a:extLst>
              <a:ext uri="{FF2B5EF4-FFF2-40B4-BE49-F238E27FC236}">
                <a16:creationId xmlns:a16="http://schemas.microsoft.com/office/drawing/2014/main" id="{B0811DD0-043B-4AA8-96D7-A0F2267F0F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365335-B7BD-4C38-B1E4-2AC79E5B6B9A}"/>
              </a:ext>
            </a:extLst>
          </p:cNvPr>
          <p:cNvSpPr>
            <a:spLocks noGrp="1"/>
          </p:cNvSpPr>
          <p:nvPr>
            <p:ph type="sldNum" sz="quarter" idx="12"/>
          </p:nvPr>
        </p:nvSpPr>
        <p:spPr/>
        <p:txBody>
          <a:bodyPr/>
          <a:lstStyle/>
          <a:p>
            <a:fld id="{710F295B-F954-46AC-A3C8-B2844F16FCAB}" type="slidenum">
              <a:rPr lang="en-US" smtClean="0"/>
              <a:t>‹#›</a:t>
            </a:fld>
            <a:endParaRPr lang="en-US"/>
          </a:p>
        </p:txBody>
      </p:sp>
    </p:spTree>
    <p:extLst>
      <p:ext uri="{BB962C8B-B14F-4D97-AF65-F5344CB8AC3E}">
        <p14:creationId xmlns:p14="http://schemas.microsoft.com/office/powerpoint/2010/main" val="15424135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D6FF7-78E6-41CF-AE41-82B0A09152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DCAA402-D3E2-4D4C-A018-57EA0A56C5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A07D33B-3DEF-4CAE-BACD-9EC8B9C951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F9583E-6BF5-4986-A9B8-4CA77E3090C9}"/>
              </a:ext>
            </a:extLst>
          </p:cNvPr>
          <p:cNvSpPr>
            <a:spLocks noGrp="1"/>
          </p:cNvSpPr>
          <p:nvPr>
            <p:ph type="dt" sz="half" idx="10"/>
          </p:nvPr>
        </p:nvSpPr>
        <p:spPr/>
        <p:txBody>
          <a:bodyPr/>
          <a:lstStyle/>
          <a:p>
            <a:fld id="{BBD51D7C-6C6F-49C1-A571-6BDBA526C514}" type="datetimeFigureOut">
              <a:rPr lang="en-US" smtClean="0"/>
              <a:t>6/29/2024</a:t>
            </a:fld>
            <a:endParaRPr lang="en-US"/>
          </a:p>
        </p:txBody>
      </p:sp>
      <p:sp>
        <p:nvSpPr>
          <p:cNvPr id="6" name="Footer Placeholder 5">
            <a:extLst>
              <a:ext uri="{FF2B5EF4-FFF2-40B4-BE49-F238E27FC236}">
                <a16:creationId xmlns:a16="http://schemas.microsoft.com/office/drawing/2014/main" id="{DD376EB2-68DC-4FDC-B05C-0C0B1D1AF5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02EE51-D108-4854-9E46-3C2010798B95}"/>
              </a:ext>
            </a:extLst>
          </p:cNvPr>
          <p:cNvSpPr>
            <a:spLocks noGrp="1"/>
          </p:cNvSpPr>
          <p:nvPr>
            <p:ph type="sldNum" sz="quarter" idx="12"/>
          </p:nvPr>
        </p:nvSpPr>
        <p:spPr/>
        <p:txBody>
          <a:bodyPr/>
          <a:lstStyle/>
          <a:p>
            <a:fld id="{710F295B-F954-46AC-A3C8-B2844F16FCAB}" type="slidenum">
              <a:rPr lang="en-US" smtClean="0"/>
              <a:t>‹#›</a:t>
            </a:fld>
            <a:endParaRPr lang="en-US"/>
          </a:p>
        </p:txBody>
      </p:sp>
    </p:spTree>
    <p:extLst>
      <p:ext uri="{BB962C8B-B14F-4D97-AF65-F5344CB8AC3E}">
        <p14:creationId xmlns:p14="http://schemas.microsoft.com/office/powerpoint/2010/main" val="32051457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6323C-53A7-4A1C-961C-0DEC4542BB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254207-8F97-4479-B981-FCAB1BA480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11E138-6B13-4272-9022-05E4C58DDA36}"/>
              </a:ext>
            </a:extLst>
          </p:cNvPr>
          <p:cNvSpPr>
            <a:spLocks noGrp="1"/>
          </p:cNvSpPr>
          <p:nvPr>
            <p:ph type="dt" sz="half" idx="10"/>
          </p:nvPr>
        </p:nvSpPr>
        <p:spPr/>
        <p:txBody>
          <a:bodyPr/>
          <a:lstStyle/>
          <a:p>
            <a:fld id="{BBD51D7C-6C6F-49C1-A571-6BDBA526C514}" type="datetimeFigureOut">
              <a:rPr lang="en-US" smtClean="0"/>
              <a:t>6/29/2024</a:t>
            </a:fld>
            <a:endParaRPr lang="en-US"/>
          </a:p>
        </p:txBody>
      </p:sp>
      <p:sp>
        <p:nvSpPr>
          <p:cNvPr id="5" name="Footer Placeholder 4">
            <a:extLst>
              <a:ext uri="{FF2B5EF4-FFF2-40B4-BE49-F238E27FC236}">
                <a16:creationId xmlns:a16="http://schemas.microsoft.com/office/drawing/2014/main" id="{A0BCFF16-5E85-4F6B-A4F4-7A50046CF6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3FA2A6-AC50-4F57-84EA-DE39623F9048}"/>
              </a:ext>
            </a:extLst>
          </p:cNvPr>
          <p:cNvSpPr>
            <a:spLocks noGrp="1"/>
          </p:cNvSpPr>
          <p:nvPr>
            <p:ph type="sldNum" sz="quarter" idx="12"/>
          </p:nvPr>
        </p:nvSpPr>
        <p:spPr/>
        <p:txBody>
          <a:bodyPr/>
          <a:lstStyle/>
          <a:p>
            <a:fld id="{710F295B-F954-46AC-A3C8-B2844F16FCAB}" type="slidenum">
              <a:rPr lang="en-US" smtClean="0"/>
              <a:t>‹#›</a:t>
            </a:fld>
            <a:endParaRPr lang="en-US"/>
          </a:p>
        </p:txBody>
      </p:sp>
    </p:spTree>
    <p:extLst>
      <p:ext uri="{BB962C8B-B14F-4D97-AF65-F5344CB8AC3E}">
        <p14:creationId xmlns:p14="http://schemas.microsoft.com/office/powerpoint/2010/main" val="26701698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4EB64F-A443-4A74-A3FF-E282A9C63C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D06B0C-2923-45D7-BE90-447B1A7AF8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E61920-27B3-49F4-9C63-83AF7C0A8DFA}"/>
              </a:ext>
            </a:extLst>
          </p:cNvPr>
          <p:cNvSpPr>
            <a:spLocks noGrp="1"/>
          </p:cNvSpPr>
          <p:nvPr>
            <p:ph type="dt" sz="half" idx="10"/>
          </p:nvPr>
        </p:nvSpPr>
        <p:spPr/>
        <p:txBody>
          <a:bodyPr/>
          <a:lstStyle/>
          <a:p>
            <a:fld id="{BBD51D7C-6C6F-49C1-A571-6BDBA526C514}" type="datetimeFigureOut">
              <a:rPr lang="en-US" smtClean="0"/>
              <a:t>6/29/2024</a:t>
            </a:fld>
            <a:endParaRPr lang="en-US"/>
          </a:p>
        </p:txBody>
      </p:sp>
      <p:sp>
        <p:nvSpPr>
          <p:cNvPr id="5" name="Footer Placeholder 4">
            <a:extLst>
              <a:ext uri="{FF2B5EF4-FFF2-40B4-BE49-F238E27FC236}">
                <a16:creationId xmlns:a16="http://schemas.microsoft.com/office/drawing/2014/main" id="{4345D3C2-1226-4189-AFBB-C0DED4ED85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2578EB-5A44-4D12-BE90-F85E7B757E90}"/>
              </a:ext>
            </a:extLst>
          </p:cNvPr>
          <p:cNvSpPr>
            <a:spLocks noGrp="1"/>
          </p:cNvSpPr>
          <p:nvPr>
            <p:ph type="sldNum" sz="quarter" idx="12"/>
          </p:nvPr>
        </p:nvSpPr>
        <p:spPr/>
        <p:txBody>
          <a:bodyPr/>
          <a:lstStyle/>
          <a:p>
            <a:fld id="{710F295B-F954-46AC-A3C8-B2844F16FCAB}" type="slidenum">
              <a:rPr lang="en-US" smtClean="0"/>
              <a:t>‹#›</a:t>
            </a:fld>
            <a:endParaRPr lang="en-US"/>
          </a:p>
        </p:txBody>
      </p:sp>
    </p:spTree>
    <p:extLst>
      <p:ext uri="{BB962C8B-B14F-4D97-AF65-F5344CB8AC3E}">
        <p14:creationId xmlns:p14="http://schemas.microsoft.com/office/powerpoint/2010/main" val="1325404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BA391F-8109-498B-BFEA-E9209630AB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43EB86C-C87F-4A58-8BE6-AEFDEDBB0A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DA82A4-AA9A-4916-A5F1-73C1896676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89806E-8E94-473C-AEE7-BE6F15F85533}" type="datetime1">
              <a:rPr lang="en-US" smtClean="0"/>
              <a:t>6/29/2024</a:t>
            </a:fld>
            <a:endParaRPr lang="en-US" dirty="0"/>
          </a:p>
        </p:txBody>
      </p:sp>
      <p:sp>
        <p:nvSpPr>
          <p:cNvPr id="5" name="Footer Placeholder 4">
            <a:extLst>
              <a:ext uri="{FF2B5EF4-FFF2-40B4-BE49-F238E27FC236}">
                <a16:creationId xmlns:a16="http://schemas.microsoft.com/office/drawing/2014/main" id="{15DDB179-37C9-42FE-91DF-D23F44D121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32C9FF7-0182-4737-8EC3-EB15C1B3F8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A918BC-4D43-4B42-B3C0-E7EBE25E6AF0}" type="slidenum">
              <a:rPr lang="en-US" smtClean="0"/>
              <a:pPr/>
              <a:t>‹#›</a:t>
            </a:fld>
            <a:endParaRPr lang="en-US" dirty="0"/>
          </a:p>
        </p:txBody>
      </p:sp>
    </p:spTree>
    <p:extLst>
      <p:ext uri="{BB962C8B-B14F-4D97-AF65-F5344CB8AC3E}">
        <p14:creationId xmlns:p14="http://schemas.microsoft.com/office/powerpoint/2010/main" val="233537241"/>
      </p:ext>
    </p:extLst>
  </p:cSld>
  <p:clrMap bg1="lt1" tx1="dk1" bg2="lt2" tx2="dk2" accent1="accent1" accent2="accent2" accent3="accent3" accent4="accent4" accent5="accent5" accent6="accent6" hlink="hlink" folHlink="folHlink"/>
  <p:sldLayoutIdLst>
    <p:sldLayoutId id="2147484076" r:id="rId1"/>
    <p:sldLayoutId id="2147484077" r:id="rId2"/>
    <p:sldLayoutId id="2147484078" r:id="rId3"/>
    <p:sldLayoutId id="2147484079" r:id="rId4"/>
    <p:sldLayoutId id="2147484080" r:id="rId5"/>
    <p:sldLayoutId id="2147484081" r:id="rId6"/>
    <p:sldLayoutId id="2147484082" r:id="rId7"/>
    <p:sldLayoutId id="2147484083" r:id="rId8"/>
    <p:sldLayoutId id="2147484084" r:id="rId9"/>
    <p:sldLayoutId id="2147484085" r:id="rId10"/>
    <p:sldLayoutId id="2147484086"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48DD02-BCA4-499B-A2DC-7FCF765C1C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D3DD612-B5A8-4A57-8077-5E88FF47AA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08C5F8-676A-42B7-8D6E-771B922C66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D51D7C-6C6F-49C1-A571-6BDBA526C514}" type="datetimeFigureOut">
              <a:rPr lang="en-US" smtClean="0"/>
              <a:t>6/29/2024</a:t>
            </a:fld>
            <a:endParaRPr lang="en-US"/>
          </a:p>
        </p:txBody>
      </p:sp>
      <p:sp>
        <p:nvSpPr>
          <p:cNvPr id="5" name="Footer Placeholder 4">
            <a:extLst>
              <a:ext uri="{FF2B5EF4-FFF2-40B4-BE49-F238E27FC236}">
                <a16:creationId xmlns:a16="http://schemas.microsoft.com/office/drawing/2014/main" id="{AC0AB94D-6D56-4438-A79F-511FB14AAB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DCE5915-A873-4257-9E76-D3894399B8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0F295B-F954-46AC-A3C8-B2844F16FCAB}" type="slidenum">
              <a:rPr lang="en-US" smtClean="0"/>
              <a:t>‹#›</a:t>
            </a:fld>
            <a:endParaRPr lang="en-US"/>
          </a:p>
        </p:txBody>
      </p:sp>
    </p:spTree>
    <p:extLst>
      <p:ext uri="{BB962C8B-B14F-4D97-AF65-F5344CB8AC3E}">
        <p14:creationId xmlns:p14="http://schemas.microsoft.com/office/powerpoint/2010/main" val="1369533824"/>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hyperlink" Target="https://hudoc.echr.coe.int/eng?i=001-57619"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hyperlink" Target="https://hudoc.echr.coe.int/eng?i=001-4912"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hyperlink" Target="https://hudoc.echr.coe.int/eng?i=001-193773"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hudoc.echr.coe.int/eng?i=001-100014" TargetMode="External"/><Relationship Id="rId2" Type="http://schemas.openxmlformats.org/officeDocument/2006/relationships/hyperlink" Target="https://www.asylumlawdatabase.eu/en/content/ecthr-tabesh-v-greece-application-no-825607-26-november-2009"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9124-4463-55F9-1F29-1B04E589EF67}"/>
              </a:ext>
            </a:extLst>
          </p:cNvPr>
          <p:cNvSpPr>
            <a:spLocks noGrp="1"/>
          </p:cNvSpPr>
          <p:nvPr>
            <p:ph type="title"/>
          </p:nvPr>
        </p:nvSpPr>
        <p:spPr>
          <a:xfrm>
            <a:off x="1612281" y="432955"/>
            <a:ext cx="9155731" cy="4364182"/>
          </a:xfrm>
        </p:spPr>
        <p:txBody>
          <a:bodyPr>
            <a:normAutofit/>
          </a:bodyPr>
          <a:lstStyle/>
          <a:p>
            <a:pPr algn="ctr"/>
            <a:r>
              <a:rPr lang="hy-AM" b="1" dirty="0">
                <a:solidFill>
                  <a:schemeClr val="tx1">
                    <a:lumMod val="75000"/>
                    <a:lumOff val="25000"/>
                  </a:schemeClr>
                </a:solidFill>
                <a:latin typeface="Sylfaen" panose="010A0502050306030303" pitchFamily="18" charset="0"/>
              </a:rPr>
              <a:t>Ապաստան հայցողներ</a:t>
            </a:r>
            <a:br>
              <a:rPr lang="hy-AM" sz="3600" b="1" dirty="0">
                <a:solidFill>
                  <a:schemeClr val="tx1">
                    <a:lumMod val="75000"/>
                    <a:lumOff val="25000"/>
                  </a:schemeClr>
                </a:solidFill>
                <a:latin typeface="Sylfaen" panose="010A0502050306030303" pitchFamily="18" charset="0"/>
              </a:rPr>
            </a:br>
            <a:br>
              <a:rPr lang="hy-AM" sz="3600" b="1" dirty="0">
                <a:solidFill>
                  <a:schemeClr val="tx1">
                    <a:lumMod val="75000"/>
                    <a:lumOff val="25000"/>
                  </a:schemeClr>
                </a:solidFill>
                <a:latin typeface="Sylfaen" panose="010A0502050306030303" pitchFamily="18" charset="0"/>
              </a:rPr>
            </a:br>
            <a:r>
              <a:rPr lang="hy-AM" sz="3200" b="1" dirty="0">
                <a:solidFill>
                  <a:schemeClr val="tx1">
                    <a:lumMod val="75000"/>
                    <a:lumOff val="25000"/>
                  </a:schemeClr>
                </a:solidFill>
                <a:latin typeface="Sylfaen" panose="010A0502050306030303" pitchFamily="18" charset="0"/>
              </a:rPr>
              <a:t>Վատ վերաբերմունքի արգելք</a:t>
            </a:r>
            <a:br>
              <a:rPr lang="hy-AM" sz="3600" b="1" dirty="0">
                <a:solidFill>
                  <a:schemeClr val="tx1">
                    <a:lumMod val="75000"/>
                    <a:lumOff val="25000"/>
                  </a:schemeClr>
                </a:solidFill>
                <a:latin typeface="Sylfaen" panose="010A0502050306030303" pitchFamily="18" charset="0"/>
              </a:rPr>
            </a:br>
            <a:br>
              <a:rPr lang="hy-AM" sz="3600" b="1" dirty="0">
                <a:solidFill>
                  <a:schemeClr val="tx1">
                    <a:lumMod val="75000"/>
                    <a:lumOff val="25000"/>
                  </a:schemeClr>
                </a:solidFill>
                <a:latin typeface="Sylfaen" panose="010A0502050306030303" pitchFamily="18" charset="0"/>
              </a:rPr>
            </a:br>
            <a:r>
              <a:rPr lang="hy-AM" sz="3200" b="1" dirty="0">
                <a:solidFill>
                  <a:schemeClr val="tx1">
                    <a:lumMod val="75000"/>
                    <a:lumOff val="25000"/>
                  </a:schemeClr>
                </a:solidFill>
                <a:latin typeface="Sylfaen" panose="010A0502050306030303" pitchFamily="18" charset="0"/>
              </a:rPr>
              <a:t>Նյութաիրավական և վարույթային երաշխիքներ</a:t>
            </a:r>
            <a:br>
              <a:rPr lang="en-US" sz="3200" b="1" dirty="0">
                <a:solidFill>
                  <a:schemeClr val="tx1">
                    <a:lumMod val="75000"/>
                    <a:lumOff val="25000"/>
                  </a:schemeClr>
                </a:solidFill>
                <a:latin typeface="Sylfaen" panose="010A0502050306030303" pitchFamily="18" charset="0"/>
              </a:rPr>
            </a:br>
            <a:br>
              <a:rPr lang="en-US" sz="3200" b="1" dirty="0">
                <a:solidFill>
                  <a:schemeClr val="tx1">
                    <a:lumMod val="75000"/>
                    <a:lumOff val="25000"/>
                  </a:schemeClr>
                </a:solidFill>
                <a:latin typeface="Sylfaen" panose="010A0502050306030303" pitchFamily="18" charset="0"/>
              </a:rPr>
            </a:br>
            <a:endParaRPr lang="en-US" sz="3200" b="1" dirty="0">
              <a:solidFill>
                <a:schemeClr val="tx1">
                  <a:lumMod val="75000"/>
                  <a:lumOff val="25000"/>
                </a:schemeClr>
              </a:solidFill>
            </a:endParaRPr>
          </a:p>
        </p:txBody>
      </p:sp>
      <p:pic>
        <p:nvPicPr>
          <p:cNvPr id="2" name="Picture 1">
            <a:extLst>
              <a:ext uri="{FF2B5EF4-FFF2-40B4-BE49-F238E27FC236}">
                <a16:creationId xmlns:a16="http://schemas.microsoft.com/office/drawing/2014/main" id="{A61D1977-1203-4E00-ADA6-5A70149A7491}"/>
              </a:ext>
            </a:extLst>
          </p:cNvPr>
          <p:cNvPicPr>
            <a:picLocks noChangeAspect="1"/>
          </p:cNvPicPr>
          <p:nvPr/>
        </p:nvPicPr>
        <p:blipFill>
          <a:blip r:embed="rId2"/>
          <a:stretch>
            <a:fillRect/>
          </a:stretch>
        </p:blipFill>
        <p:spPr>
          <a:xfrm>
            <a:off x="9344025" y="5379027"/>
            <a:ext cx="2847975" cy="1600200"/>
          </a:xfrm>
          <a:prstGeom prst="rect">
            <a:avLst/>
          </a:prstGeom>
        </p:spPr>
      </p:pic>
    </p:spTree>
    <p:extLst>
      <p:ext uri="{BB962C8B-B14F-4D97-AF65-F5344CB8AC3E}">
        <p14:creationId xmlns:p14="http://schemas.microsoft.com/office/powerpoint/2010/main" val="4090451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9124-4463-55F9-1F29-1B04E589EF67}"/>
              </a:ext>
            </a:extLst>
          </p:cNvPr>
          <p:cNvSpPr>
            <a:spLocks noGrp="1"/>
          </p:cNvSpPr>
          <p:nvPr>
            <p:ph type="title"/>
          </p:nvPr>
        </p:nvSpPr>
        <p:spPr>
          <a:xfrm>
            <a:off x="914400" y="304800"/>
            <a:ext cx="10377055" cy="1052945"/>
          </a:xfrm>
          <a:solidFill>
            <a:schemeClr val="bg2"/>
          </a:solidFill>
        </p:spPr>
        <p:txBody>
          <a:bodyPr anchor="t">
            <a:normAutofit fontScale="90000"/>
          </a:bodyPr>
          <a:lstStyle/>
          <a:p>
            <a:pPr algn="ctr"/>
            <a:r>
              <a:rPr lang="hy-AM" sz="2800" dirty="0">
                <a:solidFill>
                  <a:schemeClr val="tx1">
                    <a:lumMod val="75000"/>
                    <a:lumOff val="25000"/>
                  </a:schemeClr>
                </a:solidFill>
                <a:latin typeface="Arial" panose="020B0604020202020204" pitchFamily="34" charset="0"/>
                <a:cs typeface="Arial" panose="020B0604020202020204" pitchFamily="34" charset="0"/>
              </a:rPr>
              <a:t>Վտարելու, արտահանձնելու խոչընդոտները</a:t>
            </a:r>
            <a:r>
              <a:rPr lang="en-US" sz="2800" dirty="0">
                <a:solidFill>
                  <a:schemeClr val="tx1">
                    <a:lumMod val="75000"/>
                    <a:lumOff val="25000"/>
                  </a:schemeClr>
                </a:solidFill>
                <a:latin typeface="Arial" panose="020B0604020202020204" pitchFamily="34" charset="0"/>
                <a:cs typeface="Arial" panose="020B0604020202020204" pitchFamily="34" charset="0"/>
              </a:rPr>
              <a:t> </a:t>
            </a:r>
            <a:r>
              <a:rPr lang="hy-AM" sz="2800" dirty="0">
                <a:solidFill>
                  <a:schemeClr val="tx1">
                    <a:lumMod val="75000"/>
                    <a:lumOff val="25000"/>
                  </a:schemeClr>
                </a:solidFill>
                <a:latin typeface="Arial" panose="020B0604020202020204" pitchFamily="34" charset="0"/>
                <a:cs typeface="Arial" panose="020B0604020202020204" pitchFamily="34" charset="0"/>
              </a:rPr>
              <a:t>Մարդու իրավունքների եվրոպական կոնվենցիայի ներքո</a:t>
            </a:r>
            <a:r>
              <a:rPr lang="en-US" sz="2800" dirty="0">
                <a:solidFill>
                  <a:schemeClr val="tx1">
                    <a:lumMod val="75000"/>
                    <a:lumOff val="25000"/>
                  </a:schemeClr>
                </a:solidFill>
                <a:latin typeface="Arial" panose="020B0604020202020204" pitchFamily="34" charset="0"/>
                <a:cs typeface="Arial" panose="020B0604020202020204" pitchFamily="34" charset="0"/>
              </a:rPr>
              <a:t> </a:t>
            </a:r>
            <a:br>
              <a:rPr lang="en-US" sz="2800" dirty="0">
                <a:solidFill>
                  <a:schemeClr val="tx1">
                    <a:lumMod val="75000"/>
                    <a:lumOff val="25000"/>
                  </a:schemeClr>
                </a:solidFill>
                <a:latin typeface="Arial" panose="020B0604020202020204" pitchFamily="34" charset="0"/>
                <a:cs typeface="Arial" panose="020B0604020202020204" pitchFamily="34" charset="0"/>
              </a:rPr>
            </a:br>
            <a:br>
              <a:rPr lang="en-US" sz="2800" dirty="0">
                <a:solidFill>
                  <a:schemeClr val="tx1">
                    <a:lumMod val="75000"/>
                    <a:lumOff val="25000"/>
                  </a:schemeClr>
                </a:solidFill>
                <a:latin typeface="Arial" panose="020B0604020202020204" pitchFamily="34" charset="0"/>
                <a:cs typeface="Arial" panose="020B0604020202020204" pitchFamily="34" charset="0"/>
              </a:rPr>
            </a:br>
            <a:br>
              <a:rPr lang="en-US" sz="2800" dirty="0">
                <a:solidFill>
                  <a:schemeClr val="tx1">
                    <a:lumMod val="75000"/>
                    <a:lumOff val="25000"/>
                  </a:schemeClr>
                </a:solidFill>
                <a:latin typeface="Arial" panose="020B0604020202020204" pitchFamily="34" charset="0"/>
                <a:cs typeface="Arial" panose="020B0604020202020204" pitchFamily="34" charset="0"/>
              </a:rPr>
            </a:br>
            <a:br>
              <a:rPr lang="en-US" sz="2800" dirty="0">
                <a:solidFill>
                  <a:schemeClr val="tx1">
                    <a:lumMod val="75000"/>
                    <a:lumOff val="25000"/>
                  </a:schemeClr>
                </a:solidFill>
                <a:latin typeface="Arial" panose="020B0604020202020204" pitchFamily="34" charset="0"/>
                <a:cs typeface="Arial" panose="020B0604020202020204" pitchFamily="34" charset="0"/>
              </a:rPr>
            </a:br>
            <a:r>
              <a:rPr lang="hy-AM" sz="2800" b="1" dirty="0">
                <a:solidFill>
                  <a:schemeClr val="tx1">
                    <a:lumMod val="75000"/>
                    <a:lumOff val="25000"/>
                  </a:schemeClr>
                </a:solidFill>
                <a:latin typeface="Arial" panose="020B0604020202020204" pitchFamily="34" charset="0"/>
                <a:cs typeface="Arial" panose="020B0604020202020204" pitchFamily="34" charset="0"/>
              </a:rPr>
              <a:t>Վտանգներ, որոնք առկա են </a:t>
            </a:r>
            <a:r>
              <a:rPr lang="hy-AM" sz="2800" b="1" u="sng" dirty="0">
                <a:solidFill>
                  <a:schemeClr val="tx1">
                    <a:lumMod val="75000"/>
                    <a:lumOff val="25000"/>
                  </a:schemeClr>
                </a:solidFill>
                <a:latin typeface="Arial" panose="020B0604020202020204" pitchFamily="34" charset="0"/>
                <a:cs typeface="Arial" panose="020B0604020202020204" pitchFamily="34" charset="0"/>
              </a:rPr>
              <a:t>ընդունող</a:t>
            </a:r>
            <a:r>
              <a:rPr lang="hy-AM" sz="2800" b="1" dirty="0">
                <a:solidFill>
                  <a:schemeClr val="tx1">
                    <a:lumMod val="75000"/>
                    <a:lumOff val="25000"/>
                  </a:schemeClr>
                </a:solidFill>
                <a:latin typeface="Arial" panose="020B0604020202020204" pitchFamily="34" charset="0"/>
                <a:cs typeface="Arial" panose="020B0604020202020204" pitchFamily="34" charset="0"/>
              </a:rPr>
              <a:t> պետությունում</a:t>
            </a:r>
            <a:r>
              <a:rPr lang="en-US" sz="2800" dirty="0">
                <a:solidFill>
                  <a:schemeClr val="tx1">
                    <a:lumMod val="75000"/>
                    <a:lumOff val="25000"/>
                  </a:schemeClr>
                </a:solidFill>
                <a:latin typeface="Arial" panose="020B0604020202020204" pitchFamily="34" charset="0"/>
                <a:cs typeface="Arial" panose="020B0604020202020204" pitchFamily="34" charset="0"/>
              </a:rPr>
              <a:t>.</a:t>
            </a:r>
            <a:endParaRPr lang="en-US" sz="2800" dirty="0">
              <a:solidFill>
                <a:schemeClr val="tx1">
                  <a:lumMod val="75000"/>
                  <a:lumOff val="25000"/>
                </a:schemeClr>
              </a:solidFill>
            </a:endParaRPr>
          </a:p>
        </p:txBody>
      </p:sp>
      <p:sp>
        <p:nvSpPr>
          <p:cNvPr id="3" name="Title 5">
            <a:extLst>
              <a:ext uri="{FF2B5EF4-FFF2-40B4-BE49-F238E27FC236}">
                <a16:creationId xmlns:a16="http://schemas.microsoft.com/office/drawing/2014/main" id="{5FB3142D-BF9A-46E8-A69E-999D073616AE}"/>
              </a:ext>
            </a:extLst>
          </p:cNvPr>
          <p:cNvSpPr txBox="1">
            <a:spLocks/>
          </p:cNvSpPr>
          <p:nvPr/>
        </p:nvSpPr>
        <p:spPr>
          <a:xfrm>
            <a:off x="1518134" y="3241964"/>
            <a:ext cx="9155731" cy="159327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200" b="1" dirty="0">
              <a:solidFill>
                <a:schemeClr val="tx1">
                  <a:lumMod val="75000"/>
                  <a:lumOff val="25000"/>
                </a:schemeClr>
              </a:solidFill>
            </a:endParaRPr>
          </a:p>
        </p:txBody>
      </p:sp>
      <p:sp>
        <p:nvSpPr>
          <p:cNvPr id="8" name="Title 5">
            <a:extLst>
              <a:ext uri="{FF2B5EF4-FFF2-40B4-BE49-F238E27FC236}">
                <a16:creationId xmlns:a16="http://schemas.microsoft.com/office/drawing/2014/main" id="{8BA77D83-71FB-4DB0-B713-3C1757E0C81D}"/>
              </a:ext>
            </a:extLst>
          </p:cNvPr>
          <p:cNvSpPr txBox="1">
            <a:spLocks/>
          </p:cNvSpPr>
          <p:nvPr/>
        </p:nvSpPr>
        <p:spPr>
          <a:xfrm>
            <a:off x="1642825" y="3463638"/>
            <a:ext cx="9155731" cy="2826327"/>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150000"/>
              </a:lnSpc>
            </a:pPr>
            <a:r>
              <a:rPr lang="hy-AM" sz="2600" i="1" dirty="0">
                <a:solidFill>
                  <a:schemeClr val="tx1">
                    <a:lumMod val="75000"/>
                    <a:lumOff val="25000"/>
                  </a:schemeClr>
                </a:solidFill>
                <a:latin typeface="Arial" panose="020B0604020202020204" pitchFamily="34" charset="0"/>
                <a:cs typeface="Arial" panose="020B0604020202020204" pitchFamily="34" charset="0"/>
              </a:rPr>
              <a:t>Հոդված </a:t>
            </a:r>
            <a:r>
              <a:rPr lang="en-US" sz="2600" i="1" dirty="0">
                <a:solidFill>
                  <a:schemeClr val="tx1">
                    <a:lumMod val="75000"/>
                    <a:lumOff val="25000"/>
                  </a:schemeClr>
                </a:solidFill>
                <a:latin typeface="Arial" panose="020B0604020202020204" pitchFamily="34" charset="0"/>
                <a:cs typeface="Arial" panose="020B0604020202020204" pitchFamily="34" charset="0"/>
              </a:rPr>
              <a:t>2 – </a:t>
            </a:r>
            <a:r>
              <a:rPr lang="hy-AM" sz="2600" i="1" dirty="0">
                <a:solidFill>
                  <a:schemeClr val="tx1">
                    <a:lumMod val="75000"/>
                    <a:lumOff val="25000"/>
                  </a:schemeClr>
                </a:solidFill>
                <a:latin typeface="Arial" panose="020B0604020202020204" pitchFamily="34" charset="0"/>
                <a:cs typeface="Arial" panose="020B0604020202020204" pitchFamily="34" charset="0"/>
              </a:rPr>
              <a:t>կյանքի իրավունք</a:t>
            </a:r>
          </a:p>
          <a:p>
            <a:pPr>
              <a:lnSpc>
                <a:spcPct val="150000"/>
              </a:lnSpc>
            </a:pPr>
            <a:r>
              <a:rPr lang="hy-AM" sz="2600" i="1" dirty="0">
                <a:solidFill>
                  <a:schemeClr val="tx1">
                    <a:lumMod val="75000"/>
                    <a:lumOff val="25000"/>
                  </a:schemeClr>
                </a:solidFill>
                <a:latin typeface="Arial" panose="020B0604020202020204" pitchFamily="34" charset="0"/>
                <a:cs typeface="Arial" panose="020B0604020202020204" pitchFamily="34" charset="0"/>
              </a:rPr>
              <a:t>Հոդված </a:t>
            </a:r>
            <a:r>
              <a:rPr lang="en-US" sz="2600" i="1" dirty="0">
                <a:solidFill>
                  <a:schemeClr val="tx1">
                    <a:lumMod val="75000"/>
                    <a:lumOff val="25000"/>
                  </a:schemeClr>
                </a:solidFill>
                <a:latin typeface="Arial" panose="020B0604020202020204" pitchFamily="34" charset="0"/>
                <a:cs typeface="Arial" panose="020B0604020202020204" pitchFamily="34" charset="0"/>
              </a:rPr>
              <a:t>3</a:t>
            </a:r>
            <a:r>
              <a:rPr lang="hy-AM" sz="2600" i="1" dirty="0">
                <a:solidFill>
                  <a:schemeClr val="tx1">
                    <a:lumMod val="75000"/>
                    <a:lumOff val="25000"/>
                  </a:schemeClr>
                </a:solidFill>
                <a:latin typeface="Arial" panose="020B0604020202020204" pitchFamily="34" charset="0"/>
                <a:cs typeface="Arial" panose="020B0604020202020204" pitchFamily="34" charset="0"/>
              </a:rPr>
              <a:t> – խոշտանգումների արգելք</a:t>
            </a:r>
          </a:p>
          <a:p>
            <a:pPr>
              <a:lnSpc>
                <a:spcPct val="150000"/>
              </a:lnSpc>
            </a:pPr>
            <a:r>
              <a:rPr lang="hy-AM" sz="2600" i="1" dirty="0">
                <a:solidFill>
                  <a:schemeClr val="tx1">
                    <a:lumMod val="75000"/>
                    <a:lumOff val="25000"/>
                  </a:schemeClr>
                </a:solidFill>
                <a:latin typeface="Arial" panose="020B0604020202020204" pitchFamily="34" charset="0"/>
                <a:cs typeface="Arial" panose="020B0604020202020204" pitchFamily="34" charset="0"/>
              </a:rPr>
              <a:t>Հոդված </a:t>
            </a:r>
            <a:r>
              <a:rPr lang="en-US" sz="2600" i="1" dirty="0">
                <a:solidFill>
                  <a:schemeClr val="tx1">
                    <a:lumMod val="75000"/>
                    <a:lumOff val="25000"/>
                  </a:schemeClr>
                </a:solidFill>
                <a:latin typeface="Arial" panose="020B0604020202020204" pitchFamily="34" charset="0"/>
                <a:cs typeface="Arial" panose="020B0604020202020204" pitchFamily="34" charset="0"/>
              </a:rPr>
              <a:t>5 – </a:t>
            </a:r>
            <a:r>
              <a:rPr lang="hy-AM" sz="2600" i="1" dirty="0">
                <a:solidFill>
                  <a:schemeClr val="tx1">
                    <a:lumMod val="75000"/>
                    <a:lumOff val="25000"/>
                  </a:schemeClr>
                </a:solidFill>
                <a:latin typeface="Arial" panose="020B0604020202020204" pitchFamily="34" charset="0"/>
                <a:cs typeface="Arial" panose="020B0604020202020204" pitchFamily="34" charset="0"/>
              </a:rPr>
              <a:t>անձնական ազատության իրավունք</a:t>
            </a:r>
          </a:p>
          <a:p>
            <a:pPr>
              <a:lnSpc>
                <a:spcPct val="150000"/>
              </a:lnSpc>
            </a:pPr>
            <a:r>
              <a:rPr lang="hy-AM" sz="2600" i="1" dirty="0">
                <a:solidFill>
                  <a:schemeClr val="tx1">
                    <a:lumMod val="75000"/>
                    <a:lumOff val="25000"/>
                  </a:schemeClr>
                </a:solidFill>
                <a:latin typeface="Arial" panose="020B0604020202020204" pitchFamily="34" charset="0"/>
                <a:cs typeface="Arial" panose="020B0604020202020204" pitchFamily="34" charset="0"/>
              </a:rPr>
              <a:t>Հոդված </a:t>
            </a:r>
            <a:r>
              <a:rPr lang="en-US" sz="2600" i="1" dirty="0">
                <a:solidFill>
                  <a:schemeClr val="tx1">
                    <a:lumMod val="75000"/>
                    <a:lumOff val="25000"/>
                  </a:schemeClr>
                </a:solidFill>
                <a:latin typeface="Arial" panose="020B0604020202020204" pitchFamily="34" charset="0"/>
                <a:cs typeface="Arial" panose="020B0604020202020204" pitchFamily="34" charset="0"/>
              </a:rPr>
              <a:t>6</a:t>
            </a:r>
            <a:r>
              <a:rPr lang="hy-AM" sz="2600" i="1" dirty="0">
                <a:solidFill>
                  <a:schemeClr val="tx1">
                    <a:lumMod val="75000"/>
                    <a:lumOff val="25000"/>
                  </a:schemeClr>
                </a:solidFill>
                <a:latin typeface="Arial" panose="020B0604020202020204" pitchFamily="34" charset="0"/>
                <a:cs typeface="Arial" panose="020B0604020202020204" pitchFamily="34" charset="0"/>
              </a:rPr>
              <a:t> – արդար դատաքննության իրավունք</a:t>
            </a:r>
            <a:endParaRPr lang="en-US" sz="2600" i="1" dirty="0">
              <a:solidFill>
                <a:schemeClr val="tx1">
                  <a:lumMod val="75000"/>
                  <a:lumOff val="25000"/>
                </a:schemeClr>
              </a:solidFill>
            </a:endParaRPr>
          </a:p>
        </p:txBody>
      </p:sp>
    </p:spTree>
    <p:extLst>
      <p:ext uri="{BB962C8B-B14F-4D97-AF65-F5344CB8AC3E}">
        <p14:creationId xmlns:p14="http://schemas.microsoft.com/office/powerpoint/2010/main" val="331416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9124-4463-55F9-1F29-1B04E589EF67}"/>
              </a:ext>
            </a:extLst>
          </p:cNvPr>
          <p:cNvSpPr>
            <a:spLocks noGrp="1"/>
          </p:cNvSpPr>
          <p:nvPr>
            <p:ph type="title"/>
          </p:nvPr>
        </p:nvSpPr>
        <p:spPr>
          <a:xfrm>
            <a:off x="4559207" y="318655"/>
            <a:ext cx="3073584" cy="789709"/>
          </a:xfrm>
        </p:spPr>
        <p:txBody>
          <a:bodyPr>
            <a:normAutofit fontScale="90000"/>
          </a:bodyPr>
          <a:lstStyle/>
          <a:p>
            <a:pPr algn="ctr"/>
            <a:r>
              <a:rPr lang="hy-AM" sz="3100" b="1" dirty="0">
                <a:solidFill>
                  <a:schemeClr val="tx1">
                    <a:lumMod val="75000"/>
                    <a:lumOff val="25000"/>
                  </a:schemeClr>
                </a:solidFill>
                <a:latin typeface="Arial" panose="020B0604020202020204" pitchFamily="34" charset="0"/>
                <a:cs typeface="Arial" panose="020B0604020202020204" pitchFamily="34" charset="0"/>
              </a:rPr>
              <a:t>Հոդված </a:t>
            </a:r>
            <a:r>
              <a:rPr lang="en-US" sz="3100" b="1" dirty="0">
                <a:solidFill>
                  <a:schemeClr val="tx1">
                    <a:lumMod val="75000"/>
                    <a:lumOff val="25000"/>
                  </a:schemeClr>
                </a:solidFill>
                <a:latin typeface="Arial" panose="020B0604020202020204" pitchFamily="34" charset="0"/>
                <a:cs typeface="Arial" panose="020B0604020202020204" pitchFamily="34" charset="0"/>
              </a:rPr>
              <a:t>3</a:t>
            </a:r>
            <a:br>
              <a:rPr lang="hy-AM" sz="3600" b="1" dirty="0">
                <a:solidFill>
                  <a:schemeClr val="tx1">
                    <a:lumMod val="75000"/>
                    <a:lumOff val="25000"/>
                  </a:schemeClr>
                </a:solidFill>
                <a:latin typeface="Sylfaen" panose="010A0502050306030303" pitchFamily="18" charset="0"/>
              </a:rPr>
            </a:br>
            <a:endParaRPr lang="en-US" sz="3200" b="1" dirty="0">
              <a:solidFill>
                <a:schemeClr val="tx1">
                  <a:lumMod val="75000"/>
                  <a:lumOff val="25000"/>
                </a:schemeClr>
              </a:solidFill>
            </a:endParaRPr>
          </a:p>
        </p:txBody>
      </p:sp>
      <p:sp>
        <p:nvSpPr>
          <p:cNvPr id="3" name="Title 5">
            <a:extLst>
              <a:ext uri="{FF2B5EF4-FFF2-40B4-BE49-F238E27FC236}">
                <a16:creationId xmlns:a16="http://schemas.microsoft.com/office/drawing/2014/main" id="{5FB3142D-BF9A-46E8-A69E-999D073616AE}"/>
              </a:ext>
            </a:extLst>
          </p:cNvPr>
          <p:cNvSpPr txBox="1">
            <a:spLocks/>
          </p:cNvSpPr>
          <p:nvPr/>
        </p:nvSpPr>
        <p:spPr>
          <a:xfrm>
            <a:off x="1518134" y="3241964"/>
            <a:ext cx="9155731" cy="159327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200" b="1" dirty="0">
              <a:solidFill>
                <a:schemeClr val="tx1">
                  <a:lumMod val="75000"/>
                  <a:lumOff val="25000"/>
                </a:schemeClr>
              </a:solidFill>
            </a:endParaRPr>
          </a:p>
        </p:txBody>
      </p:sp>
      <p:sp>
        <p:nvSpPr>
          <p:cNvPr id="5" name="TextBox 4">
            <a:extLst>
              <a:ext uri="{FF2B5EF4-FFF2-40B4-BE49-F238E27FC236}">
                <a16:creationId xmlns:a16="http://schemas.microsoft.com/office/drawing/2014/main" id="{4282E4F9-B59A-44A4-9CAA-FEE1CEAD16B4}"/>
              </a:ext>
            </a:extLst>
          </p:cNvPr>
          <p:cNvSpPr txBox="1"/>
          <p:nvPr/>
        </p:nvSpPr>
        <p:spPr>
          <a:xfrm>
            <a:off x="955965" y="713509"/>
            <a:ext cx="10792690" cy="5416868"/>
          </a:xfrm>
          <a:prstGeom prst="rect">
            <a:avLst/>
          </a:prstGeom>
          <a:noFill/>
        </p:spPr>
        <p:txBody>
          <a:bodyPr wrap="square">
            <a:spAutoFit/>
          </a:bodyPr>
          <a:lstStyle/>
          <a:p>
            <a:pPr algn="ctr"/>
            <a:endParaRPr lang="en-US" sz="2600" dirty="0">
              <a:latin typeface="Arabic Typesetting" panose="03020402040406030203" pitchFamily="66" charset="-78"/>
              <a:cs typeface="Arabic Typesetting" panose="03020402040406030203" pitchFamily="66" charset="-78"/>
            </a:endParaRPr>
          </a:p>
          <a:p>
            <a:pPr algn="just"/>
            <a:r>
              <a:rPr lang="hy-AM" sz="2600" u="sng" dirty="0">
                <a:cs typeface="Arabic Typesetting" panose="03020402040406030203" pitchFamily="66" charset="-78"/>
              </a:rPr>
              <a:t>Խոշտանգումների արգելում</a:t>
            </a:r>
          </a:p>
          <a:p>
            <a:pPr algn="ctr"/>
            <a:endParaRPr lang="en-US" sz="2600" dirty="0">
              <a:latin typeface="Arabic Typesetting" panose="03020402040406030203" pitchFamily="66" charset="-78"/>
              <a:cs typeface="Arabic Typesetting" panose="03020402040406030203" pitchFamily="66" charset="-78"/>
            </a:endParaRPr>
          </a:p>
          <a:p>
            <a:pPr algn="just"/>
            <a:r>
              <a:rPr lang="hy-AM" sz="2600" dirty="0">
                <a:cs typeface="Arabic Typesetting" panose="03020402040406030203" pitchFamily="66" charset="-78"/>
              </a:rPr>
              <a:t>Ոչ ոք չպետք է ենթարկվի խոշտանգումների կամ անմարդկային կամ նվաստացնող վերաբերմունքի կամ պատժի:</a:t>
            </a:r>
            <a:endParaRPr lang="en-US" sz="2600" dirty="0">
              <a:cs typeface="Arabic Typesetting" panose="03020402040406030203" pitchFamily="66" charset="-78"/>
            </a:endParaRPr>
          </a:p>
          <a:p>
            <a:pPr algn="just"/>
            <a:endParaRPr lang="en-US" sz="2600" dirty="0">
              <a:latin typeface="Arabic Typesetting" panose="03020402040406030203" pitchFamily="66" charset="-78"/>
              <a:cs typeface="Arabic Typesetting" panose="03020402040406030203" pitchFamily="66" charset="-78"/>
            </a:endParaRPr>
          </a:p>
          <a:p>
            <a:pPr algn="just"/>
            <a:endParaRPr lang="en-US" sz="2600" dirty="0">
              <a:latin typeface="Arabic Typesetting" panose="03020402040406030203" pitchFamily="66" charset="-78"/>
              <a:cs typeface="Arabic Typesetting" panose="03020402040406030203" pitchFamily="66" charset="-78"/>
            </a:endParaRPr>
          </a:p>
          <a:p>
            <a:pPr marL="914400" indent="-457200" algn="just">
              <a:buFont typeface="Wingdings" panose="05000000000000000000" pitchFamily="2" charset="2"/>
              <a:buChar char="Ø"/>
            </a:pPr>
            <a:r>
              <a:rPr lang="hy-AM" sz="2400" i="1" dirty="0">
                <a:latin typeface="Arial "/>
                <a:cs typeface="Arabic Typesetting" panose="03020402040406030203" pitchFamily="66" charset="-78"/>
              </a:rPr>
              <a:t>Առկա է իրական և անխուսափելի վտանգ, որ ընդունող պետությունում արտահանձնվող</a:t>
            </a:r>
            <a:r>
              <a:rPr lang="en-US" sz="2400" i="1" dirty="0">
                <a:latin typeface="Arial "/>
                <a:cs typeface="Arabic Typesetting" panose="03020402040406030203" pitchFamily="66" charset="-78"/>
              </a:rPr>
              <a:t>/</a:t>
            </a:r>
            <a:r>
              <a:rPr lang="hy-AM" sz="2400" i="1" dirty="0">
                <a:latin typeface="Arial "/>
                <a:cs typeface="Arabic Typesetting" panose="03020402040406030203" pitchFamily="66" charset="-78"/>
              </a:rPr>
              <a:t>վտարվող անձը կենթարկվի </a:t>
            </a:r>
            <a:r>
              <a:rPr lang="en-US" sz="2400" i="1" dirty="0">
                <a:latin typeface="Arial "/>
                <a:cs typeface="Arabic Typesetting" panose="03020402040406030203" pitchFamily="66" charset="-78"/>
              </a:rPr>
              <a:t>3</a:t>
            </a:r>
            <a:r>
              <a:rPr lang="hy-AM" sz="2400" i="1" dirty="0">
                <a:latin typeface="Arial "/>
                <a:cs typeface="Arabic Typesetting" panose="03020402040406030203" pitchFamily="66" charset="-78"/>
              </a:rPr>
              <a:t>-րդ հոդվածով արգելված վերաբերմունքի․</a:t>
            </a:r>
          </a:p>
          <a:p>
            <a:pPr marL="1606550" indent="-290513" algn="just">
              <a:buFont typeface="Wingdings" panose="05000000000000000000" pitchFamily="2" charset="2"/>
              <a:buChar char="§"/>
            </a:pPr>
            <a:r>
              <a:rPr lang="hy-AM" sz="2200" i="1" dirty="0">
                <a:latin typeface="Arial "/>
                <a:cs typeface="Arabic Typesetting" panose="03020402040406030203" pitchFamily="66" charset="-78"/>
              </a:rPr>
              <a:t>Կալանքի պայմաններ</a:t>
            </a:r>
          </a:p>
          <a:p>
            <a:pPr marL="1606550" indent="-290513" algn="just">
              <a:buFont typeface="Wingdings" panose="05000000000000000000" pitchFamily="2" charset="2"/>
              <a:buChar char="§"/>
            </a:pPr>
            <a:r>
              <a:rPr lang="hy-AM" sz="2200" i="1" dirty="0">
                <a:latin typeface="Arial "/>
                <a:cs typeface="Arabic Typesetting" panose="03020402040406030203" pitchFamily="66" charset="-78"/>
              </a:rPr>
              <a:t>Խոցելի խումբ</a:t>
            </a:r>
          </a:p>
          <a:p>
            <a:pPr marL="1606550" indent="-290513" algn="just">
              <a:buFont typeface="Wingdings" panose="05000000000000000000" pitchFamily="2" charset="2"/>
              <a:buChar char="§"/>
            </a:pPr>
            <a:r>
              <a:rPr lang="hy-AM" sz="2200" i="1" dirty="0">
                <a:latin typeface="Arial "/>
                <a:cs typeface="Arabic Typesetting" panose="03020402040406030203" pitchFamily="66" charset="-78"/>
              </a:rPr>
              <a:t>Առողջական վիճակ</a:t>
            </a:r>
            <a:endParaRPr lang="en-US" sz="2200" i="1" dirty="0">
              <a:latin typeface="Arial "/>
              <a:cs typeface="Arabic Typesetting" panose="03020402040406030203" pitchFamily="66" charset="-78"/>
            </a:endParaRPr>
          </a:p>
          <a:p>
            <a:pPr algn="ctr"/>
            <a:endParaRPr lang="en-US" sz="2600" dirty="0"/>
          </a:p>
        </p:txBody>
      </p:sp>
      <p:pic>
        <p:nvPicPr>
          <p:cNvPr id="4" name="Picture 3">
            <a:extLst>
              <a:ext uri="{FF2B5EF4-FFF2-40B4-BE49-F238E27FC236}">
                <a16:creationId xmlns:a16="http://schemas.microsoft.com/office/drawing/2014/main" id="{2767FE32-8C83-4D07-BB9F-44DFAB8F9861}"/>
              </a:ext>
            </a:extLst>
          </p:cNvPr>
          <p:cNvPicPr>
            <a:picLocks noChangeAspect="1"/>
          </p:cNvPicPr>
          <p:nvPr/>
        </p:nvPicPr>
        <p:blipFill>
          <a:blip r:embed="rId2"/>
          <a:stretch>
            <a:fillRect/>
          </a:stretch>
        </p:blipFill>
        <p:spPr>
          <a:xfrm>
            <a:off x="10286998" y="5498836"/>
            <a:ext cx="1898073" cy="1263081"/>
          </a:xfrm>
          <a:prstGeom prst="rect">
            <a:avLst/>
          </a:prstGeom>
        </p:spPr>
      </p:pic>
    </p:spTree>
    <p:extLst>
      <p:ext uri="{BB962C8B-B14F-4D97-AF65-F5344CB8AC3E}">
        <p14:creationId xmlns:p14="http://schemas.microsoft.com/office/powerpoint/2010/main" val="2460767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9124-4463-55F9-1F29-1B04E589EF67}"/>
              </a:ext>
            </a:extLst>
          </p:cNvPr>
          <p:cNvSpPr>
            <a:spLocks noGrp="1"/>
          </p:cNvSpPr>
          <p:nvPr>
            <p:ph type="title"/>
          </p:nvPr>
        </p:nvSpPr>
        <p:spPr>
          <a:xfrm>
            <a:off x="4559207" y="160845"/>
            <a:ext cx="3073584" cy="569027"/>
          </a:xfrm>
        </p:spPr>
        <p:txBody>
          <a:bodyPr>
            <a:noAutofit/>
          </a:bodyPr>
          <a:lstStyle/>
          <a:p>
            <a:pPr algn="ctr"/>
            <a:r>
              <a:rPr lang="hy-AM" sz="2600" b="1" dirty="0">
                <a:solidFill>
                  <a:schemeClr val="tx1">
                    <a:lumMod val="75000"/>
                    <a:lumOff val="25000"/>
                  </a:schemeClr>
                </a:solidFill>
                <a:latin typeface="Arial" panose="020B0604020202020204" pitchFamily="34" charset="0"/>
                <a:cs typeface="Arial" panose="020B0604020202020204" pitchFamily="34" charset="0"/>
              </a:rPr>
              <a:t>Հոդված </a:t>
            </a:r>
            <a:r>
              <a:rPr lang="en-US" sz="2600" b="1" dirty="0">
                <a:solidFill>
                  <a:schemeClr val="tx1">
                    <a:lumMod val="75000"/>
                    <a:lumOff val="25000"/>
                  </a:schemeClr>
                </a:solidFill>
                <a:latin typeface="Arial" panose="020B0604020202020204" pitchFamily="34" charset="0"/>
                <a:cs typeface="Arial" panose="020B0604020202020204" pitchFamily="34" charset="0"/>
              </a:rPr>
              <a:t>2</a:t>
            </a:r>
            <a:br>
              <a:rPr lang="hy-AM" sz="2600" b="1" dirty="0">
                <a:solidFill>
                  <a:schemeClr val="tx1">
                    <a:lumMod val="75000"/>
                    <a:lumOff val="25000"/>
                  </a:schemeClr>
                </a:solidFill>
                <a:latin typeface="Sylfaen" panose="010A0502050306030303" pitchFamily="18" charset="0"/>
              </a:rPr>
            </a:br>
            <a:endParaRPr lang="en-US" sz="2600" b="1" dirty="0">
              <a:solidFill>
                <a:schemeClr val="tx1">
                  <a:lumMod val="75000"/>
                  <a:lumOff val="25000"/>
                </a:schemeClr>
              </a:solidFill>
            </a:endParaRPr>
          </a:p>
        </p:txBody>
      </p:sp>
      <p:sp>
        <p:nvSpPr>
          <p:cNvPr id="3" name="Title 5">
            <a:extLst>
              <a:ext uri="{FF2B5EF4-FFF2-40B4-BE49-F238E27FC236}">
                <a16:creationId xmlns:a16="http://schemas.microsoft.com/office/drawing/2014/main" id="{5FB3142D-BF9A-46E8-A69E-999D073616AE}"/>
              </a:ext>
            </a:extLst>
          </p:cNvPr>
          <p:cNvSpPr txBox="1">
            <a:spLocks/>
          </p:cNvSpPr>
          <p:nvPr/>
        </p:nvSpPr>
        <p:spPr>
          <a:xfrm>
            <a:off x="1518134" y="3241964"/>
            <a:ext cx="9155731" cy="159327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200" b="1" dirty="0">
              <a:solidFill>
                <a:schemeClr val="tx1">
                  <a:lumMod val="75000"/>
                  <a:lumOff val="25000"/>
                </a:schemeClr>
              </a:solidFill>
            </a:endParaRPr>
          </a:p>
        </p:txBody>
      </p:sp>
      <p:sp>
        <p:nvSpPr>
          <p:cNvPr id="5" name="TextBox 4">
            <a:extLst>
              <a:ext uri="{FF2B5EF4-FFF2-40B4-BE49-F238E27FC236}">
                <a16:creationId xmlns:a16="http://schemas.microsoft.com/office/drawing/2014/main" id="{4282E4F9-B59A-44A4-9CAA-FEE1CEAD16B4}"/>
              </a:ext>
            </a:extLst>
          </p:cNvPr>
          <p:cNvSpPr txBox="1"/>
          <p:nvPr/>
        </p:nvSpPr>
        <p:spPr>
          <a:xfrm>
            <a:off x="820350" y="640913"/>
            <a:ext cx="10551297" cy="6217087"/>
          </a:xfrm>
          <a:prstGeom prst="rect">
            <a:avLst/>
          </a:prstGeom>
          <a:noFill/>
        </p:spPr>
        <p:txBody>
          <a:bodyPr wrap="square">
            <a:spAutoFit/>
          </a:bodyPr>
          <a:lstStyle/>
          <a:p>
            <a:pPr algn="ctr"/>
            <a:endParaRPr lang="en-US" sz="2600" dirty="0">
              <a:latin typeface="Arabic Typesetting" panose="03020402040406030203" pitchFamily="66" charset="-78"/>
              <a:cs typeface="Arabic Typesetting" panose="03020402040406030203" pitchFamily="66" charset="-78"/>
            </a:endParaRPr>
          </a:p>
          <a:p>
            <a:pPr algn="just"/>
            <a:r>
              <a:rPr lang="hy-AM" sz="2800" u="sng" dirty="0">
                <a:latin typeface="Aial"/>
                <a:cs typeface="Arabic Typesetting" panose="03020402040406030203" pitchFamily="66" charset="-78"/>
              </a:rPr>
              <a:t>Կյանքի իրավունք</a:t>
            </a:r>
          </a:p>
          <a:p>
            <a:pPr algn="ctr"/>
            <a:endParaRPr lang="en-US" sz="2600" dirty="0">
              <a:latin typeface="Aial"/>
              <a:cs typeface="Arabic Typesetting" panose="03020402040406030203" pitchFamily="66" charset="-78"/>
            </a:endParaRPr>
          </a:p>
          <a:p>
            <a:pPr marL="514350" indent="-514350" algn="just">
              <a:buAutoNum type="arabicPeriod"/>
            </a:pPr>
            <a:r>
              <a:rPr lang="hy-AM" sz="2800" b="0" i="0" dirty="0">
                <a:solidFill>
                  <a:srgbClr val="000000"/>
                </a:solidFill>
                <a:effectLst/>
                <a:latin typeface="Aial"/>
              </a:rPr>
              <a:t>Յուրաքանչյուրի կյանքի իրավունքը պաշտպանվում է օրենքով:</a:t>
            </a:r>
          </a:p>
          <a:p>
            <a:pPr marL="514350" indent="-514350" algn="just">
              <a:buAutoNum type="arabicPeriod"/>
            </a:pPr>
            <a:r>
              <a:rPr lang="hy-AM" sz="2800" b="0" i="0" dirty="0">
                <a:solidFill>
                  <a:srgbClr val="000000"/>
                </a:solidFill>
                <a:effectLst/>
                <a:latin typeface="Aial"/>
              </a:rPr>
              <a:t>․․․․․</a:t>
            </a:r>
            <a:endParaRPr lang="en-US" sz="2800" b="0" i="0" dirty="0">
              <a:solidFill>
                <a:srgbClr val="000000"/>
              </a:solidFill>
              <a:effectLst/>
              <a:latin typeface="Aial"/>
            </a:endParaRPr>
          </a:p>
          <a:p>
            <a:pPr marL="514350" indent="-514350" algn="just">
              <a:buAutoNum type="arabicPeriod"/>
            </a:pPr>
            <a:endParaRPr lang="en-US" sz="2800" dirty="0">
              <a:solidFill>
                <a:srgbClr val="000000"/>
              </a:solidFill>
              <a:latin typeface="Arial Unicode" panose="020B0604020202020204" pitchFamily="34" charset="0"/>
            </a:endParaRPr>
          </a:p>
          <a:p>
            <a:pPr algn="just"/>
            <a:endParaRPr lang="hy-AM" sz="2600" dirty="0"/>
          </a:p>
          <a:p>
            <a:pPr marL="457200" indent="-457200" algn="just">
              <a:buFont typeface="Wingdings" panose="05000000000000000000" pitchFamily="2" charset="2"/>
              <a:buChar char="Ø"/>
            </a:pPr>
            <a:r>
              <a:rPr lang="hy-AM" sz="2400" i="1" dirty="0"/>
              <a:t>Առկա է իրական և անխուսափելի վտանգ, որ ընդունող պետությունում արտահանձվող/վտարվող անձը կենթարկվի մահապատժի կամ նրա կյանքն այլ կերպ կհայտնվի վտանգի տակ․</a:t>
            </a:r>
          </a:p>
          <a:p>
            <a:pPr marL="1662113" indent="-290513" algn="just">
              <a:buFont typeface="Wingdings" panose="05000000000000000000" pitchFamily="2" charset="2"/>
              <a:buChar char="§"/>
            </a:pPr>
            <a:r>
              <a:rPr lang="hy-AM" sz="2200" i="1" dirty="0"/>
              <a:t>առողջական վիճակ</a:t>
            </a:r>
            <a:r>
              <a:rPr lang="en-US" sz="2200" i="1" dirty="0"/>
              <a:t> </a:t>
            </a:r>
            <a:endParaRPr lang="hy-AM" sz="2200" i="1" dirty="0"/>
          </a:p>
          <a:p>
            <a:pPr marL="1662113" indent="-290513" algn="just">
              <a:buFont typeface="Wingdings" panose="05000000000000000000" pitchFamily="2" charset="2"/>
              <a:buChar char="§"/>
            </a:pPr>
            <a:r>
              <a:rPr lang="hy-AM" sz="2200" i="1" dirty="0"/>
              <a:t>հաշվեհարդար մասնավոր խմբերի կողմից</a:t>
            </a:r>
          </a:p>
          <a:p>
            <a:pPr marL="1662113" indent="-290513" algn="just">
              <a:buFont typeface="Wingdings" panose="05000000000000000000" pitchFamily="2" charset="2"/>
              <a:buChar char="§"/>
            </a:pPr>
            <a:r>
              <a:rPr lang="hy-AM" sz="2200" i="1" dirty="0"/>
              <a:t>խոցելի խումբ – հաշմանդամություն, կրոնական/սեռական փոքրամասնություն,</a:t>
            </a:r>
          </a:p>
          <a:p>
            <a:pPr marL="1662113" indent="-290513" algn="just">
              <a:buFont typeface="Wingdings" panose="05000000000000000000" pitchFamily="2" charset="2"/>
              <a:buChar char="§"/>
            </a:pPr>
            <a:r>
              <a:rPr lang="hy-AM" sz="2200" i="1" dirty="0"/>
              <a:t>և այլն</a:t>
            </a:r>
            <a:endParaRPr lang="en-US" sz="2200" i="1" dirty="0"/>
          </a:p>
        </p:txBody>
      </p:sp>
    </p:spTree>
    <p:extLst>
      <p:ext uri="{BB962C8B-B14F-4D97-AF65-F5344CB8AC3E}">
        <p14:creationId xmlns:p14="http://schemas.microsoft.com/office/powerpoint/2010/main" val="4181055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9124-4463-55F9-1F29-1B04E589EF67}"/>
              </a:ext>
            </a:extLst>
          </p:cNvPr>
          <p:cNvSpPr>
            <a:spLocks noGrp="1"/>
          </p:cNvSpPr>
          <p:nvPr>
            <p:ph type="title"/>
          </p:nvPr>
        </p:nvSpPr>
        <p:spPr>
          <a:xfrm>
            <a:off x="4559207" y="164778"/>
            <a:ext cx="3073584" cy="569027"/>
          </a:xfrm>
        </p:spPr>
        <p:txBody>
          <a:bodyPr>
            <a:noAutofit/>
          </a:bodyPr>
          <a:lstStyle/>
          <a:p>
            <a:pPr algn="ctr"/>
            <a:r>
              <a:rPr lang="hy-AM" sz="2600" b="1" dirty="0">
                <a:solidFill>
                  <a:schemeClr val="tx1">
                    <a:lumMod val="75000"/>
                    <a:lumOff val="25000"/>
                  </a:schemeClr>
                </a:solidFill>
                <a:latin typeface="Arial" panose="020B0604020202020204" pitchFamily="34" charset="0"/>
                <a:cs typeface="Arial" panose="020B0604020202020204" pitchFamily="34" charset="0"/>
              </a:rPr>
              <a:t>Հոդված </a:t>
            </a:r>
            <a:r>
              <a:rPr lang="en-US" sz="2600" b="1" dirty="0">
                <a:solidFill>
                  <a:schemeClr val="tx1">
                    <a:lumMod val="75000"/>
                    <a:lumOff val="25000"/>
                  </a:schemeClr>
                </a:solidFill>
                <a:latin typeface="Arial" panose="020B0604020202020204" pitchFamily="34" charset="0"/>
                <a:cs typeface="Arial" panose="020B0604020202020204" pitchFamily="34" charset="0"/>
              </a:rPr>
              <a:t>5</a:t>
            </a:r>
            <a:br>
              <a:rPr lang="hy-AM" sz="2600" b="1" dirty="0">
                <a:solidFill>
                  <a:schemeClr val="tx1">
                    <a:lumMod val="75000"/>
                    <a:lumOff val="25000"/>
                  </a:schemeClr>
                </a:solidFill>
                <a:latin typeface="Sylfaen" panose="010A0502050306030303" pitchFamily="18" charset="0"/>
              </a:rPr>
            </a:br>
            <a:endParaRPr lang="en-US" sz="2600" b="1" dirty="0">
              <a:solidFill>
                <a:schemeClr val="tx1">
                  <a:lumMod val="75000"/>
                  <a:lumOff val="25000"/>
                </a:schemeClr>
              </a:solidFill>
            </a:endParaRPr>
          </a:p>
        </p:txBody>
      </p:sp>
      <p:sp>
        <p:nvSpPr>
          <p:cNvPr id="3" name="Title 5">
            <a:extLst>
              <a:ext uri="{FF2B5EF4-FFF2-40B4-BE49-F238E27FC236}">
                <a16:creationId xmlns:a16="http://schemas.microsoft.com/office/drawing/2014/main" id="{5FB3142D-BF9A-46E8-A69E-999D073616AE}"/>
              </a:ext>
            </a:extLst>
          </p:cNvPr>
          <p:cNvSpPr txBox="1">
            <a:spLocks/>
          </p:cNvSpPr>
          <p:nvPr/>
        </p:nvSpPr>
        <p:spPr>
          <a:xfrm>
            <a:off x="1518134" y="3241964"/>
            <a:ext cx="9155731" cy="159327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200" b="1" dirty="0">
              <a:solidFill>
                <a:schemeClr val="tx1">
                  <a:lumMod val="75000"/>
                  <a:lumOff val="25000"/>
                </a:schemeClr>
              </a:solidFill>
            </a:endParaRPr>
          </a:p>
        </p:txBody>
      </p:sp>
      <p:sp>
        <p:nvSpPr>
          <p:cNvPr id="5" name="TextBox 4">
            <a:extLst>
              <a:ext uri="{FF2B5EF4-FFF2-40B4-BE49-F238E27FC236}">
                <a16:creationId xmlns:a16="http://schemas.microsoft.com/office/drawing/2014/main" id="{4282E4F9-B59A-44A4-9CAA-FEE1CEAD16B4}"/>
              </a:ext>
            </a:extLst>
          </p:cNvPr>
          <p:cNvSpPr txBox="1"/>
          <p:nvPr/>
        </p:nvSpPr>
        <p:spPr>
          <a:xfrm>
            <a:off x="1052947" y="445358"/>
            <a:ext cx="10723417" cy="6247864"/>
          </a:xfrm>
          <a:prstGeom prst="rect">
            <a:avLst/>
          </a:prstGeom>
          <a:noFill/>
        </p:spPr>
        <p:txBody>
          <a:bodyPr wrap="square">
            <a:spAutoFit/>
          </a:bodyPr>
          <a:lstStyle/>
          <a:p>
            <a:pPr algn="ctr"/>
            <a:endParaRPr lang="en-US" sz="2600" dirty="0">
              <a:latin typeface="Arabic Typesetting" panose="03020402040406030203" pitchFamily="66" charset="-78"/>
              <a:cs typeface="Arabic Typesetting" panose="03020402040406030203" pitchFamily="66" charset="-78"/>
            </a:endParaRPr>
          </a:p>
          <a:p>
            <a:pPr algn="just"/>
            <a:r>
              <a:rPr lang="hy-AM" sz="2800" u="sng" dirty="0">
                <a:latin typeface="Aial"/>
                <a:cs typeface="Arabic Typesetting" panose="03020402040406030203" pitchFamily="66" charset="-78"/>
              </a:rPr>
              <a:t>Անձնական ազատության իրավունք</a:t>
            </a:r>
          </a:p>
          <a:p>
            <a:pPr algn="ctr"/>
            <a:endParaRPr lang="en-US" sz="2600" dirty="0">
              <a:latin typeface="Aial"/>
              <a:cs typeface="Arabic Typesetting" panose="03020402040406030203" pitchFamily="66" charset="-78"/>
            </a:endParaRPr>
          </a:p>
          <a:p>
            <a:pPr marL="514350" indent="-514350" algn="just">
              <a:buAutoNum type="arabicPeriod"/>
            </a:pPr>
            <a:r>
              <a:rPr lang="hy-AM" sz="2800" b="0" i="0" dirty="0">
                <a:solidFill>
                  <a:srgbClr val="000000"/>
                </a:solidFill>
                <a:effectLst/>
                <a:latin typeface="Aial"/>
              </a:rPr>
              <a:t>Յուրաքանչյուրի ոք ունի ազատության և անձնական անձեռնմխելիության իրավունք։ Ոչ ոքի չի կարելի ազատությունից զրկել այլ կերպ, քան հետևյալ դեպքերում և օրենքով սահմանված կարգով․</a:t>
            </a:r>
          </a:p>
          <a:p>
            <a:pPr marL="514350" indent="-514350" algn="just">
              <a:buAutoNum type="arabicPeriod"/>
            </a:pPr>
            <a:endParaRPr lang="en-US" sz="2800" dirty="0">
              <a:solidFill>
                <a:srgbClr val="000000"/>
              </a:solidFill>
              <a:latin typeface="Arial Unicode" panose="020B0604020202020204" pitchFamily="34" charset="0"/>
            </a:endParaRPr>
          </a:p>
          <a:p>
            <a:pPr marL="858838" indent="-401638" algn="just">
              <a:buFont typeface="Wingdings" panose="05000000000000000000" pitchFamily="2" charset="2"/>
              <a:buChar char="Ø"/>
            </a:pPr>
            <a:r>
              <a:rPr lang="hy-AM" sz="2400" i="1" dirty="0"/>
              <a:t>Առկա է իրական և անխուսափելի վտանգ, որ ընդունող պետությունում կխախտվի արտահանձվող/վտարվող անձի ազատության իրավունքը․</a:t>
            </a:r>
          </a:p>
          <a:p>
            <a:pPr marL="1662113" indent="-290513" algn="just">
              <a:buFont typeface="Wingdings" panose="05000000000000000000" pitchFamily="2" charset="2"/>
              <a:buChar char="§"/>
            </a:pPr>
            <a:r>
              <a:rPr lang="hy-AM" sz="2200" i="1" dirty="0"/>
              <a:t>անորոշ ժամկետով կալանք</a:t>
            </a:r>
            <a:r>
              <a:rPr lang="en-US" sz="2200" i="1" dirty="0"/>
              <a:t> </a:t>
            </a:r>
            <a:endParaRPr lang="hy-AM" sz="2200" i="1" dirty="0"/>
          </a:p>
          <a:p>
            <a:pPr marL="1662113" indent="-290513" algn="just">
              <a:buFont typeface="Wingdings" panose="05000000000000000000" pitchFamily="2" charset="2"/>
              <a:buChar char="§"/>
            </a:pPr>
            <a:r>
              <a:rPr lang="en-US" sz="2200" i="1" dirty="0"/>
              <a:t>in </a:t>
            </a:r>
            <a:r>
              <a:rPr lang="en-US" sz="2200" i="1" dirty="0" err="1"/>
              <a:t>communicado</a:t>
            </a:r>
            <a:r>
              <a:rPr lang="hy-AM" sz="2200" i="1" dirty="0"/>
              <a:t> կալանք</a:t>
            </a:r>
            <a:endParaRPr lang="en-US" sz="2200" i="1" dirty="0"/>
          </a:p>
          <a:p>
            <a:pPr marL="1662113" indent="-290513" algn="just">
              <a:buFont typeface="Wingdings" panose="05000000000000000000" pitchFamily="2" charset="2"/>
              <a:buChar char="§"/>
            </a:pPr>
            <a:r>
              <a:rPr lang="hy-AM" sz="2200" i="1" dirty="0"/>
              <a:t>Կալանք առանց դատական ստուգման, առանց փաստաբանի մատչելիության</a:t>
            </a:r>
          </a:p>
          <a:p>
            <a:pPr marL="1662113" indent="-290513" algn="just">
              <a:buFont typeface="Wingdings" panose="05000000000000000000" pitchFamily="2" charset="2"/>
              <a:buChar char="§"/>
            </a:pPr>
            <a:r>
              <a:rPr lang="hy-AM" sz="2200" i="1" dirty="0"/>
              <a:t>և այլն</a:t>
            </a:r>
            <a:endParaRPr lang="en-US" sz="2200" i="1" dirty="0"/>
          </a:p>
        </p:txBody>
      </p:sp>
    </p:spTree>
    <p:extLst>
      <p:ext uri="{BB962C8B-B14F-4D97-AF65-F5344CB8AC3E}">
        <p14:creationId xmlns:p14="http://schemas.microsoft.com/office/powerpoint/2010/main" val="2010977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9124-4463-55F9-1F29-1B04E589EF67}"/>
              </a:ext>
            </a:extLst>
          </p:cNvPr>
          <p:cNvSpPr>
            <a:spLocks noGrp="1"/>
          </p:cNvSpPr>
          <p:nvPr>
            <p:ph type="title"/>
          </p:nvPr>
        </p:nvSpPr>
        <p:spPr>
          <a:xfrm>
            <a:off x="4559207" y="160845"/>
            <a:ext cx="3073584" cy="569027"/>
          </a:xfrm>
        </p:spPr>
        <p:txBody>
          <a:bodyPr>
            <a:noAutofit/>
          </a:bodyPr>
          <a:lstStyle/>
          <a:p>
            <a:pPr algn="ctr"/>
            <a:r>
              <a:rPr lang="hy-AM" sz="2600" b="1" dirty="0">
                <a:solidFill>
                  <a:schemeClr val="tx1">
                    <a:lumMod val="75000"/>
                    <a:lumOff val="25000"/>
                  </a:schemeClr>
                </a:solidFill>
                <a:latin typeface="Arial" panose="020B0604020202020204" pitchFamily="34" charset="0"/>
                <a:cs typeface="Arial" panose="020B0604020202020204" pitchFamily="34" charset="0"/>
              </a:rPr>
              <a:t>Հոդված </a:t>
            </a:r>
            <a:r>
              <a:rPr lang="en-US" sz="2600" b="1" dirty="0">
                <a:solidFill>
                  <a:schemeClr val="tx1">
                    <a:lumMod val="75000"/>
                    <a:lumOff val="25000"/>
                  </a:schemeClr>
                </a:solidFill>
                <a:latin typeface="Arial" panose="020B0604020202020204" pitchFamily="34" charset="0"/>
                <a:cs typeface="Arial" panose="020B0604020202020204" pitchFamily="34" charset="0"/>
              </a:rPr>
              <a:t>6</a:t>
            </a:r>
            <a:br>
              <a:rPr lang="hy-AM" sz="2600" b="1" dirty="0">
                <a:solidFill>
                  <a:schemeClr val="tx1">
                    <a:lumMod val="75000"/>
                    <a:lumOff val="25000"/>
                  </a:schemeClr>
                </a:solidFill>
                <a:latin typeface="Sylfaen" panose="010A0502050306030303" pitchFamily="18" charset="0"/>
              </a:rPr>
            </a:br>
            <a:endParaRPr lang="en-US" sz="2600" b="1" dirty="0">
              <a:solidFill>
                <a:schemeClr val="tx1">
                  <a:lumMod val="75000"/>
                  <a:lumOff val="25000"/>
                </a:schemeClr>
              </a:solidFill>
            </a:endParaRPr>
          </a:p>
        </p:txBody>
      </p:sp>
      <p:sp>
        <p:nvSpPr>
          <p:cNvPr id="3" name="Title 5">
            <a:extLst>
              <a:ext uri="{FF2B5EF4-FFF2-40B4-BE49-F238E27FC236}">
                <a16:creationId xmlns:a16="http://schemas.microsoft.com/office/drawing/2014/main" id="{5FB3142D-BF9A-46E8-A69E-999D073616AE}"/>
              </a:ext>
            </a:extLst>
          </p:cNvPr>
          <p:cNvSpPr txBox="1">
            <a:spLocks/>
          </p:cNvSpPr>
          <p:nvPr/>
        </p:nvSpPr>
        <p:spPr>
          <a:xfrm>
            <a:off x="1518134" y="3241964"/>
            <a:ext cx="9155731" cy="159327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200" b="1" dirty="0">
              <a:solidFill>
                <a:schemeClr val="tx1">
                  <a:lumMod val="75000"/>
                  <a:lumOff val="25000"/>
                </a:schemeClr>
              </a:solidFill>
            </a:endParaRPr>
          </a:p>
        </p:txBody>
      </p:sp>
      <p:sp>
        <p:nvSpPr>
          <p:cNvPr id="5" name="TextBox 4">
            <a:extLst>
              <a:ext uri="{FF2B5EF4-FFF2-40B4-BE49-F238E27FC236}">
                <a16:creationId xmlns:a16="http://schemas.microsoft.com/office/drawing/2014/main" id="{4282E4F9-B59A-44A4-9CAA-FEE1CEAD16B4}"/>
              </a:ext>
            </a:extLst>
          </p:cNvPr>
          <p:cNvSpPr txBox="1"/>
          <p:nvPr/>
        </p:nvSpPr>
        <p:spPr>
          <a:xfrm>
            <a:off x="955966" y="729872"/>
            <a:ext cx="10551297" cy="5324535"/>
          </a:xfrm>
          <a:prstGeom prst="rect">
            <a:avLst/>
          </a:prstGeom>
          <a:noFill/>
        </p:spPr>
        <p:txBody>
          <a:bodyPr wrap="square">
            <a:spAutoFit/>
          </a:bodyPr>
          <a:lstStyle/>
          <a:p>
            <a:pPr algn="ctr"/>
            <a:endParaRPr lang="en-US" sz="2600" dirty="0">
              <a:latin typeface="Arabic Typesetting" panose="03020402040406030203" pitchFamily="66" charset="-78"/>
              <a:cs typeface="Arabic Typesetting" panose="03020402040406030203" pitchFamily="66" charset="-78"/>
            </a:endParaRPr>
          </a:p>
          <a:p>
            <a:pPr algn="just"/>
            <a:r>
              <a:rPr lang="hy-AM" sz="2800" u="sng" dirty="0">
                <a:latin typeface="Aial"/>
                <a:cs typeface="Arabic Typesetting" panose="03020402040406030203" pitchFamily="66" charset="-78"/>
              </a:rPr>
              <a:t>Արդար դատաքննության իրավունք</a:t>
            </a:r>
          </a:p>
          <a:p>
            <a:pPr algn="ctr"/>
            <a:endParaRPr lang="en-US" sz="2600" dirty="0">
              <a:latin typeface="Aial"/>
              <a:cs typeface="Arabic Typesetting" panose="03020402040406030203" pitchFamily="66" charset="-78"/>
            </a:endParaRPr>
          </a:p>
          <a:p>
            <a:pPr marL="514350" indent="-514350" algn="just">
              <a:buAutoNum type="arabicPeriod"/>
            </a:pPr>
            <a:r>
              <a:rPr lang="hy-AM" sz="2800" b="0" i="0" dirty="0">
                <a:solidFill>
                  <a:srgbClr val="000000"/>
                </a:solidFill>
                <a:effectLst/>
                <a:latin typeface="Aial"/>
              </a:rPr>
              <a:t>Յուրաքանչյուրի ոք ․․․ նրան ներկայացված մեղադրանքի առնչությամբ ունի ․․․ դատարանի կողմից ․․․  արդարացի դատաքննության իրավունք․</a:t>
            </a:r>
          </a:p>
          <a:p>
            <a:pPr marL="514350" indent="-514350" algn="just">
              <a:buAutoNum type="arabicPeriod"/>
            </a:pPr>
            <a:r>
              <a:rPr lang="hy-AM" sz="2800" b="0" i="0" dirty="0">
                <a:solidFill>
                  <a:srgbClr val="000000"/>
                </a:solidFill>
                <a:effectLst/>
                <a:latin typeface="Aial"/>
              </a:rPr>
              <a:t>․․․․․</a:t>
            </a:r>
            <a:endParaRPr lang="en-US" sz="2800" b="0" i="0" dirty="0">
              <a:solidFill>
                <a:srgbClr val="000000"/>
              </a:solidFill>
              <a:effectLst/>
              <a:latin typeface="Aial"/>
            </a:endParaRPr>
          </a:p>
          <a:p>
            <a:pPr marL="514350" indent="-514350" algn="just">
              <a:buAutoNum type="arabicPeriod"/>
            </a:pPr>
            <a:endParaRPr lang="en-US" sz="2800" dirty="0">
              <a:solidFill>
                <a:srgbClr val="000000"/>
              </a:solidFill>
              <a:latin typeface="Arial Unicode" panose="020B0604020202020204" pitchFamily="34" charset="0"/>
            </a:endParaRPr>
          </a:p>
          <a:p>
            <a:pPr algn="just"/>
            <a:endParaRPr lang="hy-AM" sz="2600" dirty="0"/>
          </a:p>
          <a:p>
            <a:pPr marL="457200" indent="-457200" algn="just">
              <a:buFont typeface="Wingdings" panose="05000000000000000000" pitchFamily="2" charset="2"/>
              <a:buChar char="Ø"/>
            </a:pPr>
            <a:r>
              <a:rPr lang="hy-AM" sz="2400" i="1" dirty="0"/>
              <a:t>Առկա է իրական և անխուսափելի վտանգ, որ ընդունող պետությունում արտհանձվող/վտարվող անձի նկատմամբ տեղի կունենա արդարադատության բացահայտ ժխտում </a:t>
            </a:r>
            <a:r>
              <a:rPr lang="en-US" sz="2400" i="1" dirty="0"/>
              <a:t>(flagrant denial of justice)</a:t>
            </a:r>
            <a:r>
              <a:rPr lang="hy-AM" sz="2400" i="1" dirty="0"/>
              <a:t>․</a:t>
            </a:r>
            <a:endParaRPr lang="en-US" sz="2200" i="1" dirty="0"/>
          </a:p>
        </p:txBody>
      </p:sp>
    </p:spTree>
    <p:extLst>
      <p:ext uri="{BB962C8B-B14F-4D97-AF65-F5344CB8AC3E}">
        <p14:creationId xmlns:p14="http://schemas.microsoft.com/office/powerpoint/2010/main" val="2703641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9124-4463-55F9-1F29-1B04E589EF67}"/>
              </a:ext>
            </a:extLst>
          </p:cNvPr>
          <p:cNvSpPr>
            <a:spLocks noGrp="1"/>
          </p:cNvSpPr>
          <p:nvPr>
            <p:ph type="title"/>
          </p:nvPr>
        </p:nvSpPr>
        <p:spPr>
          <a:xfrm>
            <a:off x="3297646" y="145276"/>
            <a:ext cx="6068026" cy="589044"/>
          </a:xfrm>
        </p:spPr>
        <p:txBody>
          <a:bodyPr>
            <a:noAutofit/>
          </a:bodyPr>
          <a:lstStyle/>
          <a:p>
            <a:pPr algn="ctr"/>
            <a:r>
              <a:rPr lang="hy-AM" sz="2600" b="1" dirty="0">
                <a:solidFill>
                  <a:schemeClr val="tx1">
                    <a:lumMod val="75000"/>
                    <a:lumOff val="25000"/>
                  </a:schemeClr>
                </a:solidFill>
                <a:latin typeface="Arial" panose="020B0604020202020204" pitchFamily="34" charset="0"/>
                <a:cs typeface="Arial" panose="020B0604020202020204" pitchFamily="34" charset="0"/>
              </a:rPr>
              <a:t>Չվերադարձնելիության սկզբունքը</a:t>
            </a:r>
            <a:endParaRPr lang="en-US" sz="2600" b="1" dirty="0">
              <a:solidFill>
                <a:schemeClr val="tx1">
                  <a:lumMod val="75000"/>
                  <a:lumOff val="25000"/>
                </a:schemeClr>
              </a:solidFill>
            </a:endParaRPr>
          </a:p>
        </p:txBody>
      </p:sp>
      <p:sp>
        <p:nvSpPr>
          <p:cNvPr id="3" name="Title 5">
            <a:extLst>
              <a:ext uri="{FF2B5EF4-FFF2-40B4-BE49-F238E27FC236}">
                <a16:creationId xmlns:a16="http://schemas.microsoft.com/office/drawing/2014/main" id="{5FB3142D-BF9A-46E8-A69E-999D073616AE}"/>
              </a:ext>
            </a:extLst>
          </p:cNvPr>
          <p:cNvSpPr txBox="1">
            <a:spLocks/>
          </p:cNvSpPr>
          <p:nvPr/>
        </p:nvSpPr>
        <p:spPr>
          <a:xfrm>
            <a:off x="1518134" y="3241964"/>
            <a:ext cx="9155731" cy="159327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200" b="1" dirty="0">
              <a:solidFill>
                <a:schemeClr val="tx1">
                  <a:lumMod val="75000"/>
                  <a:lumOff val="25000"/>
                </a:schemeClr>
              </a:solidFill>
            </a:endParaRPr>
          </a:p>
        </p:txBody>
      </p:sp>
      <p:sp>
        <p:nvSpPr>
          <p:cNvPr id="5" name="TextBox 4">
            <a:extLst>
              <a:ext uri="{FF2B5EF4-FFF2-40B4-BE49-F238E27FC236}">
                <a16:creationId xmlns:a16="http://schemas.microsoft.com/office/drawing/2014/main" id="{4282E4F9-B59A-44A4-9CAA-FEE1CEAD16B4}"/>
              </a:ext>
            </a:extLst>
          </p:cNvPr>
          <p:cNvSpPr txBox="1"/>
          <p:nvPr/>
        </p:nvSpPr>
        <p:spPr>
          <a:xfrm>
            <a:off x="540328" y="856357"/>
            <a:ext cx="9989127" cy="3600986"/>
          </a:xfrm>
          <a:prstGeom prst="rect">
            <a:avLst/>
          </a:prstGeom>
          <a:solidFill>
            <a:schemeClr val="bg1">
              <a:lumMod val="95000"/>
            </a:schemeClr>
          </a:solidFill>
        </p:spPr>
        <p:txBody>
          <a:bodyPr wrap="square">
            <a:spAutoFit/>
          </a:bodyPr>
          <a:lstStyle/>
          <a:p>
            <a:pPr algn="ctr"/>
            <a:endParaRPr lang="en-US" sz="2600" dirty="0">
              <a:latin typeface="Arabic Typesetting" panose="03020402040406030203" pitchFamily="66" charset="-78"/>
              <a:cs typeface="Arabic Typesetting" panose="03020402040406030203" pitchFamily="66" charset="-78"/>
            </a:endParaRPr>
          </a:p>
          <a:p>
            <a:pPr algn="just">
              <a:lnSpc>
                <a:spcPct val="150000"/>
              </a:lnSpc>
            </a:pPr>
            <a:r>
              <a:rPr lang="hy-AM" sz="2400" i="1" dirty="0"/>
              <a:t>Մարդու իրավունքների եվրոպական կոնվենցիայի </a:t>
            </a:r>
            <a:r>
              <a:rPr lang="en-US" sz="2400" i="1" dirty="0"/>
              <a:t>2, 3, 5 </a:t>
            </a:r>
            <a:r>
              <a:rPr lang="hy-AM" sz="2400" i="1" dirty="0"/>
              <a:t>և</a:t>
            </a:r>
            <a:r>
              <a:rPr lang="en-US" sz="2400" i="1" dirty="0"/>
              <a:t> 6</a:t>
            </a:r>
            <a:r>
              <a:rPr lang="hy-AM" sz="2400" i="1" dirty="0"/>
              <a:t>-րդ հոդվածներով սահմանված իրավունքների խախտումները դիտարկվում են Փախստականների կարգավիճակի մասին ՄԱԿ-ի կոնվենցիայի </a:t>
            </a:r>
            <a:r>
              <a:rPr lang="en-US" sz="2400" i="1" dirty="0"/>
              <a:t>33</a:t>
            </a:r>
            <a:r>
              <a:rPr lang="hy-AM" sz="2400" i="1" dirty="0"/>
              <a:t>-րդ հոդվածում սահմանված </a:t>
            </a:r>
            <a:r>
              <a:rPr lang="hy-AM" sz="2400" b="1" i="1" dirty="0"/>
              <a:t>չվերադարձնելիության</a:t>
            </a:r>
            <a:r>
              <a:rPr lang="hy-AM" sz="2400" i="1" dirty="0"/>
              <a:t> հիմնարար սկզբունքի ներքո։</a:t>
            </a:r>
          </a:p>
          <a:p>
            <a:pPr marL="457200" indent="-457200" algn="just">
              <a:buFont typeface="Wingdings" panose="05000000000000000000" pitchFamily="2" charset="2"/>
              <a:buChar char="Ø"/>
            </a:pPr>
            <a:endParaRPr lang="en-US" sz="2200" i="1" dirty="0"/>
          </a:p>
        </p:txBody>
      </p:sp>
    </p:spTree>
    <p:extLst>
      <p:ext uri="{BB962C8B-B14F-4D97-AF65-F5344CB8AC3E}">
        <p14:creationId xmlns:p14="http://schemas.microsoft.com/office/powerpoint/2010/main" val="2773880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9124-4463-55F9-1F29-1B04E589EF67}"/>
              </a:ext>
            </a:extLst>
          </p:cNvPr>
          <p:cNvSpPr>
            <a:spLocks noGrp="1"/>
          </p:cNvSpPr>
          <p:nvPr>
            <p:ph type="title"/>
          </p:nvPr>
        </p:nvSpPr>
        <p:spPr>
          <a:xfrm>
            <a:off x="2802745" y="166255"/>
            <a:ext cx="6068026" cy="821293"/>
          </a:xfrm>
        </p:spPr>
        <p:txBody>
          <a:bodyPr>
            <a:noAutofit/>
          </a:bodyPr>
          <a:lstStyle/>
          <a:p>
            <a:pPr algn="ctr"/>
            <a:r>
              <a:rPr lang="hy-AM" sz="2400" b="1" dirty="0">
                <a:solidFill>
                  <a:schemeClr val="tx1">
                    <a:lumMod val="75000"/>
                    <a:lumOff val="25000"/>
                  </a:schemeClr>
                </a:solidFill>
                <a:latin typeface="Arial" panose="020B0604020202020204" pitchFamily="34" charset="0"/>
                <a:cs typeface="Arial" panose="020B0604020202020204" pitchFamily="34" charset="0"/>
              </a:rPr>
              <a:t>Փախստականների կարգավիճակի մասին ՄԱԿ-ի կոնվենցիա</a:t>
            </a:r>
            <a:endParaRPr lang="en-US" sz="2400" b="1" dirty="0">
              <a:solidFill>
                <a:schemeClr val="tx1">
                  <a:lumMod val="75000"/>
                  <a:lumOff val="25000"/>
                </a:schemeClr>
              </a:solidFill>
            </a:endParaRPr>
          </a:p>
        </p:txBody>
      </p:sp>
      <p:sp>
        <p:nvSpPr>
          <p:cNvPr id="3" name="Title 5">
            <a:extLst>
              <a:ext uri="{FF2B5EF4-FFF2-40B4-BE49-F238E27FC236}">
                <a16:creationId xmlns:a16="http://schemas.microsoft.com/office/drawing/2014/main" id="{5FB3142D-BF9A-46E8-A69E-999D073616AE}"/>
              </a:ext>
            </a:extLst>
          </p:cNvPr>
          <p:cNvSpPr txBox="1">
            <a:spLocks/>
          </p:cNvSpPr>
          <p:nvPr/>
        </p:nvSpPr>
        <p:spPr>
          <a:xfrm>
            <a:off x="1518134" y="3241964"/>
            <a:ext cx="9155731" cy="159327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200" b="1" dirty="0">
              <a:solidFill>
                <a:schemeClr val="tx1">
                  <a:lumMod val="75000"/>
                  <a:lumOff val="25000"/>
                </a:schemeClr>
              </a:solidFill>
            </a:endParaRPr>
          </a:p>
        </p:txBody>
      </p:sp>
      <p:sp>
        <p:nvSpPr>
          <p:cNvPr id="5" name="Title 5">
            <a:extLst>
              <a:ext uri="{FF2B5EF4-FFF2-40B4-BE49-F238E27FC236}">
                <a16:creationId xmlns:a16="http://schemas.microsoft.com/office/drawing/2014/main" id="{122C15FE-08CB-4D53-AE79-D4138EBFA865}"/>
              </a:ext>
            </a:extLst>
          </p:cNvPr>
          <p:cNvSpPr txBox="1">
            <a:spLocks/>
          </p:cNvSpPr>
          <p:nvPr/>
        </p:nvSpPr>
        <p:spPr>
          <a:xfrm>
            <a:off x="290285" y="1501568"/>
            <a:ext cx="10842172" cy="491374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944688" indent="-1944688"/>
            <a:r>
              <a:rPr lang="hy-AM" sz="2400" dirty="0">
                <a:solidFill>
                  <a:schemeClr val="tx1">
                    <a:lumMod val="75000"/>
                    <a:lumOff val="25000"/>
                  </a:schemeClr>
                </a:solidFill>
                <a:latin typeface="Arial" panose="020B0604020202020204" pitchFamily="34" charset="0"/>
                <a:cs typeface="Arial" panose="020B0604020202020204" pitchFamily="34" charset="0"/>
              </a:rPr>
              <a:t>Հոդված </a:t>
            </a:r>
            <a:r>
              <a:rPr lang="en-US" sz="2400" dirty="0">
                <a:solidFill>
                  <a:schemeClr val="tx1">
                    <a:lumMod val="75000"/>
                    <a:lumOff val="25000"/>
                  </a:schemeClr>
                </a:solidFill>
                <a:latin typeface="Arial" panose="020B0604020202020204" pitchFamily="34" charset="0"/>
                <a:cs typeface="Arial" panose="020B0604020202020204" pitchFamily="34" charset="0"/>
              </a:rPr>
              <a:t>33</a:t>
            </a:r>
            <a:r>
              <a:rPr lang="hy-AM" sz="2400" dirty="0">
                <a:solidFill>
                  <a:schemeClr val="tx1">
                    <a:lumMod val="75000"/>
                    <a:lumOff val="25000"/>
                  </a:schemeClr>
                </a:solidFill>
                <a:latin typeface="Arial" panose="020B0604020202020204" pitchFamily="34" charset="0"/>
                <a:cs typeface="Arial" panose="020B0604020202020204" pitchFamily="34" charset="0"/>
              </a:rPr>
              <a:t>    Վ</a:t>
            </a:r>
            <a:r>
              <a:rPr lang="hy-AM" sz="2400" i="0" dirty="0">
                <a:solidFill>
                  <a:srgbClr val="000000"/>
                </a:solidFill>
                <a:effectLst/>
                <a:latin typeface="Arial Unicode" panose="020B0604020202020204" pitchFamily="34" charset="0"/>
              </a:rPr>
              <a:t>տարման կամ վերադարձման («վերադարձ այն երկիր, որտեղից եկել են») արգելումը</a:t>
            </a: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hy-AM" sz="2400" b="1"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hy-AM" sz="2400" b="1" dirty="0">
              <a:solidFill>
                <a:schemeClr val="tx1">
                  <a:lumMod val="75000"/>
                  <a:lumOff val="25000"/>
                </a:schemeClr>
              </a:solidFill>
              <a:latin typeface="Arial" panose="020B0604020202020204" pitchFamily="34" charset="0"/>
              <a:cs typeface="Arial" panose="020B0604020202020204" pitchFamily="34" charset="0"/>
            </a:endParaRPr>
          </a:p>
          <a:p>
            <a:pPr algn="l">
              <a:lnSpc>
                <a:spcPct val="150000"/>
              </a:lnSpc>
            </a:pPr>
            <a:r>
              <a:rPr lang="hy-AM" sz="2400" b="0" i="0" dirty="0">
                <a:solidFill>
                  <a:srgbClr val="000000"/>
                </a:solidFill>
                <a:effectLst/>
                <a:latin typeface="Arial Unicode" panose="020B0604020202020204" pitchFamily="34" charset="0"/>
              </a:rPr>
              <a:t>1. Պայմանավորվող ոչ մի պետություն փախստականին չի վտարում կամ որևէ կերպ վերադարձնում («վերադարձում այն երկիր, որտեղից եկել է») այն տարածքների սահմանները, որտեղ նրա կյանքին կամ ազատությանը վտանգ կսպառնար՝ իր ռասայի, կրոնի, քաղաքացիության, որոշակի սոցիալական խմբի պատկանելու կամ քաղաքական կարծիքի հարելու հիմքով։</a:t>
            </a:r>
          </a:p>
          <a:p>
            <a:br>
              <a:rPr lang="hy-AM" sz="2400" dirty="0"/>
            </a:br>
            <a:endParaRPr lang="en-US" sz="2400" b="1"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sz="2400" b="1"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sz="2400" b="1"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sz="2400" b="1" dirty="0">
              <a:solidFill>
                <a:schemeClr val="tx1">
                  <a:lumMod val="75000"/>
                  <a:lumOff val="25000"/>
                </a:schemeClr>
              </a:solidFill>
              <a:latin typeface="Arial" panose="020B0604020202020204" pitchFamily="34" charset="0"/>
              <a:cs typeface="Arial" panose="020B0604020202020204" pitchFamily="34" charset="0"/>
            </a:endParaRPr>
          </a:p>
          <a:p>
            <a:pPr algn="ctr"/>
            <a:endParaRPr lang="en-US" sz="2400" b="1" dirty="0">
              <a:solidFill>
                <a:schemeClr val="tx1">
                  <a:lumMod val="75000"/>
                  <a:lumOff val="25000"/>
                </a:schemeClr>
              </a:solidFill>
            </a:endParaRPr>
          </a:p>
        </p:txBody>
      </p:sp>
    </p:spTree>
    <p:extLst>
      <p:ext uri="{BB962C8B-B14F-4D97-AF65-F5344CB8AC3E}">
        <p14:creationId xmlns:p14="http://schemas.microsoft.com/office/powerpoint/2010/main" val="342028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9124-4463-55F9-1F29-1B04E589EF67}"/>
              </a:ext>
            </a:extLst>
          </p:cNvPr>
          <p:cNvSpPr>
            <a:spLocks noGrp="1"/>
          </p:cNvSpPr>
          <p:nvPr>
            <p:ph type="title"/>
          </p:nvPr>
        </p:nvSpPr>
        <p:spPr>
          <a:xfrm>
            <a:off x="1115352" y="27710"/>
            <a:ext cx="9155731" cy="1052945"/>
          </a:xfrm>
        </p:spPr>
        <p:txBody>
          <a:bodyPr>
            <a:noAutofit/>
          </a:bodyPr>
          <a:lstStyle/>
          <a:p>
            <a:pPr algn="ctr"/>
            <a:r>
              <a:rPr lang="hy-AM" sz="2400" b="1" dirty="0">
                <a:solidFill>
                  <a:schemeClr val="tx1">
                    <a:lumMod val="75000"/>
                    <a:lumOff val="25000"/>
                  </a:schemeClr>
                </a:solidFill>
                <a:latin typeface="Arial" panose="020B0604020202020204" pitchFamily="34" charset="0"/>
                <a:cs typeface="Arial" panose="020B0604020202020204" pitchFamily="34" charset="0"/>
              </a:rPr>
              <a:t>Եվրոպական կոնվենցիայի </a:t>
            </a:r>
            <a:r>
              <a:rPr lang="en-US" sz="2400" b="1" dirty="0">
                <a:solidFill>
                  <a:schemeClr val="tx1">
                    <a:lumMod val="75000"/>
                    <a:lumOff val="25000"/>
                  </a:schemeClr>
                </a:solidFill>
                <a:latin typeface="Arial" panose="020B0604020202020204" pitchFamily="34" charset="0"/>
                <a:cs typeface="Arial" panose="020B0604020202020204" pitchFamily="34" charset="0"/>
              </a:rPr>
              <a:t>3</a:t>
            </a:r>
            <a:r>
              <a:rPr lang="hy-AM" sz="2400" b="1" dirty="0">
                <a:solidFill>
                  <a:schemeClr val="tx1">
                    <a:lumMod val="75000"/>
                    <a:lumOff val="25000"/>
                  </a:schemeClr>
                </a:solidFill>
                <a:latin typeface="Arial" panose="020B0604020202020204" pitchFamily="34" charset="0"/>
                <a:cs typeface="Arial" panose="020B0604020202020204" pitchFamily="34" charset="0"/>
              </a:rPr>
              <a:t>-րդ հոդվածի հիմքով  վատ վերաբերմունքի ենթարկվելու վտանգի </a:t>
            </a:r>
            <a:r>
              <a:rPr lang="hy-AM" sz="2600" b="1" dirty="0">
                <a:solidFill>
                  <a:schemeClr val="tx1">
                    <a:lumMod val="75000"/>
                    <a:lumOff val="25000"/>
                  </a:schemeClr>
                </a:solidFill>
                <a:latin typeface="Arial" panose="020B0604020202020204" pitchFamily="34" charset="0"/>
                <a:cs typeface="Arial" panose="020B0604020202020204" pitchFamily="34" charset="0"/>
              </a:rPr>
              <a:t>գնահատումը</a:t>
            </a:r>
            <a:endParaRPr lang="en-US" sz="2600" b="1" dirty="0">
              <a:solidFill>
                <a:schemeClr val="tx1">
                  <a:lumMod val="75000"/>
                  <a:lumOff val="25000"/>
                </a:schemeClr>
              </a:solidFill>
            </a:endParaRPr>
          </a:p>
        </p:txBody>
      </p:sp>
      <p:sp>
        <p:nvSpPr>
          <p:cNvPr id="3" name="Title 5">
            <a:extLst>
              <a:ext uri="{FF2B5EF4-FFF2-40B4-BE49-F238E27FC236}">
                <a16:creationId xmlns:a16="http://schemas.microsoft.com/office/drawing/2014/main" id="{5FB3142D-BF9A-46E8-A69E-999D073616AE}"/>
              </a:ext>
            </a:extLst>
          </p:cNvPr>
          <p:cNvSpPr txBox="1">
            <a:spLocks/>
          </p:cNvSpPr>
          <p:nvPr/>
        </p:nvSpPr>
        <p:spPr>
          <a:xfrm>
            <a:off x="1518134" y="3241964"/>
            <a:ext cx="9155731" cy="159327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200" b="1" dirty="0">
              <a:solidFill>
                <a:schemeClr val="tx1">
                  <a:lumMod val="75000"/>
                  <a:lumOff val="25000"/>
                </a:schemeClr>
              </a:solidFill>
            </a:endParaRPr>
          </a:p>
        </p:txBody>
      </p:sp>
      <p:sp>
        <p:nvSpPr>
          <p:cNvPr id="5" name="Title 5">
            <a:extLst>
              <a:ext uri="{FF2B5EF4-FFF2-40B4-BE49-F238E27FC236}">
                <a16:creationId xmlns:a16="http://schemas.microsoft.com/office/drawing/2014/main" id="{D1E7DEFA-9BB5-42AE-A97F-9B03315F8E84}"/>
              </a:ext>
            </a:extLst>
          </p:cNvPr>
          <p:cNvSpPr txBox="1">
            <a:spLocks/>
          </p:cNvSpPr>
          <p:nvPr/>
        </p:nvSpPr>
        <p:spPr>
          <a:xfrm>
            <a:off x="457200" y="1759527"/>
            <a:ext cx="11277600" cy="455814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hy-AM" sz="2400" u="sng" dirty="0">
                <a:solidFill>
                  <a:schemeClr val="tx1">
                    <a:lumMod val="75000"/>
                    <a:lumOff val="25000"/>
                  </a:schemeClr>
                </a:solidFill>
                <a:latin typeface="Arial" panose="020B0604020202020204" pitchFamily="34" charset="0"/>
                <a:cs typeface="Arial" panose="020B0604020202020204" pitchFamily="34" charset="0"/>
              </a:rPr>
              <a:t>Վատ վերաբերմունքի օբյեկտիվ հատկանիշները</a:t>
            </a:r>
          </a:p>
          <a:p>
            <a:pPr marL="342900" indent="-342900" algn="just">
              <a:buFont typeface="Wingdings" panose="05000000000000000000" pitchFamily="2" charset="2"/>
              <a:buChar char="q"/>
            </a:pPr>
            <a:endParaRPr lang="hy-AM" sz="2400" b="1" u="sng"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lnSpc>
                <a:spcPct val="150000"/>
              </a:lnSpc>
              <a:buFont typeface="Wingdings" panose="05000000000000000000" pitchFamily="2" charset="2"/>
              <a:buChar char="§"/>
            </a:pPr>
            <a:r>
              <a:rPr lang="hy-AM" sz="2400" dirty="0">
                <a:solidFill>
                  <a:schemeClr val="tx1">
                    <a:lumMod val="75000"/>
                    <a:lumOff val="25000"/>
                  </a:schemeClr>
                </a:solidFill>
                <a:latin typeface="Arial" panose="020B0604020202020204" pitchFamily="34" charset="0"/>
                <a:cs typeface="Arial" panose="020B0604020202020204" pitchFamily="34" charset="0"/>
              </a:rPr>
              <a:t>Խոշտանգում </a:t>
            </a:r>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lnSpc>
                <a:spcPct val="150000"/>
              </a:lnSpc>
              <a:buFont typeface="Wingdings" panose="05000000000000000000" pitchFamily="2" charset="2"/>
              <a:buChar char="§"/>
            </a:pPr>
            <a:r>
              <a:rPr lang="hy-AM" sz="2400" dirty="0">
                <a:solidFill>
                  <a:schemeClr val="tx1">
                    <a:lumMod val="75000"/>
                    <a:lumOff val="25000"/>
                  </a:schemeClr>
                </a:solidFill>
                <a:latin typeface="Arial" panose="020B0604020202020204" pitchFamily="34" charset="0"/>
                <a:cs typeface="Arial" panose="020B0604020202020204" pitchFamily="34" charset="0"/>
              </a:rPr>
              <a:t>Անմարդկային վերաբերմունք</a:t>
            </a:r>
          </a:p>
          <a:p>
            <a:pPr marL="342900" indent="-342900" algn="just">
              <a:lnSpc>
                <a:spcPct val="150000"/>
              </a:lnSpc>
              <a:buFont typeface="Wingdings" panose="05000000000000000000" pitchFamily="2" charset="2"/>
              <a:buChar char="§"/>
            </a:pPr>
            <a:r>
              <a:rPr lang="hy-AM" sz="2400" dirty="0">
                <a:solidFill>
                  <a:schemeClr val="tx1">
                    <a:lumMod val="75000"/>
                    <a:lumOff val="25000"/>
                  </a:schemeClr>
                </a:solidFill>
                <a:latin typeface="Arial" panose="020B0604020202020204" pitchFamily="34" charset="0"/>
                <a:cs typeface="Arial" panose="020B0604020202020204" pitchFamily="34" charset="0"/>
              </a:rPr>
              <a:t>Նվաստացնող վերաբերմունք․</a:t>
            </a:r>
          </a:p>
          <a:p>
            <a:pPr algn="just">
              <a:lnSpc>
                <a:spcPct val="150000"/>
              </a:lnSpc>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lnSpc>
                <a:spcPct val="150000"/>
              </a:lnSpc>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lnSpc>
                <a:spcPct val="150000"/>
              </a:lnSpc>
              <a:buFont typeface="Wingdings" panose="05000000000000000000" pitchFamily="2" charset="2"/>
              <a:buChar char="q"/>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sz="2400" dirty="0">
              <a:solidFill>
                <a:schemeClr val="tx1">
                  <a:lumMod val="75000"/>
                  <a:lumOff val="25000"/>
                </a:schemeClr>
              </a:solidFill>
            </a:endParaRPr>
          </a:p>
        </p:txBody>
      </p:sp>
    </p:spTree>
    <p:extLst>
      <p:ext uri="{BB962C8B-B14F-4D97-AF65-F5344CB8AC3E}">
        <p14:creationId xmlns:p14="http://schemas.microsoft.com/office/powerpoint/2010/main" val="3842584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5FB3142D-BF9A-46E8-A69E-999D073616AE}"/>
              </a:ext>
            </a:extLst>
          </p:cNvPr>
          <p:cNvSpPr txBox="1">
            <a:spLocks/>
          </p:cNvSpPr>
          <p:nvPr/>
        </p:nvSpPr>
        <p:spPr>
          <a:xfrm>
            <a:off x="1518134" y="3241964"/>
            <a:ext cx="9155731" cy="159327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200" b="1" dirty="0">
              <a:solidFill>
                <a:schemeClr val="tx1">
                  <a:lumMod val="75000"/>
                  <a:lumOff val="25000"/>
                </a:schemeClr>
              </a:solidFill>
            </a:endParaRPr>
          </a:p>
        </p:txBody>
      </p:sp>
      <p:sp>
        <p:nvSpPr>
          <p:cNvPr id="5" name="Title 5">
            <a:extLst>
              <a:ext uri="{FF2B5EF4-FFF2-40B4-BE49-F238E27FC236}">
                <a16:creationId xmlns:a16="http://schemas.microsoft.com/office/drawing/2014/main" id="{D1E7DEFA-9BB5-42AE-A97F-9B03315F8E84}"/>
              </a:ext>
            </a:extLst>
          </p:cNvPr>
          <p:cNvSpPr txBox="1">
            <a:spLocks/>
          </p:cNvSpPr>
          <p:nvPr/>
        </p:nvSpPr>
        <p:spPr>
          <a:xfrm>
            <a:off x="457200" y="290945"/>
            <a:ext cx="11277600" cy="602672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gn="just">
              <a:buFont typeface="Wingdings" panose="05000000000000000000" pitchFamily="2" charset="2"/>
              <a:buChar char="q"/>
            </a:pPr>
            <a:r>
              <a:rPr lang="hy-AM" sz="2400" b="1" u="sng" dirty="0">
                <a:solidFill>
                  <a:schemeClr val="tx1">
                    <a:lumMod val="75000"/>
                    <a:lumOff val="25000"/>
                  </a:schemeClr>
                </a:solidFill>
                <a:latin typeface="Arial" panose="020B0604020202020204" pitchFamily="34" charset="0"/>
                <a:cs typeface="Arial" panose="020B0604020202020204" pitchFamily="34" charset="0"/>
              </a:rPr>
              <a:t>Վատ վերաբերմունքի օբյեկտիվ հատկանիշները</a:t>
            </a:r>
          </a:p>
          <a:p>
            <a:pPr marL="342900" indent="-342900" algn="just">
              <a:buFont typeface="Wingdings" panose="05000000000000000000" pitchFamily="2" charset="2"/>
              <a:buChar char="q"/>
            </a:pPr>
            <a:endParaRPr lang="hy-AM" sz="2400" b="1" u="sng"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lnSpc>
                <a:spcPct val="150000"/>
              </a:lnSpc>
              <a:buFont typeface="Wingdings" panose="05000000000000000000" pitchFamily="2" charset="2"/>
              <a:buChar char="§"/>
            </a:pPr>
            <a:r>
              <a:rPr lang="hy-AM" sz="2400" u="sng" dirty="0">
                <a:solidFill>
                  <a:schemeClr val="tx1">
                    <a:lumMod val="75000"/>
                    <a:lumOff val="25000"/>
                  </a:schemeClr>
                </a:solidFill>
                <a:latin typeface="Arial" panose="020B0604020202020204" pitchFamily="34" charset="0"/>
                <a:cs typeface="Arial" panose="020B0604020202020204" pitchFamily="34" charset="0"/>
              </a:rPr>
              <a:t>Խշտանգում </a:t>
            </a:r>
          </a:p>
          <a:p>
            <a:pPr marL="914400" indent="-914400" algn="just">
              <a:lnSpc>
                <a:spcPct val="150000"/>
              </a:lnSpc>
            </a:pPr>
            <a:r>
              <a:rPr lang="hy-AM" sz="2400" dirty="0">
                <a:solidFill>
                  <a:schemeClr val="tx1">
                    <a:lumMod val="75000"/>
                    <a:lumOff val="25000"/>
                  </a:schemeClr>
                </a:solidFill>
                <a:latin typeface="Arial" panose="020B0604020202020204" pitchFamily="34" charset="0"/>
                <a:cs typeface="Arial" panose="020B0604020202020204" pitchFamily="34" charset="0"/>
              </a:rPr>
              <a:t>	Պաշտոնատար անձի </a:t>
            </a:r>
            <a:r>
              <a:rPr lang="hy-AM" sz="2400" b="1" dirty="0">
                <a:solidFill>
                  <a:schemeClr val="tx1">
                    <a:lumMod val="75000"/>
                    <a:lumOff val="25000"/>
                  </a:schemeClr>
                </a:solidFill>
                <a:latin typeface="Arial" panose="020B0604020202020204" pitchFamily="34" charset="0"/>
                <a:cs typeface="Arial" panose="020B0604020202020204" pitchFamily="34" charset="0"/>
              </a:rPr>
              <a:t>դիտավորյալ </a:t>
            </a:r>
            <a:r>
              <a:rPr lang="hy-AM" sz="2400" dirty="0">
                <a:solidFill>
                  <a:schemeClr val="tx1">
                    <a:lumMod val="75000"/>
                    <a:lumOff val="25000"/>
                  </a:schemeClr>
                </a:solidFill>
                <a:latin typeface="Arial" panose="020B0604020202020204" pitchFamily="34" charset="0"/>
                <a:cs typeface="Arial" panose="020B0604020202020204" pitchFamily="34" charset="0"/>
              </a:rPr>
              <a:t>գործողություն, որը պատճառում է  ուժեղ ֆիզիկական </a:t>
            </a:r>
            <a:r>
              <a:rPr lang="hy-AM" sz="2400" b="1" dirty="0">
                <a:solidFill>
                  <a:schemeClr val="tx1">
                    <a:lumMod val="75000"/>
                    <a:lumOff val="25000"/>
                  </a:schemeClr>
                </a:solidFill>
                <a:latin typeface="Arial" panose="020B0604020202020204" pitchFamily="34" charset="0"/>
                <a:cs typeface="Arial" panose="020B0604020202020204" pitchFamily="34" charset="0"/>
              </a:rPr>
              <a:t>ցավ</a:t>
            </a:r>
            <a:r>
              <a:rPr lang="hy-AM" sz="2400" dirty="0">
                <a:solidFill>
                  <a:schemeClr val="tx1">
                    <a:lumMod val="75000"/>
                    <a:lumOff val="25000"/>
                  </a:schemeClr>
                </a:solidFill>
                <a:latin typeface="Arial" panose="020B0604020202020204" pitchFamily="34" charset="0"/>
                <a:cs typeface="Arial" panose="020B0604020202020204" pitchFamily="34" charset="0"/>
              </a:rPr>
              <a:t> կամ հոգեկան </a:t>
            </a:r>
            <a:r>
              <a:rPr lang="hy-AM" sz="2400" b="1" dirty="0">
                <a:solidFill>
                  <a:schemeClr val="tx1">
                    <a:lumMod val="75000"/>
                    <a:lumOff val="25000"/>
                  </a:schemeClr>
                </a:solidFill>
                <a:latin typeface="Arial" panose="020B0604020202020204" pitchFamily="34" charset="0"/>
                <a:cs typeface="Arial" panose="020B0604020202020204" pitchFamily="34" charset="0"/>
              </a:rPr>
              <a:t>տառապանք</a:t>
            </a:r>
            <a:r>
              <a:rPr lang="hy-AM" sz="2400" dirty="0">
                <a:solidFill>
                  <a:schemeClr val="tx1">
                    <a:lumMod val="75000"/>
                    <a:lumOff val="25000"/>
                  </a:schemeClr>
                </a:solidFill>
                <a:latin typeface="Arial" panose="020B0604020202020204" pitchFamily="34" charset="0"/>
                <a:cs typeface="Arial" panose="020B0604020202020204" pitchFamily="34" charset="0"/>
              </a:rPr>
              <a:t>՝ անձից  տեղեկություններ կամ խոստովանություն կորզելու նպատակով։</a:t>
            </a:r>
          </a:p>
          <a:p>
            <a:pPr marL="346075" indent="-55563" algn="just">
              <a:lnSpc>
                <a:spcPct val="150000"/>
              </a:lnSpc>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marL="1773238" indent="-512763" algn="just">
              <a:lnSpc>
                <a:spcPct val="150000"/>
              </a:lnSpc>
              <a:buFont typeface="Wingdings" panose="05000000000000000000" pitchFamily="2" charset="2"/>
              <a:buChar char="Ø"/>
            </a:pPr>
            <a:r>
              <a:rPr lang="hy-AM" sz="2200" dirty="0">
                <a:solidFill>
                  <a:schemeClr val="tx1">
                    <a:lumMod val="75000"/>
                    <a:lumOff val="25000"/>
                  </a:schemeClr>
                </a:solidFill>
                <a:latin typeface="Arial" panose="020B0604020202020204" pitchFamily="34" charset="0"/>
                <a:cs typeface="Arial" panose="020B0604020202020204" pitchFamily="34" charset="0"/>
              </a:rPr>
              <a:t>Ապաստանի գործերով ՄԻԵԴ-ը չի օգտվում  խոշտանգման սահմանումից, եթե վատ վերաբերմունքը պայմանավորված է կալանքի պայմաններով։ </a:t>
            </a:r>
          </a:p>
          <a:p>
            <a:pPr marL="342900" indent="-342900" algn="just">
              <a:lnSpc>
                <a:spcPct val="150000"/>
              </a:lnSpc>
              <a:buFont typeface="Wingdings" panose="05000000000000000000" pitchFamily="2" charset="2"/>
              <a:buChar char="q"/>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sz="2400" dirty="0">
              <a:solidFill>
                <a:schemeClr val="tx1">
                  <a:lumMod val="75000"/>
                  <a:lumOff val="25000"/>
                </a:schemeClr>
              </a:solidFill>
            </a:endParaRPr>
          </a:p>
        </p:txBody>
      </p:sp>
    </p:spTree>
    <p:extLst>
      <p:ext uri="{BB962C8B-B14F-4D97-AF65-F5344CB8AC3E}">
        <p14:creationId xmlns:p14="http://schemas.microsoft.com/office/powerpoint/2010/main" val="2545034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5FB3142D-BF9A-46E8-A69E-999D073616AE}"/>
              </a:ext>
            </a:extLst>
          </p:cNvPr>
          <p:cNvSpPr txBox="1">
            <a:spLocks/>
          </p:cNvSpPr>
          <p:nvPr/>
        </p:nvSpPr>
        <p:spPr>
          <a:xfrm>
            <a:off x="1518134" y="3241964"/>
            <a:ext cx="9155731" cy="159327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200" b="1" dirty="0">
              <a:solidFill>
                <a:schemeClr val="tx1">
                  <a:lumMod val="75000"/>
                  <a:lumOff val="25000"/>
                </a:schemeClr>
              </a:solidFill>
            </a:endParaRPr>
          </a:p>
        </p:txBody>
      </p:sp>
      <p:sp>
        <p:nvSpPr>
          <p:cNvPr id="5" name="Title 5">
            <a:extLst>
              <a:ext uri="{FF2B5EF4-FFF2-40B4-BE49-F238E27FC236}">
                <a16:creationId xmlns:a16="http://schemas.microsoft.com/office/drawing/2014/main" id="{D1E7DEFA-9BB5-42AE-A97F-9B03315F8E84}"/>
              </a:ext>
            </a:extLst>
          </p:cNvPr>
          <p:cNvSpPr txBox="1">
            <a:spLocks/>
          </p:cNvSpPr>
          <p:nvPr/>
        </p:nvSpPr>
        <p:spPr>
          <a:xfrm>
            <a:off x="457200" y="290945"/>
            <a:ext cx="11277600" cy="602672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gn="just">
              <a:buFont typeface="Wingdings" panose="05000000000000000000" pitchFamily="2" charset="2"/>
              <a:buChar char="q"/>
            </a:pPr>
            <a:r>
              <a:rPr lang="hy-AM" sz="2400" b="1" u="sng" dirty="0">
                <a:solidFill>
                  <a:schemeClr val="tx1">
                    <a:lumMod val="75000"/>
                    <a:lumOff val="25000"/>
                  </a:schemeClr>
                </a:solidFill>
                <a:latin typeface="Arial" panose="020B0604020202020204" pitchFamily="34" charset="0"/>
                <a:cs typeface="Arial" panose="020B0604020202020204" pitchFamily="34" charset="0"/>
              </a:rPr>
              <a:t>Վատ վերաբերմունքի օբյեկտիվ հատկանիշները</a:t>
            </a:r>
          </a:p>
          <a:p>
            <a:pPr marL="342900" indent="-342900" algn="just">
              <a:buFont typeface="Wingdings" panose="05000000000000000000" pitchFamily="2" charset="2"/>
              <a:buChar char="q"/>
            </a:pPr>
            <a:endParaRPr lang="hy-AM" sz="2400" b="1" u="sng"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lnSpc>
                <a:spcPct val="150000"/>
              </a:lnSpc>
              <a:buFont typeface="Wingdings" panose="05000000000000000000" pitchFamily="2" charset="2"/>
              <a:buChar char="§"/>
            </a:pPr>
            <a:r>
              <a:rPr lang="hy-AM" sz="2400" u="sng" dirty="0">
                <a:solidFill>
                  <a:schemeClr val="tx1">
                    <a:lumMod val="75000"/>
                    <a:lumOff val="25000"/>
                  </a:schemeClr>
                </a:solidFill>
                <a:latin typeface="Arial" panose="020B0604020202020204" pitchFamily="34" charset="0"/>
                <a:cs typeface="Arial" panose="020B0604020202020204" pitchFamily="34" charset="0"/>
              </a:rPr>
              <a:t>Անմարդկային վերաբերմունք </a:t>
            </a:r>
          </a:p>
          <a:p>
            <a:pPr marL="914400" indent="-914400" algn="just">
              <a:lnSpc>
                <a:spcPct val="150000"/>
              </a:lnSpc>
            </a:pPr>
            <a:r>
              <a:rPr lang="hy-AM" sz="2400" dirty="0">
                <a:solidFill>
                  <a:schemeClr val="tx1">
                    <a:lumMod val="75000"/>
                    <a:lumOff val="25000"/>
                  </a:schemeClr>
                </a:solidFill>
                <a:latin typeface="Arial" panose="020B0604020202020204" pitchFamily="34" charset="0"/>
                <a:cs typeface="Arial" panose="020B0604020202020204" pitchFamily="34" charset="0"/>
              </a:rPr>
              <a:t>	Դ</a:t>
            </a:r>
            <a:r>
              <a:rPr lang="hy-AM" sz="2400" b="1" dirty="0">
                <a:solidFill>
                  <a:schemeClr val="tx1">
                    <a:lumMod val="75000"/>
                    <a:lumOff val="25000"/>
                  </a:schemeClr>
                </a:solidFill>
                <a:latin typeface="Arial" panose="020B0604020202020204" pitchFamily="34" charset="0"/>
                <a:cs typeface="Arial" panose="020B0604020202020204" pitchFamily="34" charset="0"/>
              </a:rPr>
              <a:t>իտավորյալ</a:t>
            </a:r>
            <a:r>
              <a:rPr lang="hy-AM" sz="2400" dirty="0">
                <a:solidFill>
                  <a:schemeClr val="tx1">
                    <a:lumMod val="75000"/>
                    <a:lumOff val="25000"/>
                  </a:schemeClr>
                </a:solidFill>
                <a:latin typeface="Arial" panose="020B0604020202020204" pitchFamily="34" charset="0"/>
                <a:cs typeface="Arial" panose="020B0604020202020204" pitchFamily="34" charset="0"/>
              </a:rPr>
              <a:t> վերաբերմունք, որը տևում է մի քանի ժամ շարունակ և պատճառում է իրական մարմնական </a:t>
            </a:r>
            <a:r>
              <a:rPr lang="hy-AM" sz="2400" b="1" dirty="0">
                <a:solidFill>
                  <a:schemeClr val="tx1">
                    <a:lumMod val="75000"/>
                    <a:lumOff val="25000"/>
                  </a:schemeClr>
                </a:solidFill>
                <a:latin typeface="Arial" panose="020B0604020202020204" pitchFamily="34" charset="0"/>
                <a:cs typeface="Arial" panose="020B0604020202020204" pitchFamily="34" charset="0"/>
              </a:rPr>
              <a:t>վնասվածք</a:t>
            </a:r>
            <a:r>
              <a:rPr lang="hy-AM" sz="2400" dirty="0">
                <a:solidFill>
                  <a:schemeClr val="tx1">
                    <a:lumMod val="75000"/>
                    <a:lumOff val="25000"/>
                  </a:schemeClr>
                </a:solidFill>
                <a:latin typeface="Arial" panose="020B0604020202020204" pitchFamily="34" charset="0"/>
                <a:cs typeface="Arial" panose="020B0604020202020204" pitchFamily="34" charset="0"/>
              </a:rPr>
              <a:t> կամ ուժեղ ֆիզիկական կամ հոգեկան </a:t>
            </a:r>
            <a:r>
              <a:rPr lang="hy-AM" sz="2400" b="1" dirty="0">
                <a:solidFill>
                  <a:schemeClr val="tx1">
                    <a:lumMod val="75000"/>
                    <a:lumOff val="25000"/>
                  </a:schemeClr>
                </a:solidFill>
                <a:latin typeface="Arial" panose="020B0604020202020204" pitchFamily="34" charset="0"/>
                <a:cs typeface="Arial" panose="020B0604020202020204" pitchFamily="34" charset="0"/>
              </a:rPr>
              <a:t>տառապանք։</a:t>
            </a:r>
          </a:p>
          <a:p>
            <a:pPr algn="just">
              <a:lnSpc>
                <a:spcPct val="150000"/>
              </a:lnSpc>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lnSpc>
                <a:spcPct val="150000"/>
              </a:lnSpc>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lnSpc>
                <a:spcPct val="150000"/>
              </a:lnSpc>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lnSpc>
                <a:spcPct val="150000"/>
              </a:lnSpc>
              <a:buFont typeface="Wingdings" panose="05000000000000000000" pitchFamily="2" charset="2"/>
              <a:buChar char="q"/>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sz="2400" dirty="0">
              <a:solidFill>
                <a:schemeClr val="tx1">
                  <a:lumMod val="75000"/>
                  <a:lumOff val="25000"/>
                </a:schemeClr>
              </a:solidFill>
            </a:endParaRPr>
          </a:p>
        </p:txBody>
      </p:sp>
    </p:spTree>
    <p:extLst>
      <p:ext uri="{BB962C8B-B14F-4D97-AF65-F5344CB8AC3E}">
        <p14:creationId xmlns:p14="http://schemas.microsoft.com/office/powerpoint/2010/main" val="669711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5FB3142D-BF9A-46E8-A69E-999D073616AE}"/>
              </a:ext>
            </a:extLst>
          </p:cNvPr>
          <p:cNvSpPr txBox="1">
            <a:spLocks/>
          </p:cNvSpPr>
          <p:nvPr/>
        </p:nvSpPr>
        <p:spPr>
          <a:xfrm>
            <a:off x="1518134" y="3241964"/>
            <a:ext cx="9155731" cy="159327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200" b="1" dirty="0">
              <a:solidFill>
                <a:schemeClr val="tx1">
                  <a:lumMod val="75000"/>
                  <a:lumOff val="25000"/>
                </a:schemeClr>
              </a:solidFill>
            </a:endParaRPr>
          </a:p>
        </p:txBody>
      </p:sp>
      <p:sp>
        <p:nvSpPr>
          <p:cNvPr id="5" name="Title 5">
            <a:extLst>
              <a:ext uri="{FF2B5EF4-FFF2-40B4-BE49-F238E27FC236}">
                <a16:creationId xmlns:a16="http://schemas.microsoft.com/office/drawing/2014/main" id="{D1E7DEFA-9BB5-42AE-A97F-9B03315F8E84}"/>
              </a:ext>
            </a:extLst>
          </p:cNvPr>
          <p:cNvSpPr txBox="1">
            <a:spLocks/>
          </p:cNvSpPr>
          <p:nvPr/>
        </p:nvSpPr>
        <p:spPr>
          <a:xfrm>
            <a:off x="457200" y="290944"/>
            <a:ext cx="11277600" cy="656705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gn="just">
              <a:buFont typeface="Wingdings" panose="05000000000000000000" pitchFamily="2" charset="2"/>
              <a:buChar char="q"/>
            </a:pPr>
            <a:r>
              <a:rPr lang="hy-AM" sz="2400" b="1" u="sng" dirty="0">
                <a:solidFill>
                  <a:schemeClr val="tx1">
                    <a:lumMod val="75000"/>
                    <a:lumOff val="25000"/>
                  </a:schemeClr>
                </a:solidFill>
                <a:latin typeface="Arial" panose="020B0604020202020204" pitchFamily="34" charset="0"/>
                <a:cs typeface="Arial" panose="020B0604020202020204" pitchFamily="34" charset="0"/>
              </a:rPr>
              <a:t>Վատ վերաբերմունքի օբյեկտիվ հատկանիշները</a:t>
            </a:r>
          </a:p>
          <a:p>
            <a:pPr marL="342900" indent="-342900" algn="just">
              <a:buFont typeface="Wingdings" panose="05000000000000000000" pitchFamily="2" charset="2"/>
              <a:buChar char="q"/>
            </a:pPr>
            <a:endParaRPr lang="hy-AM" sz="2400" b="1" u="sng"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lnSpc>
                <a:spcPct val="150000"/>
              </a:lnSpc>
              <a:buFont typeface="Wingdings" panose="05000000000000000000" pitchFamily="2" charset="2"/>
              <a:buChar char="§"/>
            </a:pPr>
            <a:r>
              <a:rPr lang="hy-AM" sz="2400" u="sng" dirty="0">
                <a:solidFill>
                  <a:schemeClr val="tx1">
                    <a:lumMod val="75000"/>
                    <a:lumOff val="25000"/>
                  </a:schemeClr>
                </a:solidFill>
                <a:latin typeface="Arial" panose="020B0604020202020204" pitchFamily="34" charset="0"/>
                <a:cs typeface="Arial" panose="020B0604020202020204" pitchFamily="34" charset="0"/>
              </a:rPr>
              <a:t>Նվաստացուցիչ վերաբերմունք </a:t>
            </a:r>
          </a:p>
          <a:p>
            <a:pPr marL="1482725" indent="-457200" algn="just">
              <a:lnSpc>
                <a:spcPct val="150000"/>
              </a:lnSpc>
              <a:buFont typeface="Wingdings" panose="05000000000000000000" pitchFamily="2" charset="2"/>
              <a:buChar char="Ø"/>
            </a:pPr>
            <a:r>
              <a:rPr lang="hy-AM" sz="2400" dirty="0">
                <a:solidFill>
                  <a:schemeClr val="tx1">
                    <a:lumMod val="75000"/>
                    <a:lumOff val="25000"/>
                  </a:schemeClr>
                </a:solidFill>
                <a:latin typeface="Arial" panose="020B0604020202020204" pitchFamily="34" charset="0"/>
                <a:cs typeface="Arial" panose="020B0604020202020204" pitchFamily="34" charset="0"/>
              </a:rPr>
              <a:t>անձին նվաստացնող կամ ստորացնող գործողություն, որն արատավորում է նրա արժանապատվությունը կամ նրա մոտ առաջացնում է վախի, տանջանքի կամ ստորադասության զգացում, որն ունակ է կոտրել նրա բարոյական կամ ֆիզիկական դիմադրությունը,</a:t>
            </a:r>
          </a:p>
          <a:p>
            <a:pPr marL="1482725" indent="-457200" algn="just">
              <a:lnSpc>
                <a:spcPct val="150000"/>
              </a:lnSpc>
              <a:buFont typeface="Wingdings" panose="05000000000000000000" pitchFamily="2" charset="2"/>
              <a:buChar char="Ø"/>
            </a:pPr>
            <a:r>
              <a:rPr lang="hy-AM" sz="2400" dirty="0">
                <a:solidFill>
                  <a:schemeClr val="tx1">
                    <a:lumMod val="75000"/>
                    <a:lumOff val="25000"/>
                  </a:schemeClr>
                </a:solidFill>
                <a:latin typeface="Arial" panose="020B0604020202020204" pitchFamily="34" charset="0"/>
                <a:cs typeface="Arial" panose="020B0604020202020204" pitchFamily="34" charset="0"/>
              </a:rPr>
              <a:t>բավական է, որ անձը նվաստացած զգա իր աչքերում, </a:t>
            </a:r>
          </a:p>
          <a:p>
            <a:pPr marL="1482725" indent="-457200" algn="just">
              <a:lnSpc>
                <a:spcPct val="150000"/>
              </a:lnSpc>
              <a:buFont typeface="Wingdings" panose="05000000000000000000" pitchFamily="2" charset="2"/>
              <a:buChar char="Ø"/>
            </a:pPr>
            <a:r>
              <a:rPr lang="hy-AM" sz="2400" dirty="0">
                <a:solidFill>
                  <a:schemeClr val="tx1">
                    <a:lumMod val="75000"/>
                    <a:lumOff val="25000"/>
                  </a:schemeClr>
                </a:solidFill>
                <a:latin typeface="Arial" panose="020B0604020202020204" pitchFamily="34" charset="0"/>
                <a:cs typeface="Arial" panose="020B0604020202020204" pitchFamily="34" charset="0"/>
              </a:rPr>
              <a:t>Արարքի դիտավորությունն էական հանգամանք չէ, դիտավորության բացակայությունն ինքնին չի բացառում նվաստացնող վերաբերմունքի առկայությունը։ </a:t>
            </a:r>
          </a:p>
          <a:p>
            <a:pPr marL="914400" indent="-914400" algn="just">
              <a:lnSpc>
                <a:spcPct val="150000"/>
              </a:lnSpc>
            </a:pPr>
            <a:r>
              <a:rPr lang="hy-AM" sz="2400" b="1" dirty="0">
                <a:solidFill>
                  <a:schemeClr val="tx1">
                    <a:lumMod val="75000"/>
                    <a:lumOff val="25000"/>
                  </a:schemeClr>
                </a:solidFill>
                <a:latin typeface="Arial" panose="020B0604020202020204" pitchFamily="34" charset="0"/>
                <a:cs typeface="Arial" panose="020B0604020202020204" pitchFamily="34" charset="0"/>
              </a:rPr>
              <a:t>         </a:t>
            </a:r>
          </a:p>
          <a:p>
            <a:pPr algn="just">
              <a:lnSpc>
                <a:spcPct val="150000"/>
              </a:lnSpc>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sz="2400" dirty="0">
              <a:solidFill>
                <a:schemeClr val="tx1">
                  <a:lumMod val="75000"/>
                  <a:lumOff val="25000"/>
                </a:schemeClr>
              </a:solidFill>
            </a:endParaRPr>
          </a:p>
        </p:txBody>
      </p:sp>
    </p:spTree>
    <p:extLst>
      <p:ext uri="{BB962C8B-B14F-4D97-AF65-F5344CB8AC3E}">
        <p14:creationId xmlns:p14="http://schemas.microsoft.com/office/powerpoint/2010/main" val="3853603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5FB3142D-BF9A-46E8-A69E-999D073616AE}"/>
              </a:ext>
            </a:extLst>
          </p:cNvPr>
          <p:cNvSpPr txBox="1">
            <a:spLocks/>
          </p:cNvSpPr>
          <p:nvPr/>
        </p:nvSpPr>
        <p:spPr>
          <a:xfrm>
            <a:off x="1518134" y="3241964"/>
            <a:ext cx="9155731" cy="159327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200" b="1" dirty="0">
              <a:solidFill>
                <a:schemeClr val="tx1">
                  <a:lumMod val="75000"/>
                  <a:lumOff val="25000"/>
                </a:schemeClr>
              </a:solidFill>
            </a:endParaRPr>
          </a:p>
        </p:txBody>
      </p:sp>
      <p:sp>
        <p:nvSpPr>
          <p:cNvPr id="5" name="Title 5">
            <a:extLst>
              <a:ext uri="{FF2B5EF4-FFF2-40B4-BE49-F238E27FC236}">
                <a16:creationId xmlns:a16="http://schemas.microsoft.com/office/drawing/2014/main" id="{D1E7DEFA-9BB5-42AE-A97F-9B03315F8E84}"/>
              </a:ext>
            </a:extLst>
          </p:cNvPr>
          <p:cNvSpPr txBox="1">
            <a:spLocks/>
          </p:cNvSpPr>
          <p:nvPr/>
        </p:nvSpPr>
        <p:spPr>
          <a:xfrm>
            <a:off x="457200" y="478971"/>
            <a:ext cx="11277600" cy="531222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gn="just">
              <a:buFont typeface="Wingdings" panose="05000000000000000000" pitchFamily="2" charset="2"/>
              <a:buChar char="q"/>
            </a:pPr>
            <a:r>
              <a:rPr lang="hy-AM" sz="2400" b="1" u="sng" dirty="0">
                <a:solidFill>
                  <a:schemeClr val="tx1">
                    <a:lumMod val="75000"/>
                    <a:lumOff val="25000"/>
                  </a:schemeClr>
                </a:solidFill>
                <a:latin typeface="Arial" panose="020B0604020202020204" pitchFamily="34" charset="0"/>
                <a:cs typeface="Arial" panose="020B0604020202020204" pitchFamily="34" charset="0"/>
              </a:rPr>
              <a:t>Վատ վերաբերմունքի խստության աստիճանը</a:t>
            </a:r>
            <a:endParaRPr lang="en-US" sz="2400" b="1" u="sng"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q"/>
            </a:pPr>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lnSpc>
                <a:spcPct val="150000"/>
              </a:lnSpc>
            </a:pPr>
            <a:r>
              <a:rPr lang="hy-AM" sz="2400" dirty="0">
                <a:solidFill>
                  <a:schemeClr val="tx1">
                    <a:lumMod val="75000"/>
                    <a:lumOff val="25000"/>
                  </a:schemeClr>
                </a:solidFill>
                <a:latin typeface="Arial" panose="020B0604020202020204" pitchFamily="34" charset="0"/>
                <a:cs typeface="Arial" panose="020B0604020202020204" pitchFamily="34" charset="0"/>
              </a:rPr>
              <a:t>Արարքը Կոնվենցիայի </a:t>
            </a:r>
            <a:r>
              <a:rPr lang="en-US" sz="2400" dirty="0">
                <a:solidFill>
                  <a:schemeClr val="tx1">
                    <a:lumMod val="75000"/>
                    <a:lumOff val="25000"/>
                  </a:schemeClr>
                </a:solidFill>
                <a:latin typeface="Arial" panose="020B0604020202020204" pitchFamily="34" charset="0"/>
                <a:cs typeface="Arial" panose="020B0604020202020204" pitchFamily="34" charset="0"/>
              </a:rPr>
              <a:t>3</a:t>
            </a:r>
            <a:r>
              <a:rPr lang="hy-AM" sz="2400" dirty="0">
                <a:solidFill>
                  <a:schemeClr val="tx1">
                    <a:lumMod val="75000"/>
                    <a:lumOff val="25000"/>
                  </a:schemeClr>
                </a:solidFill>
                <a:latin typeface="Arial" panose="020B0604020202020204" pitchFamily="34" charset="0"/>
                <a:cs typeface="Arial" panose="020B0604020202020204" pitchFamily="34" charset="0"/>
              </a:rPr>
              <a:t>-րդ հոդվածով սահմանված վատ վերաբերմունք համարվելու համար պետք է ունենալ խստության նվազագույն աստիճան։ </a:t>
            </a:r>
          </a:p>
          <a:p>
            <a:pPr algn="just">
              <a:lnSpc>
                <a:spcPct val="150000"/>
              </a:lnSpc>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lnSpc>
                <a:spcPct val="150000"/>
              </a:lnSpc>
            </a:pPr>
            <a:r>
              <a:rPr lang="hy-AM" sz="2400" dirty="0">
                <a:solidFill>
                  <a:schemeClr val="tx1">
                    <a:lumMod val="75000"/>
                    <a:lumOff val="25000"/>
                  </a:schemeClr>
                </a:solidFill>
                <a:latin typeface="Arial" panose="020B0604020202020204" pitchFamily="34" charset="0"/>
                <a:cs typeface="Arial" panose="020B0604020202020204" pitchFamily="34" charset="0"/>
              </a:rPr>
              <a:t>Խստության նվազագույն աստիճանը գնահատողական է՝ հաշվի առնելով գործի բոլոր հանգամանքները, այդ թվում՝ անձի սեռը, տարիքը, առողջական վիճակը, վերաբերմունքի տևողությունը, դրա ֆիզիկական և հոգեբանական ազդեցությունը անձի վրա։ </a:t>
            </a:r>
            <a:endParaRPr lang="en-US" sz="2400" dirty="0">
              <a:solidFill>
                <a:schemeClr val="tx1">
                  <a:lumMod val="75000"/>
                  <a:lumOff val="25000"/>
                </a:schemeClr>
              </a:solidFill>
            </a:endParaRPr>
          </a:p>
        </p:txBody>
      </p:sp>
    </p:spTree>
    <p:extLst>
      <p:ext uri="{BB962C8B-B14F-4D97-AF65-F5344CB8AC3E}">
        <p14:creationId xmlns:p14="http://schemas.microsoft.com/office/powerpoint/2010/main" val="2464663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5FB3142D-BF9A-46E8-A69E-999D073616AE}"/>
              </a:ext>
            </a:extLst>
          </p:cNvPr>
          <p:cNvSpPr txBox="1">
            <a:spLocks/>
          </p:cNvSpPr>
          <p:nvPr/>
        </p:nvSpPr>
        <p:spPr>
          <a:xfrm>
            <a:off x="1518134" y="3241964"/>
            <a:ext cx="9155731" cy="159327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200" b="1" dirty="0">
              <a:solidFill>
                <a:schemeClr val="tx1">
                  <a:lumMod val="75000"/>
                  <a:lumOff val="25000"/>
                </a:schemeClr>
              </a:solidFill>
            </a:endParaRPr>
          </a:p>
        </p:txBody>
      </p:sp>
      <p:sp>
        <p:nvSpPr>
          <p:cNvPr id="5" name="Title 5">
            <a:extLst>
              <a:ext uri="{FF2B5EF4-FFF2-40B4-BE49-F238E27FC236}">
                <a16:creationId xmlns:a16="http://schemas.microsoft.com/office/drawing/2014/main" id="{D1E7DEFA-9BB5-42AE-A97F-9B03315F8E84}"/>
              </a:ext>
            </a:extLst>
          </p:cNvPr>
          <p:cNvSpPr txBox="1">
            <a:spLocks/>
          </p:cNvSpPr>
          <p:nvPr/>
        </p:nvSpPr>
        <p:spPr>
          <a:xfrm>
            <a:off x="457200" y="478971"/>
            <a:ext cx="11277600" cy="635131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gn="just">
              <a:buFont typeface="Wingdings" panose="05000000000000000000" pitchFamily="2" charset="2"/>
              <a:buChar char="q"/>
            </a:pPr>
            <a:r>
              <a:rPr lang="hy-AM" sz="2400" b="1" u="sng" dirty="0">
                <a:solidFill>
                  <a:schemeClr val="tx1">
                    <a:lumMod val="75000"/>
                    <a:lumOff val="25000"/>
                  </a:schemeClr>
                </a:solidFill>
                <a:latin typeface="Arial" panose="020B0604020202020204" pitchFamily="34" charset="0"/>
                <a:cs typeface="Arial" panose="020B0604020202020204" pitchFamily="34" charset="0"/>
              </a:rPr>
              <a:t>Վատ վերաբերմունքի խստության աստիճանը</a:t>
            </a:r>
            <a:endParaRPr lang="en-US" sz="2400" b="1" u="sng"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q"/>
            </a:pPr>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algn="just"/>
            <a:r>
              <a:rPr lang="hy-AM" sz="2400" dirty="0">
                <a:solidFill>
                  <a:schemeClr val="tx1">
                    <a:lumMod val="75000"/>
                    <a:lumOff val="25000"/>
                  </a:schemeClr>
                </a:solidFill>
                <a:latin typeface="Arial" panose="020B0604020202020204" pitchFamily="34" charset="0"/>
                <a:cs typeface="Arial" panose="020B0604020202020204" pitchFamily="34" charset="0"/>
              </a:rPr>
              <a:t>Օրինակ․</a:t>
            </a:r>
          </a:p>
          <a:p>
            <a:pPr algn="just"/>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r>
              <a:rPr lang="hy-AM" sz="2400" dirty="0">
                <a:solidFill>
                  <a:schemeClr val="tx1">
                    <a:lumMod val="75000"/>
                    <a:lumOff val="25000"/>
                  </a:schemeClr>
                </a:solidFill>
                <a:latin typeface="Arial" panose="020B0604020202020204" pitchFamily="34" charset="0"/>
                <a:cs typeface="Arial" panose="020B0604020202020204" pitchFamily="34" charset="0"/>
              </a:rPr>
              <a:t>Ընդունող պետությունում </a:t>
            </a:r>
            <a:r>
              <a:rPr lang="en-US" sz="2400" dirty="0">
                <a:solidFill>
                  <a:schemeClr val="tx1">
                    <a:lumMod val="75000"/>
                    <a:lumOff val="25000"/>
                  </a:schemeClr>
                </a:solidFill>
                <a:latin typeface="Arial" panose="020B0604020202020204" pitchFamily="34" charset="0"/>
                <a:cs typeface="Arial" panose="020B0604020202020204" pitchFamily="34" charset="0"/>
              </a:rPr>
              <a:t>(</a:t>
            </a:r>
            <a:r>
              <a:rPr lang="hy-AM" sz="2400" dirty="0">
                <a:solidFill>
                  <a:schemeClr val="tx1">
                    <a:lumMod val="75000"/>
                    <a:lumOff val="25000"/>
                  </a:schemeClr>
                </a:solidFill>
                <a:latin typeface="Arial" panose="020B0604020202020204" pitchFamily="34" charset="0"/>
                <a:cs typeface="Arial" panose="020B0604020202020204" pitchFamily="34" charset="0"/>
              </a:rPr>
              <a:t>ԱՄՆ</a:t>
            </a:r>
            <a:r>
              <a:rPr lang="en-US" sz="2400" dirty="0">
                <a:solidFill>
                  <a:schemeClr val="tx1">
                    <a:lumMod val="75000"/>
                    <a:lumOff val="25000"/>
                  </a:schemeClr>
                </a:solidFill>
                <a:latin typeface="Arial" panose="020B0604020202020204" pitchFamily="34" charset="0"/>
                <a:cs typeface="Arial" panose="020B0604020202020204" pitchFamily="34" charset="0"/>
              </a:rPr>
              <a:t>) </a:t>
            </a:r>
            <a:r>
              <a:rPr lang="hy-AM" sz="2400" dirty="0">
                <a:solidFill>
                  <a:schemeClr val="tx1">
                    <a:lumMod val="75000"/>
                    <a:lumOff val="25000"/>
                  </a:schemeClr>
                </a:solidFill>
                <a:latin typeface="Arial" panose="020B0604020202020204" pitchFamily="34" charset="0"/>
                <a:cs typeface="Arial" panose="020B0604020202020204" pitchFamily="34" charset="0"/>
              </a:rPr>
              <a:t>մահապատժի ենթարկվելու հանգամանքն ինքնին </a:t>
            </a:r>
            <a:r>
              <a:rPr lang="en-US" sz="2400" dirty="0">
                <a:solidFill>
                  <a:schemeClr val="tx1">
                    <a:lumMod val="75000"/>
                    <a:lumOff val="25000"/>
                  </a:schemeClr>
                </a:solidFill>
                <a:latin typeface="Arial" panose="020B0604020202020204" pitchFamily="34" charset="0"/>
                <a:cs typeface="Arial" panose="020B0604020202020204" pitchFamily="34" charset="0"/>
              </a:rPr>
              <a:t>3</a:t>
            </a:r>
            <a:r>
              <a:rPr lang="hy-AM" sz="2400" dirty="0">
                <a:solidFill>
                  <a:schemeClr val="tx1">
                    <a:lumMod val="75000"/>
                    <a:lumOff val="25000"/>
                  </a:schemeClr>
                </a:solidFill>
                <a:latin typeface="Arial" panose="020B0604020202020204" pitchFamily="34" charset="0"/>
                <a:cs typeface="Arial" panose="020B0604020202020204" pitchFamily="34" charset="0"/>
              </a:rPr>
              <a:t>-րդ հոդվածով սահմանված՝ խոշտանգման, անմարդկային վերաբերմունքի կամ արժանապատվությունը նվաստացնող վերաբերմունքի՝ որպես վատ վերաբերմունքի խստության աստիճանի նվազագույն շեմը չի հատում։  </a:t>
            </a:r>
          </a:p>
          <a:p>
            <a:pPr algn="just"/>
            <a:r>
              <a:rPr lang="hy-AM" sz="2400" dirty="0">
                <a:solidFill>
                  <a:schemeClr val="tx1">
                    <a:lumMod val="75000"/>
                    <a:lumOff val="25000"/>
                  </a:schemeClr>
                </a:solidFill>
                <a:latin typeface="Arial" panose="020B0604020202020204" pitchFamily="34" charset="0"/>
                <a:cs typeface="Arial" panose="020B0604020202020204" pitchFamily="34" charset="0"/>
              </a:rPr>
              <a:t>Սակայն, մահապատժի  ի կատար ածելու ժամկետների ձգձգումը </a:t>
            </a:r>
            <a:r>
              <a:rPr lang="en-US" sz="2400" dirty="0">
                <a:solidFill>
                  <a:schemeClr val="tx1">
                    <a:lumMod val="75000"/>
                    <a:lumOff val="25000"/>
                  </a:schemeClr>
                </a:solidFill>
                <a:latin typeface="Arial" panose="020B0604020202020204" pitchFamily="34" charset="0"/>
                <a:cs typeface="Arial" panose="020B0604020202020204" pitchFamily="34" charset="0"/>
              </a:rPr>
              <a:t>(death row)</a:t>
            </a:r>
            <a:r>
              <a:rPr lang="hy-AM" sz="2400" dirty="0">
                <a:solidFill>
                  <a:schemeClr val="tx1">
                    <a:lumMod val="75000"/>
                    <a:lumOff val="25000"/>
                  </a:schemeClr>
                </a:solidFill>
                <a:latin typeface="Arial" panose="020B0604020202020204" pitchFamily="34" charset="0"/>
                <a:cs typeface="Arial" panose="020B0604020202020204" pitchFamily="34" charset="0"/>
              </a:rPr>
              <a:t>, որը Վիրջինիա նահանգում որպես կանոն ձգձգվում է մինև </a:t>
            </a:r>
            <a:r>
              <a:rPr lang="en-US" sz="2400" dirty="0">
                <a:solidFill>
                  <a:schemeClr val="tx1">
                    <a:lumMod val="75000"/>
                    <a:lumOff val="25000"/>
                  </a:schemeClr>
                </a:solidFill>
                <a:latin typeface="Arial" panose="020B0604020202020204" pitchFamily="34" charset="0"/>
                <a:cs typeface="Arial" panose="020B0604020202020204" pitchFamily="34" charset="0"/>
              </a:rPr>
              <a:t>6-8 </a:t>
            </a:r>
            <a:r>
              <a:rPr lang="hy-AM" sz="2400" dirty="0">
                <a:solidFill>
                  <a:schemeClr val="tx1">
                    <a:lumMod val="75000"/>
                    <a:lumOff val="25000"/>
                  </a:schemeClr>
                </a:solidFill>
                <a:latin typeface="Arial" panose="020B0604020202020204" pitchFamily="34" charset="0"/>
                <a:cs typeface="Arial" panose="020B0604020202020204" pitchFamily="34" charset="0"/>
              </a:rPr>
              <a:t>տարի, դատապարտյալին ենթարկում է այնպիսի հոգեբանական տրավմայի, հաշվի առնելով նաև տարիքը և Մեկլենբուրգի ուղղիչ հիմնարկի պայմանները, որ վերաբերմունքի խստությունը հատում է </a:t>
            </a:r>
            <a:r>
              <a:rPr lang="en-US" sz="2400" dirty="0">
                <a:solidFill>
                  <a:schemeClr val="tx1">
                    <a:lumMod val="75000"/>
                    <a:lumOff val="25000"/>
                  </a:schemeClr>
                </a:solidFill>
                <a:latin typeface="Arial" panose="020B0604020202020204" pitchFamily="34" charset="0"/>
                <a:cs typeface="Arial" panose="020B0604020202020204" pitchFamily="34" charset="0"/>
              </a:rPr>
              <a:t>3</a:t>
            </a:r>
            <a:r>
              <a:rPr lang="hy-AM" sz="2400" dirty="0">
                <a:solidFill>
                  <a:schemeClr val="tx1">
                    <a:lumMod val="75000"/>
                    <a:lumOff val="25000"/>
                  </a:schemeClr>
                </a:solidFill>
                <a:latin typeface="Arial" panose="020B0604020202020204" pitchFamily="34" charset="0"/>
                <a:cs typeface="Arial" panose="020B0604020202020204" pitchFamily="34" charset="0"/>
              </a:rPr>
              <a:t>-րդ հոդվածով արգելված վերաբերմունքի խստության նվազագույն շեմը։</a:t>
            </a:r>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algn="just"/>
            <a:r>
              <a:rPr lang="hy-AM" sz="2200" dirty="0">
                <a:solidFill>
                  <a:schemeClr val="tx1">
                    <a:lumMod val="75000"/>
                    <a:lumOff val="25000"/>
                  </a:schemeClr>
                </a:solidFill>
                <a:latin typeface="Arial" panose="020B0604020202020204" pitchFamily="34" charset="0"/>
                <a:cs typeface="Arial" panose="020B0604020202020204" pitchFamily="34" charset="0"/>
                <a:hlinkClick r:id="rId2"/>
              </a:rPr>
              <a:t>Սոերինգն ընդդեմ Միացյալ Թագավորության</a:t>
            </a:r>
            <a:endParaRPr lang="hy-AM" sz="22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q"/>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q"/>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sz="2400" dirty="0">
              <a:solidFill>
                <a:schemeClr val="tx1">
                  <a:lumMod val="75000"/>
                  <a:lumOff val="25000"/>
                </a:schemeClr>
              </a:solidFill>
            </a:endParaRPr>
          </a:p>
        </p:txBody>
      </p:sp>
    </p:spTree>
    <p:extLst>
      <p:ext uri="{BB962C8B-B14F-4D97-AF65-F5344CB8AC3E}">
        <p14:creationId xmlns:p14="http://schemas.microsoft.com/office/powerpoint/2010/main" val="3642591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5FB3142D-BF9A-46E8-A69E-999D073616AE}"/>
              </a:ext>
            </a:extLst>
          </p:cNvPr>
          <p:cNvSpPr txBox="1">
            <a:spLocks/>
          </p:cNvSpPr>
          <p:nvPr/>
        </p:nvSpPr>
        <p:spPr>
          <a:xfrm>
            <a:off x="1518134" y="3241964"/>
            <a:ext cx="9155731" cy="159327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200" b="1" dirty="0">
              <a:solidFill>
                <a:schemeClr val="tx1">
                  <a:lumMod val="75000"/>
                  <a:lumOff val="25000"/>
                </a:schemeClr>
              </a:solidFill>
            </a:endParaRPr>
          </a:p>
        </p:txBody>
      </p:sp>
      <p:sp>
        <p:nvSpPr>
          <p:cNvPr id="5" name="Title 5">
            <a:extLst>
              <a:ext uri="{FF2B5EF4-FFF2-40B4-BE49-F238E27FC236}">
                <a16:creationId xmlns:a16="http://schemas.microsoft.com/office/drawing/2014/main" id="{D1E7DEFA-9BB5-42AE-A97F-9B03315F8E84}"/>
              </a:ext>
            </a:extLst>
          </p:cNvPr>
          <p:cNvSpPr txBox="1">
            <a:spLocks/>
          </p:cNvSpPr>
          <p:nvPr/>
        </p:nvSpPr>
        <p:spPr>
          <a:xfrm>
            <a:off x="457200" y="387927"/>
            <a:ext cx="11277600" cy="573578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gn="just">
              <a:buFont typeface="Wingdings" panose="05000000000000000000" pitchFamily="2" charset="2"/>
              <a:buChar char="q"/>
            </a:pPr>
            <a:r>
              <a:rPr lang="hy-AM" sz="2400" b="1" u="sng" dirty="0">
                <a:solidFill>
                  <a:schemeClr val="tx1">
                    <a:lumMod val="75000"/>
                    <a:lumOff val="25000"/>
                  </a:schemeClr>
                </a:solidFill>
                <a:latin typeface="Arial" panose="020B0604020202020204" pitchFamily="34" charset="0"/>
                <a:cs typeface="Arial" panose="020B0604020202020204" pitchFamily="34" charset="0"/>
              </a:rPr>
              <a:t>Վատ վերաբերմունքի խստության աստիճանը</a:t>
            </a:r>
            <a:endParaRPr lang="en-US" sz="2400" b="1" u="sng"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q"/>
            </a:pPr>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algn="just"/>
            <a:r>
              <a:rPr lang="hy-AM" sz="2400" dirty="0">
                <a:solidFill>
                  <a:schemeClr val="tx1">
                    <a:lumMod val="75000"/>
                    <a:lumOff val="25000"/>
                  </a:schemeClr>
                </a:solidFill>
                <a:latin typeface="Arial" panose="020B0604020202020204" pitchFamily="34" charset="0"/>
                <a:cs typeface="Arial" panose="020B0604020202020204" pitchFamily="34" charset="0"/>
              </a:rPr>
              <a:t>Օրինակ․</a:t>
            </a:r>
          </a:p>
          <a:p>
            <a:pPr algn="just"/>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r>
              <a:rPr lang="hy-AM" sz="2400" dirty="0">
                <a:solidFill>
                  <a:schemeClr val="tx1">
                    <a:lumMod val="75000"/>
                    <a:lumOff val="25000"/>
                  </a:schemeClr>
                </a:solidFill>
                <a:latin typeface="Arial" panose="020B0604020202020204" pitchFamily="34" charset="0"/>
                <a:cs typeface="Arial" panose="020B0604020202020204" pitchFamily="34" charset="0"/>
              </a:rPr>
              <a:t>Ընդունող պետությունում</a:t>
            </a:r>
            <a:r>
              <a:rPr lang="en-US" sz="2400" dirty="0">
                <a:solidFill>
                  <a:schemeClr val="tx1">
                    <a:lumMod val="75000"/>
                    <a:lumOff val="25000"/>
                  </a:schemeClr>
                </a:solidFill>
                <a:latin typeface="Arial" panose="020B0604020202020204" pitchFamily="34" charset="0"/>
                <a:cs typeface="Arial" panose="020B0604020202020204" pitchFamily="34" charset="0"/>
              </a:rPr>
              <a:t> </a:t>
            </a:r>
            <a:r>
              <a:rPr lang="hy-AM" sz="2400" dirty="0">
                <a:solidFill>
                  <a:schemeClr val="tx1">
                    <a:lumMod val="75000"/>
                    <a:lumOff val="25000"/>
                  </a:schemeClr>
                </a:solidFill>
                <a:latin typeface="Arial" panose="020B0604020202020204" pitchFamily="34" charset="0"/>
                <a:cs typeface="Arial" panose="020B0604020202020204" pitchFamily="34" charset="0"/>
              </a:rPr>
              <a:t>ծանր սոցիալ-տնտեսական պայմանները ինքնին բավարար չեն խստության նվազագույն աստիճանը հատելու համար։ Էլեկտրական</a:t>
            </a:r>
            <a:r>
              <a:rPr lang="en-US" sz="2400" dirty="0">
                <a:solidFill>
                  <a:schemeClr val="tx1">
                    <a:lumMod val="75000"/>
                    <a:lumOff val="25000"/>
                  </a:schemeClr>
                </a:solidFill>
                <a:latin typeface="Arial" panose="020B0604020202020204" pitchFamily="34" charset="0"/>
                <a:cs typeface="Arial" panose="020B0604020202020204" pitchFamily="34" charset="0"/>
              </a:rPr>
              <a:t> </a:t>
            </a:r>
            <a:r>
              <a:rPr lang="hy-AM" sz="2400" dirty="0">
                <a:solidFill>
                  <a:schemeClr val="tx1">
                    <a:lumMod val="75000"/>
                    <a:lumOff val="25000"/>
                  </a:schemeClr>
                </a:solidFill>
                <a:latin typeface="Arial" panose="020B0604020202020204" pitchFamily="34" charset="0"/>
                <a:cs typeface="Arial" panose="020B0604020202020204" pitchFamily="34" charset="0"/>
              </a:rPr>
              <a:t>ստուցումից զրկված լինելու իրական վտանգի առկայությունը կամ կացության կարգավիճակ չստանալու իրական վտանգի առկայությունը, որի արդյունքում անձը կենթարկվի նշանակալի սոցիալ-տնտեսական դժվարությունների ընդունող պետությունում, </a:t>
            </a:r>
            <a:r>
              <a:rPr lang="en-US" sz="2400" dirty="0">
                <a:solidFill>
                  <a:schemeClr val="tx1">
                    <a:lumMod val="75000"/>
                    <a:lumOff val="25000"/>
                  </a:schemeClr>
                </a:solidFill>
                <a:latin typeface="Arial" panose="020B0604020202020204" pitchFamily="34" charset="0"/>
                <a:cs typeface="Arial" panose="020B0604020202020204" pitchFamily="34" charset="0"/>
              </a:rPr>
              <a:t>3</a:t>
            </a:r>
            <a:r>
              <a:rPr lang="hy-AM" sz="2400" dirty="0">
                <a:solidFill>
                  <a:schemeClr val="tx1">
                    <a:lumMod val="75000"/>
                    <a:lumOff val="25000"/>
                  </a:schemeClr>
                </a:solidFill>
                <a:latin typeface="Arial" panose="020B0604020202020204" pitchFamily="34" charset="0"/>
                <a:cs typeface="Arial" panose="020B0604020202020204" pitchFamily="34" charset="0"/>
              </a:rPr>
              <a:t>-րդ հոդվածի հիմքով խստության նվազագուն աստիճանը հատող վերաբերմունք չեն համարվում։</a:t>
            </a:r>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algn="just"/>
            <a:r>
              <a:rPr lang="hy-AM" sz="2400" dirty="0">
                <a:solidFill>
                  <a:schemeClr val="tx1">
                    <a:lumMod val="75000"/>
                    <a:lumOff val="25000"/>
                  </a:schemeClr>
                </a:solidFill>
                <a:latin typeface="Arial" panose="020B0604020202020204" pitchFamily="34" charset="0"/>
                <a:cs typeface="Arial" panose="020B0604020202020204" pitchFamily="34" charset="0"/>
              </a:rPr>
              <a:t>Կոնվենցիան նաև չի պաշտպանում սոցիալ-տնտեսական իրավունքներ, ինչպիսիք են աշխատանքի իրավունքը, սոցիալական նպաստի իրավունքը, անվճար բժշկական սպասարկման իրավունքը։ </a:t>
            </a:r>
          </a:p>
          <a:p>
            <a:pPr algn="just"/>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r>
              <a:rPr lang="hy-AM" sz="2400" dirty="0">
                <a:solidFill>
                  <a:schemeClr val="tx1">
                    <a:lumMod val="75000"/>
                    <a:lumOff val="25000"/>
                  </a:schemeClr>
                </a:solidFill>
                <a:latin typeface="Arial" panose="020B0604020202020204" pitchFamily="34" charset="0"/>
                <a:cs typeface="Arial" panose="020B0604020202020204" pitchFamily="34" charset="0"/>
                <a:hlinkClick r:id="rId2"/>
              </a:rPr>
              <a:t>Պանչենկոն ընդդեմ Լատվիայի </a:t>
            </a:r>
            <a:r>
              <a:rPr lang="en-US" sz="2400" dirty="0">
                <a:solidFill>
                  <a:schemeClr val="tx1">
                    <a:lumMod val="75000"/>
                    <a:lumOff val="25000"/>
                  </a:schemeClr>
                </a:solidFill>
                <a:latin typeface="Arial" panose="020B0604020202020204" pitchFamily="34" charset="0"/>
                <a:cs typeface="Arial" panose="020B0604020202020204" pitchFamily="34" charset="0"/>
                <a:hlinkClick r:id="rId2"/>
              </a:rPr>
              <a:t>(1999)</a:t>
            </a:r>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q"/>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q"/>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sz="2400" dirty="0">
              <a:solidFill>
                <a:schemeClr val="tx1">
                  <a:lumMod val="75000"/>
                  <a:lumOff val="25000"/>
                </a:schemeClr>
              </a:solidFill>
            </a:endParaRPr>
          </a:p>
        </p:txBody>
      </p:sp>
    </p:spTree>
    <p:extLst>
      <p:ext uri="{BB962C8B-B14F-4D97-AF65-F5344CB8AC3E}">
        <p14:creationId xmlns:p14="http://schemas.microsoft.com/office/powerpoint/2010/main" val="618560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5FB3142D-BF9A-46E8-A69E-999D073616AE}"/>
              </a:ext>
            </a:extLst>
          </p:cNvPr>
          <p:cNvSpPr txBox="1">
            <a:spLocks/>
          </p:cNvSpPr>
          <p:nvPr/>
        </p:nvSpPr>
        <p:spPr>
          <a:xfrm>
            <a:off x="1518134" y="3241964"/>
            <a:ext cx="9155731" cy="159327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200" b="1" dirty="0">
              <a:solidFill>
                <a:schemeClr val="tx1">
                  <a:lumMod val="75000"/>
                  <a:lumOff val="25000"/>
                </a:schemeClr>
              </a:solidFill>
            </a:endParaRPr>
          </a:p>
        </p:txBody>
      </p:sp>
      <p:sp>
        <p:nvSpPr>
          <p:cNvPr id="5" name="Title 5">
            <a:extLst>
              <a:ext uri="{FF2B5EF4-FFF2-40B4-BE49-F238E27FC236}">
                <a16:creationId xmlns:a16="http://schemas.microsoft.com/office/drawing/2014/main" id="{D1E7DEFA-9BB5-42AE-A97F-9B03315F8E84}"/>
              </a:ext>
            </a:extLst>
          </p:cNvPr>
          <p:cNvSpPr txBox="1">
            <a:spLocks/>
          </p:cNvSpPr>
          <p:nvPr/>
        </p:nvSpPr>
        <p:spPr>
          <a:xfrm>
            <a:off x="457200" y="387927"/>
            <a:ext cx="11277600" cy="573578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gn="just">
              <a:buFont typeface="Wingdings" panose="05000000000000000000" pitchFamily="2" charset="2"/>
              <a:buChar char="q"/>
            </a:pPr>
            <a:r>
              <a:rPr lang="hy-AM" sz="2400" b="1" u="sng" dirty="0">
                <a:solidFill>
                  <a:schemeClr val="tx1">
                    <a:lumMod val="75000"/>
                    <a:lumOff val="25000"/>
                  </a:schemeClr>
                </a:solidFill>
                <a:latin typeface="Arial" panose="020B0604020202020204" pitchFamily="34" charset="0"/>
                <a:cs typeface="Arial" panose="020B0604020202020204" pitchFamily="34" charset="0"/>
              </a:rPr>
              <a:t>Վատ վերաբերմունքի խստության աստիճանը</a:t>
            </a:r>
            <a:endParaRPr lang="en-US" sz="2400" b="1" u="sng"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q"/>
            </a:pPr>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algn="just"/>
            <a:r>
              <a:rPr lang="hy-AM" sz="2200" dirty="0">
                <a:solidFill>
                  <a:schemeClr val="tx1">
                    <a:lumMod val="75000"/>
                    <a:lumOff val="25000"/>
                  </a:schemeClr>
                </a:solidFill>
                <a:latin typeface="Arial" panose="020B0604020202020204" pitchFamily="34" charset="0"/>
                <a:cs typeface="Arial" panose="020B0604020202020204" pitchFamily="34" charset="0"/>
              </a:rPr>
              <a:t>Օրինակներ․</a:t>
            </a:r>
          </a:p>
          <a:p>
            <a:pPr algn="just"/>
            <a:endParaRPr lang="hy-AM" sz="2200" dirty="0">
              <a:solidFill>
                <a:schemeClr val="tx1">
                  <a:lumMod val="75000"/>
                  <a:lumOff val="25000"/>
                </a:schemeClr>
              </a:solidFill>
              <a:latin typeface="Arial" panose="020B0604020202020204" pitchFamily="34" charset="0"/>
              <a:cs typeface="Arial" panose="020B0604020202020204" pitchFamily="34" charset="0"/>
            </a:endParaRPr>
          </a:p>
          <a:p>
            <a:pPr algn="just"/>
            <a:r>
              <a:rPr lang="hy-AM" sz="2200" dirty="0">
                <a:solidFill>
                  <a:schemeClr val="tx1">
                    <a:lumMod val="75000"/>
                    <a:lumOff val="25000"/>
                  </a:schemeClr>
                </a:solidFill>
                <a:latin typeface="Arial" panose="020B0604020202020204" pitchFamily="34" charset="0"/>
                <a:cs typeface="Arial" panose="020B0604020202020204" pitchFamily="34" charset="0"/>
              </a:rPr>
              <a:t>Ապաստան հայցողին Հունաստանի իշխանությունները երկու ամիս պահել են սահմանամերձ ճամբարում՝ փոքրիկ տնակում՝ առանց թույլ տալու դուրս գալ ճամբարի տարածքից, կատարել հեռախոսային զանգեր, առանց տրամադրելու մաքուր անկողնու պարագաներ, մաքուր սավան և հիգիենայի պարագաներ․ համարվել է խստության նվազագույն շեմը հատող նվաստացուցիչ վերաբերմունք։</a:t>
            </a:r>
          </a:p>
          <a:p>
            <a:pPr algn="just"/>
            <a:r>
              <a:rPr lang="en-US" sz="1800" dirty="0">
                <a:solidFill>
                  <a:schemeClr val="tx1">
                    <a:lumMod val="75000"/>
                    <a:lumOff val="25000"/>
                  </a:schemeClr>
                </a:solidFill>
                <a:latin typeface="Arial" panose="020B0604020202020204" pitchFamily="34" charset="0"/>
                <a:cs typeface="Arial" panose="020B0604020202020204" pitchFamily="34" charset="0"/>
                <a:hlinkClick r:id="rId2"/>
              </a:rPr>
              <a:t>S.D</a:t>
            </a:r>
            <a:r>
              <a:rPr lang="hy-AM" sz="1800" dirty="0">
                <a:solidFill>
                  <a:schemeClr val="tx1">
                    <a:lumMod val="75000"/>
                    <a:lumOff val="25000"/>
                  </a:schemeClr>
                </a:solidFill>
                <a:latin typeface="Arial" panose="020B0604020202020204" pitchFamily="34" charset="0"/>
                <a:cs typeface="Arial" panose="020B0604020202020204" pitchFamily="34" charset="0"/>
                <a:hlinkClick r:id="rId2"/>
              </a:rPr>
              <a:t>-ն ընդդեմ </a:t>
            </a:r>
            <a:r>
              <a:rPr lang="en-US" sz="1800" dirty="0">
                <a:solidFill>
                  <a:schemeClr val="tx1">
                    <a:lumMod val="75000"/>
                    <a:lumOff val="25000"/>
                  </a:schemeClr>
                </a:solidFill>
                <a:latin typeface="Arial" panose="020B0604020202020204" pitchFamily="34" charset="0"/>
                <a:cs typeface="Arial" panose="020B0604020202020204" pitchFamily="34" charset="0"/>
                <a:hlinkClick r:id="rId2"/>
              </a:rPr>
              <a:t>v. Greece</a:t>
            </a:r>
            <a:r>
              <a:rPr lang="hy-AM" sz="1800" dirty="0">
                <a:solidFill>
                  <a:schemeClr val="tx1">
                    <a:lumMod val="75000"/>
                    <a:lumOff val="25000"/>
                  </a:schemeClr>
                </a:solidFill>
                <a:latin typeface="Arial" panose="020B0604020202020204" pitchFamily="34" charset="0"/>
                <a:cs typeface="Arial" panose="020B0604020202020204" pitchFamily="34" charset="0"/>
              </a:rPr>
              <a:t> </a:t>
            </a:r>
            <a:r>
              <a:rPr lang="en-US" sz="1800" dirty="0">
                <a:solidFill>
                  <a:schemeClr val="tx1">
                    <a:lumMod val="75000"/>
                    <a:lumOff val="25000"/>
                  </a:schemeClr>
                </a:solidFill>
                <a:latin typeface="Arial" panose="020B0604020202020204" pitchFamily="34" charset="0"/>
                <a:cs typeface="Arial" panose="020B0604020202020204" pitchFamily="34" charset="0"/>
              </a:rPr>
              <a:t>(2009)</a:t>
            </a:r>
          </a:p>
          <a:p>
            <a:pPr algn="just"/>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sz="2200" dirty="0">
              <a:solidFill>
                <a:schemeClr val="tx1">
                  <a:lumMod val="75000"/>
                  <a:lumOff val="25000"/>
                </a:schemeClr>
              </a:solidFill>
              <a:latin typeface="Arial" panose="020B0604020202020204" pitchFamily="34" charset="0"/>
              <a:cs typeface="Arial" panose="020B0604020202020204" pitchFamily="34" charset="0"/>
            </a:endParaRPr>
          </a:p>
          <a:p>
            <a:pPr algn="just"/>
            <a:r>
              <a:rPr lang="hy-AM" sz="2200" dirty="0">
                <a:solidFill>
                  <a:schemeClr val="tx1">
                    <a:lumMod val="75000"/>
                    <a:lumOff val="25000"/>
                  </a:schemeClr>
                </a:solidFill>
                <a:latin typeface="Arial" panose="020B0604020202020204" pitchFamily="34" charset="0"/>
                <a:cs typeface="Arial" panose="020B0604020202020204" pitchFamily="34" charset="0"/>
              </a:rPr>
              <a:t>Ապաստան հայցողին վեց օր պահել են անազատության մեջ՝ սահմանափակ տարծքում, առանց զբոսնելու հնարավորության և առանց ժամանցի համար տարածք տրամադրելու, քնելով կեղտոտ մատրասների վրա և հնարավորութուն չունենալով ազատորեն օգտվել զուգարանից։ </a:t>
            </a:r>
            <a:endParaRPr lang="en-US" sz="22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hy-AM" sz="2200" dirty="0">
              <a:solidFill>
                <a:schemeClr val="tx1">
                  <a:lumMod val="75000"/>
                  <a:lumOff val="25000"/>
                </a:schemeClr>
              </a:solidFill>
              <a:latin typeface="Arial" panose="020B0604020202020204" pitchFamily="34" charset="0"/>
              <a:cs typeface="Arial" panose="020B0604020202020204" pitchFamily="34" charset="0"/>
            </a:endParaRPr>
          </a:p>
          <a:p>
            <a:pPr algn="just"/>
            <a:r>
              <a:rPr lang="en-US" sz="1800" dirty="0">
                <a:solidFill>
                  <a:schemeClr val="tx1">
                    <a:lumMod val="75000"/>
                    <a:lumOff val="25000"/>
                  </a:schemeClr>
                </a:solidFill>
                <a:latin typeface="Arial" panose="020B0604020202020204" pitchFamily="34" charset="0"/>
                <a:cs typeface="Arial" panose="020B0604020202020204" pitchFamily="34" charset="0"/>
                <a:hlinkClick r:id="rId2"/>
              </a:rPr>
              <a:t>S.D</a:t>
            </a:r>
            <a:r>
              <a:rPr lang="hy-AM" sz="1800" dirty="0">
                <a:solidFill>
                  <a:schemeClr val="tx1">
                    <a:lumMod val="75000"/>
                    <a:lumOff val="25000"/>
                  </a:schemeClr>
                </a:solidFill>
                <a:cs typeface="Arial" panose="020B0604020202020204" pitchFamily="34" charset="0"/>
                <a:hlinkClick r:id="rId2"/>
              </a:rPr>
              <a:t>-ն ընդդեմ </a:t>
            </a:r>
            <a:r>
              <a:rPr lang="en-US" sz="1800" dirty="0">
                <a:solidFill>
                  <a:schemeClr val="tx1">
                    <a:lumMod val="75000"/>
                    <a:lumOff val="25000"/>
                  </a:schemeClr>
                </a:solidFill>
                <a:latin typeface="Arial" panose="020B0604020202020204" pitchFamily="34" charset="0"/>
                <a:cs typeface="Arial" panose="020B0604020202020204" pitchFamily="34" charset="0"/>
                <a:hlinkClick r:id="rId2"/>
              </a:rPr>
              <a:t>v. Greece</a:t>
            </a:r>
            <a:r>
              <a:rPr lang="hy-AM" sz="1800" dirty="0">
                <a:solidFill>
                  <a:schemeClr val="tx1">
                    <a:lumMod val="75000"/>
                    <a:lumOff val="25000"/>
                  </a:schemeClr>
                </a:solidFill>
                <a:cs typeface="Arial" panose="020B0604020202020204" pitchFamily="34" charset="0"/>
              </a:rPr>
              <a:t> </a:t>
            </a:r>
            <a:r>
              <a:rPr lang="en-US" sz="1800" dirty="0">
                <a:solidFill>
                  <a:schemeClr val="tx1">
                    <a:lumMod val="75000"/>
                    <a:lumOff val="25000"/>
                  </a:schemeClr>
                </a:solidFill>
                <a:latin typeface="Arial" panose="020B0604020202020204" pitchFamily="34" charset="0"/>
                <a:cs typeface="Arial" panose="020B0604020202020204" pitchFamily="34" charset="0"/>
              </a:rPr>
              <a:t>(2009) (</a:t>
            </a:r>
            <a:r>
              <a:rPr lang="hy-AM" sz="1800" dirty="0">
                <a:solidFill>
                  <a:schemeClr val="tx1">
                    <a:lumMod val="75000"/>
                    <a:lumOff val="25000"/>
                  </a:schemeClr>
                </a:solidFill>
                <a:latin typeface="Arial" panose="020B0604020202020204" pitchFamily="34" charset="0"/>
                <a:cs typeface="Arial" panose="020B0604020202020204" pitchFamily="34" charset="0"/>
              </a:rPr>
              <a:t>կետ </a:t>
            </a:r>
            <a:r>
              <a:rPr lang="en-US" sz="1800" dirty="0">
                <a:solidFill>
                  <a:schemeClr val="tx1">
                    <a:lumMod val="75000"/>
                    <a:lumOff val="25000"/>
                  </a:schemeClr>
                </a:solidFill>
                <a:latin typeface="Arial" panose="020B0604020202020204" pitchFamily="34" charset="0"/>
                <a:cs typeface="Arial" panose="020B0604020202020204" pitchFamily="34" charset="0"/>
              </a:rPr>
              <a:t>51)</a:t>
            </a:r>
          </a:p>
          <a:p>
            <a:pPr algn="just"/>
            <a:endParaRPr lang="en-US" sz="28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q"/>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q"/>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sz="2400" dirty="0">
              <a:solidFill>
                <a:schemeClr val="tx1">
                  <a:lumMod val="75000"/>
                  <a:lumOff val="25000"/>
                </a:schemeClr>
              </a:solidFill>
            </a:endParaRPr>
          </a:p>
        </p:txBody>
      </p:sp>
    </p:spTree>
    <p:extLst>
      <p:ext uri="{BB962C8B-B14F-4D97-AF65-F5344CB8AC3E}">
        <p14:creationId xmlns:p14="http://schemas.microsoft.com/office/powerpoint/2010/main" val="1234563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18644-855E-8484-1EFA-FEC6BA414AE7}"/>
              </a:ext>
            </a:extLst>
          </p:cNvPr>
          <p:cNvSpPr>
            <a:spLocks noGrp="1"/>
          </p:cNvSpPr>
          <p:nvPr>
            <p:ph type="title"/>
          </p:nvPr>
        </p:nvSpPr>
        <p:spPr>
          <a:xfrm>
            <a:off x="838200" y="246743"/>
            <a:ext cx="10515600" cy="667657"/>
          </a:xfrm>
        </p:spPr>
        <p:txBody>
          <a:bodyPr>
            <a:normAutofit fontScale="90000"/>
          </a:bodyPr>
          <a:lstStyle/>
          <a:p>
            <a:r>
              <a:rPr lang="en-US" sz="2800" b="1" dirty="0">
                <a:latin typeface="Sylfaen" panose="010A0502050306030303" pitchFamily="18" charset="0"/>
              </a:rPr>
              <a:t>F.G. v. Sweden [GC], 43611/11 </a:t>
            </a:r>
            <a:br>
              <a:rPr lang="en-US" sz="2800" b="1" dirty="0">
                <a:latin typeface="Sylfaen" panose="010A0502050306030303" pitchFamily="18" charset="0"/>
              </a:rPr>
            </a:br>
            <a:endParaRPr lang="en-US" sz="2800" b="1" dirty="0">
              <a:latin typeface="Sylfaen" panose="010A0502050306030303" pitchFamily="18" charset="0"/>
            </a:endParaRPr>
          </a:p>
        </p:txBody>
      </p:sp>
      <p:sp>
        <p:nvSpPr>
          <p:cNvPr id="3" name="Content Placeholder 2">
            <a:extLst>
              <a:ext uri="{FF2B5EF4-FFF2-40B4-BE49-F238E27FC236}">
                <a16:creationId xmlns:a16="http://schemas.microsoft.com/office/drawing/2014/main" id="{1D457FEA-3A1B-FB62-6404-118E828A9CB0}"/>
              </a:ext>
            </a:extLst>
          </p:cNvPr>
          <p:cNvSpPr>
            <a:spLocks noGrp="1"/>
          </p:cNvSpPr>
          <p:nvPr>
            <p:ph idx="1"/>
          </p:nvPr>
        </p:nvSpPr>
        <p:spPr>
          <a:xfrm>
            <a:off x="333828" y="827314"/>
            <a:ext cx="11246983" cy="5907315"/>
          </a:xfrm>
        </p:spPr>
        <p:txBody>
          <a:bodyPr>
            <a:noAutofit/>
          </a:bodyPr>
          <a:lstStyle/>
          <a:p>
            <a:pPr marL="0" indent="0" algn="just">
              <a:buNone/>
            </a:pPr>
            <a:r>
              <a:rPr lang="hy-AM" sz="2200" dirty="0"/>
              <a:t>Իրանի քաղաքացին</a:t>
            </a:r>
            <a:r>
              <a:rPr lang="en-US" sz="2200" dirty="0"/>
              <a:t> </a:t>
            </a:r>
            <a:r>
              <a:rPr lang="hy-AM" sz="2200" dirty="0"/>
              <a:t>ապասատան է հայցել այն հիմքով, որ Իրանում աշխատել է ընդդիմադիր կազմակերպությունների հետ, ինչի պատճառով առնվազն երեք անգամ բանտարկվել է իշխանությունների կողմից, ստիպված է եղել փախչել Իրանից, երբ տեղեկացել է, որ իր աշխատասենյակը խուզարկվել է, և առգրավվել են որոշ փաստաթղթեր։ </a:t>
            </a:r>
          </a:p>
          <a:p>
            <a:pPr marL="0" indent="0" algn="just">
              <a:buNone/>
            </a:pPr>
            <a:r>
              <a:rPr lang="hy-AM" sz="2200" dirty="0"/>
              <a:t>Նշել է նաև, որ Շվեդիայում դարձել է քրիստոնյա և Իրան վերադառնալու դեպքում իրեն սպառնում է մահապատիժ «իսլամը ուրանալու»  համար, սակայն այս հանգամանքը չի նշել ապաստանի իր դիմումում։</a:t>
            </a:r>
            <a:endParaRPr lang="en-US" sz="2200" dirty="0"/>
          </a:p>
          <a:p>
            <a:pPr algn="just"/>
            <a:r>
              <a:rPr lang="hy-AM" sz="2200" dirty="0"/>
              <a:t>ՄԻԵԴ-ը հիմնավորված է համարել միայն դավանափոխության հիմքով վատ վերաբերմունքի արժանանալու ռիսկը դիմումատուին Իրան վտարելու դեպքում՝ նշելով․</a:t>
            </a:r>
          </a:p>
          <a:p>
            <a:pPr algn="just">
              <a:buFont typeface="Arial" panose="020B0604020202020204" pitchFamily="34" charset="0"/>
              <a:buChar char="•"/>
            </a:pPr>
            <a:r>
              <a:rPr lang="hy-AM" sz="2200" dirty="0"/>
              <a:t>հանրահայտ ընդհանուր ռիսկի </a:t>
            </a:r>
            <a:r>
              <a:rPr lang="en-US" sz="2200" dirty="0"/>
              <a:t>(well-known general risk) </a:t>
            </a:r>
            <a:r>
              <a:rPr lang="hy-AM" sz="2200" dirty="0"/>
              <a:t>առկայության դեպքում, երբ նման ռիսկի մասին տեղեկատվությունը ազատորեն կարելի է պարզել բազմաթիվ աղբյուրներից, Կոնվենցիայի 2-րդ և 3-րդ հոդվածներով պետությունների վրա դնում է պարտավորություն, որ իշխանությունները սեփական նախաձեռնությամբ իրականացնեն այդ ռիսկի գնահատումը՝ Ի հակադրություն, անհատական ռիսկի վրա հիմնված ապաստանի հայցերի դեպքում, երբ ապաստան հայցող անձն ինքը պետք է հիմնավորի այդպիսի ռիսկը:</a:t>
            </a:r>
            <a:endParaRPr lang="en-US" sz="2200" dirty="0"/>
          </a:p>
        </p:txBody>
      </p:sp>
    </p:spTree>
    <p:extLst>
      <p:ext uri="{BB962C8B-B14F-4D97-AF65-F5344CB8AC3E}">
        <p14:creationId xmlns:p14="http://schemas.microsoft.com/office/powerpoint/2010/main" val="3823833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5FB3142D-BF9A-46E8-A69E-999D073616AE}"/>
              </a:ext>
            </a:extLst>
          </p:cNvPr>
          <p:cNvSpPr txBox="1">
            <a:spLocks/>
          </p:cNvSpPr>
          <p:nvPr/>
        </p:nvSpPr>
        <p:spPr>
          <a:xfrm>
            <a:off x="1518134" y="3241964"/>
            <a:ext cx="9155731" cy="159327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200" b="1" dirty="0">
              <a:solidFill>
                <a:schemeClr val="tx1">
                  <a:lumMod val="75000"/>
                  <a:lumOff val="25000"/>
                </a:schemeClr>
              </a:solidFill>
            </a:endParaRPr>
          </a:p>
        </p:txBody>
      </p:sp>
      <p:sp>
        <p:nvSpPr>
          <p:cNvPr id="5" name="Title 5">
            <a:extLst>
              <a:ext uri="{FF2B5EF4-FFF2-40B4-BE49-F238E27FC236}">
                <a16:creationId xmlns:a16="http://schemas.microsoft.com/office/drawing/2014/main" id="{D1E7DEFA-9BB5-42AE-A97F-9B03315F8E84}"/>
              </a:ext>
            </a:extLst>
          </p:cNvPr>
          <p:cNvSpPr txBox="1">
            <a:spLocks/>
          </p:cNvSpPr>
          <p:nvPr/>
        </p:nvSpPr>
        <p:spPr>
          <a:xfrm>
            <a:off x="457200" y="270164"/>
            <a:ext cx="11277600" cy="573578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gn="just">
              <a:buFont typeface="Wingdings" panose="05000000000000000000" pitchFamily="2" charset="2"/>
              <a:buChar char="q"/>
            </a:pPr>
            <a:r>
              <a:rPr lang="hy-AM" sz="2400" b="1" u="sng" dirty="0">
                <a:solidFill>
                  <a:schemeClr val="tx1">
                    <a:lumMod val="75000"/>
                    <a:lumOff val="25000"/>
                  </a:schemeClr>
                </a:solidFill>
                <a:latin typeface="Arial" panose="020B0604020202020204" pitchFamily="34" charset="0"/>
                <a:cs typeface="Arial" panose="020B0604020202020204" pitchFamily="34" charset="0"/>
              </a:rPr>
              <a:t>Վատ վերաբերմունքի խստության աստիճանը</a:t>
            </a:r>
            <a:endParaRPr lang="en-US" sz="2400" b="1" u="sng"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q"/>
            </a:pPr>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algn="just"/>
            <a:r>
              <a:rPr lang="hy-AM" sz="2200" dirty="0">
                <a:solidFill>
                  <a:schemeClr val="tx1">
                    <a:lumMod val="75000"/>
                    <a:lumOff val="25000"/>
                  </a:schemeClr>
                </a:solidFill>
                <a:latin typeface="Arial" panose="020B0604020202020204" pitchFamily="34" charset="0"/>
                <a:cs typeface="Arial" panose="020B0604020202020204" pitchFamily="34" charset="0"/>
              </a:rPr>
              <a:t>Օրինակներ․</a:t>
            </a:r>
          </a:p>
          <a:p>
            <a:pPr algn="just"/>
            <a:endParaRPr lang="hy-AM" sz="2200" dirty="0">
              <a:solidFill>
                <a:schemeClr val="tx1">
                  <a:lumMod val="75000"/>
                  <a:lumOff val="25000"/>
                </a:schemeClr>
              </a:solidFill>
              <a:latin typeface="Arial" panose="020B0604020202020204" pitchFamily="34" charset="0"/>
              <a:cs typeface="Arial" panose="020B0604020202020204" pitchFamily="34" charset="0"/>
            </a:endParaRPr>
          </a:p>
          <a:p>
            <a:pPr algn="just"/>
            <a:r>
              <a:rPr lang="hy-AM" sz="2200" dirty="0">
                <a:solidFill>
                  <a:schemeClr val="tx1">
                    <a:lumMod val="75000"/>
                    <a:lumOff val="25000"/>
                  </a:schemeClr>
                </a:solidFill>
                <a:latin typeface="Arial" panose="020B0604020202020204" pitchFamily="34" charset="0"/>
                <a:cs typeface="Arial" panose="020B0604020202020204" pitchFamily="34" charset="0"/>
              </a:rPr>
              <a:t>Ապաստան հայցողին երեք ամիս պահել են ոստիկանության բաժանմունքում ապաստանի վարչական վարույթի ընթացքում՝ առանց ժամանցի </a:t>
            </a:r>
            <a:r>
              <a:rPr lang="en-US" sz="2200" dirty="0">
                <a:solidFill>
                  <a:schemeClr val="tx1">
                    <a:lumMod val="75000"/>
                    <a:lumOff val="25000"/>
                  </a:schemeClr>
                </a:solidFill>
                <a:latin typeface="Arial" panose="020B0604020202020204" pitchFamily="34" charset="0"/>
                <a:cs typeface="Arial" panose="020B0604020202020204" pitchFamily="34" charset="0"/>
              </a:rPr>
              <a:t>h</a:t>
            </a:r>
            <a:r>
              <a:rPr lang="hy-AM" sz="2200" dirty="0">
                <a:solidFill>
                  <a:schemeClr val="tx1">
                    <a:lumMod val="75000"/>
                    <a:lumOff val="25000"/>
                  </a:schemeClr>
                </a:solidFill>
                <a:latin typeface="Arial" panose="020B0604020202020204" pitchFamily="34" charset="0"/>
                <a:cs typeface="Arial" panose="020B0604020202020204" pitchFamily="34" charset="0"/>
              </a:rPr>
              <a:t>նարավորություներ տալու և առանց պատշաճ սննդի․ համարվել է արժանապատվությունը նվաստացնող վերաբերմունք։ </a:t>
            </a:r>
          </a:p>
          <a:p>
            <a:pPr algn="just"/>
            <a:r>
              <a:rPr lang="hy-AM" sz="2200" dirty="0">
                <a:solidFill>
                  <a:schemeClr val="tx1">
                    <a:lumMod val="75000"/>
                    <a:lumOff val="25000"/>
                  </a:schemeClr>
                </a:solidFill>
                <a:latin typeface="Arial" panose="020B0604020202020204" pitchFamily="34" charset="0"/>
                <a:cs typeface="Arial" panose="020B0604020202020204" pitchFamily="34" charset="0"/>
                <a:hlinkClick r:id="rId2"/>
              </a:rPr>
              <a:t>Տաբեշն ընդդեմ Հունաստանի, </a:t>
            </a:r>
            <a:r>
              <a:rPr lang="en-US" sz="2200" dirty="0">
                <a:solidFill>
                  <a:schemeClr val="tx1">
                    <a:lumMod val="75000"/>
                    <a:lumOff val="25000"/>
                  </a:schemeClr>
                </a:solidFill>
                <a:latin typeface="Arial" panose="020B0604020202020204" pitchFamily="34" charset="0"/>
                <a:cs typeface="Arial" panose="020B0604020202020204" pitchFamily="34" charset="0"/>
                <a:hlinkClick r:id="rId2"/>
              </a:rPr>
              <a:t>2009</a:t>
            </a:r>
            <a:endParaRPr lang="en-US" sz="22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hy-AM" sz="2200" dirty="0">
              <a:solidFill>
                <a:schemeClr val="tx1">
                  <a:lumMod val="75000"/>
                  <a:lumOff val="25000"/>
                </a:schemeClr>
              </a:solidFill>
              <a:latin typeface="Arial" panose="020B0604020202020204" pitchFamily="34" charset="0"/>
              <a:cs typeface="Arial" panose="020B0604020202020204" pitchFamily="34" charset="0"/>
            </a:endParaRPr>
          </a:p>
          <a:p>
            <a:pPr algn="just"/>
            <a:r>
              <a:rPr lang="hy-AM" sz="2400" dirty="0">
                <a:solidFill>
                  <a:schemeClr val="tx1">
                    <a:lumMod val="75000"/>
                    <a:lumOff val="25000"/>
                  </a:schemeClr>
                </a:solidFill>
                <a:latin typeface="Arial" panose="020B0604020202020204" pitchFamily="34" charset="0"/>
                <a:cs typeface="Arial" panose="020B0604020202020204" pitchFamily="34" charset="0"/>
              </a:rPr>
              <a:t>Ապաստան հայցողին երեք ամիս պահել են գերբնակեցված վայրում՝ հակահիգիենիկ միջավայրում, առանց զբաղմունքի և սնվելու համար հարմարեցված միջավայրի, իսկ սանհանգույցները գտնվել են այնպիսի վատ վիճակում, որ հնարավոր չի եղել դրանցից օգտվել։ Նման վերաբերմունքը համարվել է արժանապատվությունը նվաստացնող։ </a:t>
            </a:r>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algn="just"/>
            <a:r>
              <a:rPr lang="en-US" sz="2400" dirty="0">
                <a:solidFill>
                  <a:schemeClr val="tx1">
                    <a:lumMod val="75000"/>
                    <a:lumOff val="25000"/>
                  </a:schemeClr>
                </a:solidFill>
                <a:latin typeface="Arial" panose="020B0604020202020204" pitchFamily="34" charset="0"/>
                <a:cs typeface="Arial" panose="020B0604020202020204" pitchFamily="34" charset="0"/>
                <a:hlinkClick r:id="rId3"/>
              </a:rPr>
              <a:t>A.A.-</a:t>
            </a:r>
            <a:r>
              <a:rPr lang="hy-AM" sz="2400" dirty="0">
                <a:solidFill>
                  <a:schemeClr val="tx1">
                    <a:lumMod val="75000"/>
                    <a:lumOff val="25000"/>
                  </a:schemeClr>
                </a:solidFill>
                <a:latin typeface="Arial" panose="020B0604020202020204" pitchFamily="34" charset="0"/>
                <a:cs typeface="Arial" panose="020B0604020202020204" pitchFamily="34" charset="0"/>
                <a:hlinkClick r:id="rId3"/>
              </a:rPr>
              <a:t>ն ընդդեմ Հունաստանի, </a:t>
            </a:r>
            <a:r>
              <a:rPr lang="en-US" sz="2400" dirty="0">
                <a:solidFill>
                  <a:schemeClr val="tx1">
                    <a:lumMod val="75000"/>
                    <a:lumOff val="25000"/>
                  </a:schemeClr>
                </a:solidFill>
                <a:latin typeface="Arial" panose="020B0604020202020204" pitchFamily="34" charset="0"/>
                <a:cs typeface="Arial" panose="020B0604020202020204" pitchFamily="34" charset="0"/>
                <a:hlinkClick r:id="rId3"/>
              </a:rPr>
              <a:t>2010</a:t>
            </a:r>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q"/>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q"/>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sz="2400" dirty="0">
              <a:solidFill>
                <a:schemeClr val="tx1">
                  <a:lumMod val="75000"/>
                  <a:lumOff val="25000"/>
                </a:schemeClr>
              </a:solidFill>
            </a:endParaRPr>
          </a:p>
        </p:txBody>
      </p:sp>
    </p:spTree>
    <p:extLst>
      <p:ext uri="{BB962C8B-B14F-4D97-AF65-F5344CB8AC3E}">
        <p14:creationId xmlns:p14="http://schemas.microsoft.com/office/powerpoint/2010/main" val="1337525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5FB3142D-BF9A-46E8-A69E-999D073616AE}"/>
              </a:ext>
            </a:extLst>
          </p:cNvPr>
          <p:cNvSpPr txBox="1">
            <a:spLocks/>
          </p:cNvSpPr>
          <p:nvPr/>
        </p:nvSpPr>
        <p:spPr>
          <a:xfrm>
            <a:off x="1518134" y="3241964"/>
            <a:ext cx="9155731" cy="159327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200" b="1" dirty="0">
              <a:solidFill>
                <a:schemeClr val="tx1">
                  <a:lumMod val="75000"/>
                  <a:lumOff val="25000"/>
                </a:schemeClr>
              </a:solidFill>
            </a:endParaRPr>
          </a:p>
        </p:txBody>
      </p:sp>
      <p:sp>
        <p:nvSpPr>
          <p:cNvPr id="5" name="Title 5">
            <a:extLst>
              <a:ext uri="{FF2B5EF4-FFF2-40B4-BE49-F238E27FC236}">
                <a16:creationId xmlns:a16="http://schemas.microsoft.com/office/drawing/2014/main" id="{D1E7DEFA-9BB5-42AE-A97F-9B03315F8E84}"/>
              </a:ext>
            </a:extLst>
          </p:cNvPr>
          <p:cNvSpPr txBox="1">
            <a:spLocks/>
          </p:cNvSpPr>
          <p:nvPr/>
        </p:nvSpPr>
        <p:spPr>
          <a:xfrm>
            <a:off x="457200" y="270164"/>
            <a:ext cx="11277600" cy="5735782"/>
          </a:xfrm>
          <a:prstGeom prst="rect">
            <a:avLst/>
          </a:prstGeom>
          <a:solidFill>
            <a:schemeClr val="accent4">
              <a:lumMod val="20000"/>
              <a:lumOff val="80000"/>
            </a:schemeClr>
          </a:solidFill>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gn="just">
              <a:buFont typeface="Wingdings" panose="05000000000000000000" pitchFamily="2" charset="2"/>
              <a:buChar char="q"/>
            </a:pPr>
            <a:r>
              <a:rPr lang="hy-AM" sz="2400" b="1" u="sng" dirty="0">
                <a:solidFill>
                  <a:schemeClr val="tx1">
                    <a:lumMod val="75000"/>
                    <a:lumOff val="25000"/>
                  </a:schemeClr>
                </a:solidFill>
                <a:latin typeface="Arial" panose="020B0604020202020204" pitchFamily="34" charset="0"/>
                <a:cs typeface="Arial" panose="020B0604020202020204" pitchFamily="34" charset="0"/>
              </a:rPr>
              <a:t>Վտանգի գնահատումը</a:t>
            </a:r>
            <a:endParaRPr lang="en-US" sz="2400" b="1" u="sng"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q"/>
            </a:pPr>
            <a:endParaRPr lang="en-US"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lnSpc>
                <a:spcPct val="150000"/>
              </a:lnSpc>
            </a:pPr>
            <a:r>
              <a:rPr lang="hy-AM" sz="2400" dirty="0">
                <a:solidFill>
                  <a:schemeClr val="tx1">
                    <a:lumMod val="75000"/>
                    <a:lumOff val="25000"/>
                  </a:schemeClr>
                </a:solidFill>
                <a:latin typeface="Arial" panose="020B0604020202020204" pitchFamily="34" charset="0"/>
                <a:cs typeface="Arial" panose="020B0604020202020204" pitchFamily="34" charset="0"/>
              </a:rPr>
              <a:t>Վտանգը պետք է լինի․ </a:t>
            </a:r>
          </a:p>
          <a:p>
            <a:pPr marL="1828800" indent="-449263">
              <a:lnSpc>
                <a:spcPct val="150000"/>
              </a:lnSpc>
              <a:buFont typeface="Arial" panose="020B0604020202020204" pitchFamily="34" charset="0"/>
              <a:buChar char="•"/>
            </a:pPr>
            <a:r>
              <a:rPr lang="hy-AM" sz="2400" b="1" dirty="0">
                <a:solidFill>
                  <a:schemeClr val="tx1">
                    <a:lumMod val="75000"/>
                    <a:lumOff val="25000"/>
                  </a:schemeClr>
                </a:solidFill>
                <a:latin typeface="Arial" panose="020B0604020202020204" pitchFamily="34" charset="0"/>
                <a:cs typeface="Arial" panose="020B0604020202020204" pitchFamily="34" charset="0"/>
              </a:rPr>
              <a:t>իրական</a:t>
            </a:r>
          </a:p>
          <a:p>
            <a:pPr marL="1422400" algn="just">
              <a:lnSpc>
                <a:spcPct val="150000"/>
              </a:lnSpc>
              <a:buFont typeface="Arial" panose="020B0604020202020204" pitchFamily="34" charset="0"/>
              <a:buChar char="•"/>
            </a:pPr>
            <a:r>
              <a:rPr lang="hy-AM" sz="2400" b="1" dirty="0">
                <a:solidFill>
                  <a:schemeClr val="tx1">
                    <a:lumMod val="75000"/>
                    <a:lumOff val="25000"/>
                  </a:schemeClr>
                </a:solidFill>
                <a:latin typeface="Arial" panose="020B0604020202020204" pitchFamily="34" charset="0"/>
                <a:cs typeface="Arial" panose="020B0604020202020204" pitchFamily="34" charset="0"/>
              </a:rPr>
              <a:t>	անխուսափելի</a:t>
            </a:r>
          </a:p>
          <a:p>
            <a:pPr marL="1422400" algn="just">
              <a:lnSpc>
                <a:spcPct val="150000"/>
              </a:lnSpc>
              <a:buFont typeface="Arial" panose="020B0604020202020204" pitchFamily="34" charset="0"/>
              <a:buChar char="•"/>
            </a:pPr>
            <a:r>
              <a:rPr lang="hy-AM" sz="2400" b="1" dirty="0">
                <a:solidFill>
                  <a:schemeClr val="tx1">
                    <a:lumMod val="75000"/>
                    <a:lumOff val="25000"/>
                  </a:schemeClr>
                </a:solidFill>
                <a:latin typeface="Arial" panose="020B0604020202020204" pitchFamily="34" charset="0"/>
                <a:cs typeface="Arial" panose="020B0604020202020204" pitchFamily="34" charset="0"/>
              </a:rPr>
              <a:t>	կանխատեսելի</a:t>
            </a:r>
          </a:p>
          <a:p>
            <a:pPr marL="1422400" algn="just">
              <a:lnSpc>
                <a:spcPct val="150000"/>
              </a:lnSpc>
              <a:buFont typeface="Arial" panose="020B0604020202020204" pitchFamily="34" charset="0"/>
              <a:buChar char="•"/>
            </a:pPr>
            <a:r>
              <a:rPr lang="hy-AM" sz="2400" b="1" dirty="0">
                <a:solidFill>
                  <a:schemeClr val="tx1">
                    <a:lumMod val="75000"/>
                    <a:lumOff val="25000"/>
                  </a:schemeClr>
                </a:solidFill>
                <a:latin typeface="Arial" panose="020B0604020202020204" pitchFamily="34" charset="0"/>
                <a:cs typeface="Arial" panose="020B0604020202020204" pitchFamily="34" charset="0"/>
              </a:rPr>
              <a:t>	անձնական</a:t>
            </a:r>
          </a:p>
          <a:p>
            <a:pPr marL="1422400" algn="just">
              <a:buFont typeface="Wingdings" panose="05000000000000000000" pitchFamily="2" charset="2"/>
              <a:buChar char="q"/>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q"/>
            </a:pPr>
            <a:endParaRPr lang="hy-AM" sz="2400" dirty="0">
              <a:solidFill>
                <a:schemeClr val="tx1">
                  <a:lumMod val="75000"/>
                  <a:lumOff val="25000"/>
                </a:schemeClr>
              </a:solidFill>
              <a:latin typeface="Arial" panose="020B0604020202020204" pitchFamily="34" charset="0"/>
              <a:cs typeface="Arial" panose="020B0604020202020204" pitchFamily="34" charset="0"/>
            </a:endParaRPr>
          </a:p>
          <a:p>
            <a:pPr algn="just"/>
            <a:endParaRPr lang="en-US" sz="2400" dirty="0">
              <a:solidFill>
                <a:schemeClr val="tx1">
                  <a:lumMod val="75000"/>
                  <a:lumOff val="25000"/>
                </a:schemeClr>
              </a:solidFill>
            </a:endParaRPr>
          </a:p>
        </p:txBody>
      </p:sp>
    </p:spTree>
    <p:extLst>
      <p:ext uri="{BB962C8B-B14F-4D97-AF65-F5344CB8AC3E}">
        <p14:creationId xmlns:p14="http://schemas.microsoft.com/office/powerpoint/2010/main" val="920604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D9C91BC0-4DDB-4640-9FB3-9A1DAF530578}"/>
              </a:ext>
            </a:extLst>
          </p:cNvPr>
          <p:cNvSpPr txBox="1">
            <a:spLocks/>
          </p:cNvSpPr>
          <p:nvPr/>
        </p:nvSpPr>
        <p:spPr>
          <a:xfrm>
            <a:off x="609599" y="1981200"/>
            <a:ext cx="11000509" cy="4724395"/>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hy-AM" sz="2400" b="0" i="0" u="none" strike="noStrike" kern="1200" cap="none" spc="0" normalizeH="0" baseline="0" noProof="0" dirty="0">
              <a:ln>
                <a:noFill/>
              </a:ln>
              <a:solidFill>
                <a:srgbClr val="000000"/>
              </a:solidFill>
              <a:effectLst/>
              <a:uLnTx/>
              <a:uFillTx/>
              <a:latin typeface="Arial Unicode"/>
              <a:ea typeface="+mn-ea"/>
              <a:cs typeface="+mn-cs"/>
            </a:endParaRPr>
          </a:p>
        </p:txBody>
      </p:sp>
      <p:sp>
        <p:nvSpPr>
          <p:cNvPr id="5" name="Subtitle 2">
            <a:extLst>
              <a:ext uri="{FF2B5EF4-FFF2-40B4-BE49-F238E27FC236}">
                <a16:creationId xmlns:a16="http://schemas.microsoft.com/office/drawing/2014/main" id="{7B82D134-E2D0-44BC-A2DA-F70CBEB8606B}"/>
              </a:ext>
            </a:extLst>
          </p:cNvPr>
          <p:cNvSpPr txBox="1">
            <a:spLocks/>
          </p:cNvSpPr>
          <p:nvPr/>
        </p:nvSpPr>
        <p:spPr>
          <a:xfrm>
            <a:off x="318653" y="152405"/>
            <a:ext cx="11554693" cy="6553190"/>
          </a:xfrm>
          <a:prstGeom prst="rect">
            <a:avLst/>
          </a:prstGeom>
          <a:solidFill>
            <a:schemeClr val="accent4">
              <a:lumMod val="20000"/>
              <a:lumOff val="80000"/>
            </a:schemeClr>
          </a:solidFill>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7713" marR="0" lvl="1" indent="-512763" algn="just" defTabSz="914400" rtl="0" eaLnBrk="1" fontAlgn="auto" latinLnBrk="0" hangingPunct="1">
              <a:lnSpc>
                <a:spcPct val="100000"/>
              </a:lnSpc>
              <a:spcBef>
                <a:spcPts val="500"/>
              </a:spcBef>
              <a:spcAft>
                <a:spcPts val="0"/>
              </a:spcAft>
              <a:buClrTx/>
              <a:buSzTx/>
              <a:buFont typeface="Wingdings" panose="05000000000000000000" pitchFamily="2" charset="2"/>
              <a:buChar char="q"/>
              <a:tabLst/>
              <a:defRPr/>
            </a:pPr>
            <a:r>
              <a:rPr kumimoji="0" lang="hy-AM" sz="2600" b="1"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rPr>
              <a:t>Իրական և անխուսափելի վտանգ </a:t>
            </a:r>
            <a:r>
              <a:rPr kumimoji="0" lang="en-US" sz="2600" b="1"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rPr>
              <a:t>(</a:t>
            </a:r>
            <a:r>
              <a:rPr kumimoji="0" lang="hy-AM" sz="2600" b="1"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rPr>
              <a:t>ՄԻԵԿ</a:t>
            </a:r>
            <a:r>
              <a:rPr kumimoji="0" lang="ru-RU" sz="2600" b="1"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rPr>
              <a:t>)</a:t>
            </a:r>
            <a:endParaRPr kumimoji="0" lang="en-US" sz="2600" b="1"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endParaRPr>
          </a:p>
          <a:p>
            <a:pPr marL="234950" marR="0" lvl="1" indent="0" algn="just"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hy-AM" sz="2600" b="0"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endParaRPr>
          </a:p>
          <a:p>
            <a:pPr marL="1371600" marR="0" lvl="2" indent="-457200" algn="just" defTabSz="914400" rtl="0" eaLnBrk="1" fontAlgn="auto" latinLnBrk="0" hangingPunct="1">
              <a:lnSpc>
                <a:spcPct val="100000"/>
              </a:lnSpc>
              <a:spcBef>
                <a:spcPts val="500"/>
              </a:spcBef>
              <a:spcAft>
                <a:spcPts val="0"/>
              </a:spcAft>
              <a:buClrTx/>
              <a:buSzTx/>
              <a:buFont typeface="Wingdings" panose="05000000000000000000" pitchFamily="2" charset="2"/>
              <a:buChar char="§"/>
              <a:tabLst/>
              <a:defRPr/>
            </a:pPr>
            <a:r>
              <a:rPr kumimoji="0" lang="hy-AM" sz="2200" b="1"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rPr>
              <a:t>Ընդհանուր</a:t>
            </a:r>
            <a:r>
              <a:rPr kumimoji="0" lang="hy-AM" sz="2200" b="0"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rPr>
              <a:t> իրավիճակը ընդունող պետությունում/ծագման երկրում</a:t>
            </a:r>
          </a:p>
          <a:p>
            <a:pPr marL="2063750" marR="0" lvl="3" indent="-401638"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000" dirty="0">
                <a:solidFill>
                  <a:prstClr val="black"/>
                </a:solidFill>
                <a:latin typeface="GHEA Grapalat" panose="02000506050000020003" pitchFamily="50" charset="0"/>
                <a:ea typeface="Tahoma" panose="020B0604030504040204" pitchFamily="34" charset="0"/>
                <a:cs typeface="Arial" panose="020B0604020202020204" pitchFamily="34" charset="0"/>
              </a:rPr>
              <a:t>Կալանավայրերում պայմանների համընդհանուր վատ վիճակ</a:t>
            </a:r>
          </a:p>
          <a:p>
            <a:pPr marL="2063750" marR="0" lvl="3" indent="-401638"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kumimoji="0" lang="hy-AM" sz="2000" b="0"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rPr>
              <a:t>Խոշտանգումների և անմարդկային վերաբերմունքի տարածված պրակտիկա</a:t>
            </a:r>
          </a:p>
          <a:p>
            <a:pPr marL="2063750" marR="0" lvl="3" indent="-401638"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kumimoji="0" lang="hy-AM" sz="2000" b="0"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rPr>
              <a:t>Բողոքարկման անարդյունավետ իրավական համակարգ</a:t>
            </a:r>
          </a:p>
          <a:p>
            <a:pPr marL="2063750" marR="0" lvl="3" indent="-401638"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000" dirty="0">
                <a:solidFill>
                  <a:prstClr val="black"/>
                </a:solidFill>
                <a:latin typeface="GHEA Grapalat" panose="02000506050000020003" pitchFamily="50" charset="0"/>
                <a:ea typeface="Tahoma" panose="020B0604030504040204" pitchFamily="34" charset="0"/>
                <a:cs typeface="Arial" panose="020B0604020202020204" pitchFamily="34" charset="0"/>
              </a:rPr>
              <a:t>Մահացությունների բարձր ցուցանիշ</a:t>
            </a:r>
            <a:endParaRPr kumimoji="0" lang="hy-AM" sz="2000" b="0"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endParaRPr>
          </a:p>
          <a:p>
            <a:pPr marL="2063750" marR="0" lvl="3" indent="-401638"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000" dirty="0">
                <a:solidFill>
                  <a:prstClr val="black"/>
                </a:solidFill>
                <a:latin typeface="GHEA Grapalat" panose="02000506050000020003" pitchFamily="50" charset="0"/>
                <a:ea typeface="Tahoma" panose="020B0604030504040204" pitchFamily="34" charset="0"/>
                <a:cs typeface="Arial" panose="020B0604020202020204" pitchFamily="34" charset="0"/>
              </a:rPr>
              <a:t>Ք</a:t>
            </a:r>
            <a:r>
              <a:rPr kumimoji="0" lang="hy-AM" sz="2000" b="0"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rPr>
              <a:t>րեական աստիճանակարգության քողարկված համակարգ</a:t>
            </a:r>
          </a:p>
          <a:p>
            <a:pPr marL="1371600" marR="0" lvl="2" indent="-457200" algn="just" defTabSz="914400" rtl="0" eaLnBrk="1" fontAlgn="auto" latinLnBrk="0" hangingPunct="1">
              <a:lnSpc>
                <a:spcPct val="100000"/>
              </a:lnSpc>
              <a:spcBef>
                <a:spcPts val="500"/>
              </a:spcBef>
              <a:spcAft>
                <a:spcPts val="0"/>
              </a:spcAft>
              <a:buClrTx/>
              <a:buSzTx/>
              <a:buFont typeface="Wingdings" panose="05000000000000000000" pitchFamily="2" charset="2"/>
              <a:buChar char="§"/>
              <a:tabLst/>
              <a:defRPr/>
            </a:pPr>
            <a:r>
              <a:rPr kumimoji="0" lang="hy-AM" sz="2200" b="1"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rPr>
              <a:t>Անձնական</a:t>
            </a:r>
            <a:r>
              <a:rPr kumimoji="0" lang="hy-AM" sz="2200" b="0"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rPr>
              <a:t> հանգամանքները</a:t>
            </a:r>
          </a:p>
          <a:p>
            <a:pPr marL="2119313" marR="0" lvl="3" indent="-457200"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000" dirty="0">
                <a:solidFill>
                  <a:prstClr val="black"/>
                </a:solidFill>
                <a:latin typeface="GHEA Grapalat" panose="02000506050000020003" pitchFamily="50" charset="0"/>
                <a:ea typeface="Tahoma" panose="020B0604030504040204" pitchFamily="34" charset="0"/>
                <a:cs typeface="Arial" panose="020B0604020202020204" pitchFamily="34" charset="0"/>
              </a:rPr>
              <a:t>Առողջական սուր վիճակ</a:t>
            </a:r>
            <a:endParaRPr kumimoji="0" lang="hy-AM" sz="2000" b="0"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endParaRPr>
          </a:p>
          <a:p>
            <a:pPr marL="2119313" marR="0" lvl="3" indent="-457200"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kumimoji="0" lang="hy-AM" sz="2000" b="0"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rPr>
              <a:t>Ազգային, սեռական կամ կրոնական փոքրամասնության ներկայացուցիչ</a:t>
            </a:r>
          </a:p>
          <a:p>
            <a:pPr marL="2119313" marR="0" lvl="3" indent="-457200"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kumimoji="0" lang="hy-AM" sz="2000" b="0"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rPr>
              <a:t>Քաղաքական հետապնդում </a:t>
            </a:r>
          </a:p>
          <a:p>
            <a:pPr marL="2119313" marR="0" lvl="3" indent="-457200"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kumimoji="0" lang="hy-AM" sz="2000" b="0"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rPr>
              <a:t>Թշնամական միջավայր բանտում </a:t>
            </a:r>
          </a:p>
          <a:p>
            <a:pPr marL="2119313" marR="0" lvl="3" indent="-457200"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000" dirty="0">
                <a:solidFill>
                  <a:prstClr val="black"/>
                </a:solidFill>
                <a:latin typeface="GHEA Grapalat" panose="02000506050000020003" pitchFamily="50" charset="0"/>
                <a:ea typeface="Tahoma" panose="020B0604030504040204" pitchFamily="34" charset="0"/>
                <a:cs typeface="Arial" panose="020B0604020202020204" pitchFamily="34" charset="0"/>
              </a:rPr>
              <a:t>Մասնավոր խմբերի կողմից սպառնալիքներ</a:t>
            </a:r>
            <a:endParaRPr kumimoji="0" lang="hy-AM" sz="2000" b="0"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endParaRPr>
          </a:p>
          <a:p>
            <a:pPr marL="1662113" marR="0" lvl="3" algn="just" defTabSz="914400" rtl="0" eaLnBrk="1" fontAlgn="auto" latinLnBrk="0" hangingPunct="1">
              <a:lnSpc>
                <a:spcPct val="100000"/>
              </a:lnSpc>
              <a:spcBef>
                <a:spcPts val="500"/>
              </a:spcBef>
              <a:spcAft>
                <a:spcPts val="0"/>
              </a:spcAft>
              <a:buClrTx/>
              <a:buSzTx/>
              <a:tabLst/>
              <a:defRPr/>
            </a:pPr>
            <a:endParaRPr kumimoji="0" lang="hy-AM" sz="2000" b="0"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200" b="0" i="1"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hy-AM" sz="2200" b="0" i="1" u="none" strike="noStrike" kern="1200" cap="none" spc="0" normalizeH="0" baseline="0" noProof="0" dirty="0">
                <a:ln>
                  <a:noFill/>
                </a:ln>
                <a:solidFill>
                  <a:prstClr val="black"/>
                </a:solidFill>
                <a:effectLst/>
                <a:uLnTx/>
                <a:uFillTx/>
                <a:latin typeface="Grapalat"/>
                <a:ea typeface="Tahoma" panose="020B0604030504040204" pitchFamily="34" charset="0"/>
                <a:cs typeface="Arial" panose="020B0604020202020204" pitchFamily="34" charset="0"/>
              </a:rPr>
              <a:t>Համեմատել ՄԱԿ </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Arial" panose="020B0604020202020204" pitchFamily="34" charset="0"/>
              </a:rPr>
              <a:t>ՄԱԿ</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Times New Roman" panose="02020603050405020304" pitchFamily="18" charset="0"/>
              </a:rPr>
              <a:t> </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Arial" panose="020B0604020202020204" pitchFamily="34" charset="0"/>
              </a:rPr>
              <a:t>ՓԳՀ</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Times New Roman" panose="02020603050405020304" pitchFamily="18" charset="0"/>
              </a:rPr>
              <a:t>-</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Arial" panose="020B0604020202020204" pitchFamily="34" charset="0"/>
              </a:rPr>
              <a:t>ի</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Times New Roman" panose="02020603050405020304" pitchFamily="18" charset="0"/>
              </a:rPr>
              <a:t> «</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Arial" panose="020B0604020202020204" pitchFamily="34" charset="0"/>
              </a:rPr>
              <a:t>Փախստականի</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Times New Roman" panose="02020603050405020304" pitchFamily="18" charset="0"/>
              </a:rPr>
              <a:t> </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Arial" panose="020B0604020202020204" pitchFamily="34" charset="0"/>
              </a:rPr>
              <a:t>կարգավիճակը</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Times New Roman" panose="02020603050405020304" pitchFamily="18" charset="0"/>
              </a:rPr>
              <a:t> </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Arial" panose="020B0604020202020204" pitchFamily="34" charset="0"/>
              </a:rPr>
              <a:t>որոշելու</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Times New Roman" panose="02020603050405020304" pitchFamily="18" charset="0"/>
              </a:rPr>
              <a:t> </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Arial" panose="020B0604020202020204" pitchFamily="34" charset="0"/>
              </a:rPr>
              <a:t>ընթացակարգերի</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Times New Roman" panose="02020603050405020304" pitchFamily="18" charset="0"/>
              </a:rPr>
              <a:t> </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Arial" panose="020B0604020202020204" pitchFamily="34" charset="0"/>
              </a:rPr>
              <a:t>և</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Times New Roman" panose="02020603050405020304" pitchFamily="18" charset="0"/>
              </a:rPr>
              <a:t> </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Arial" panose="020B0604020202020204" pitchFamily="34" charset="0"/>
              </a:rPr>
              <a:t>չափորոշիչների</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Times New Roman" panose="02020603050405020304" pitchFamily="18" charset="0"/>
              </a:rPr>
              <a:t> </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Arial" panose="020B0604020202020204" pitchFamily="34" charset="0"/>
              </a:rPr>
              <a:t>վերաբերյալ</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Times New Roman" panose="02020603050405020304" pitchFamily="18" charset="0"/>
              </a:rPr>
              <a:t> </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Arial" panose="020B0604020202020204" pitchFamily="34" charset="0"/>
              </a:rPr>
              <a:t>ձեռնարկ</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Times New Roman" panose="02020603050405020304" pitchFamily="18" charset="0"/>
              </a:rPr>
              <a:t>»</a:t>
            </a:r>
            <a:r>
              <a:rPr kumimoji="0" lang="en-US"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Times New Roman" panose="02020603050405020304" pitchFamily="18" charset="0"/>
              </a:rPr>
              <a:t>-</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Arial" panose="020B0604020202020204" pitchFamily="34" charset="0"/>
              </a:rPr>
              <a:t>ի</a:t>
            </a:r>
            <a:r>
              <a:rPr kumimoji="0" lang="en-US"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Arial" panose="020B0604020202020204" pitchFamily="34" charset="0"/>
              </a:rPr>
              <a:t> </a:t>
            </a:r>
            <a:r>
              <a:rPr kumimoji="0" lang="ru-RU"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Arial" panose="020B0604020202020204" pitchFamily="34" charset="0"/>
              </a:rPr>
              <a:t>38</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Arial" panose="020B0604020202020204" pitchFamily="34" charset="0"/>
              </a:rPr>
              <a:t>-րդ կետում </a:t>
            </a:r>
            <a:r>
              <a:rPr kumimoji="0" lang="ru-RU"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Arial" panose="020B0604020202020204" pitchFamily="34" charset="0"/>
              </a:rPr>
              <a:t>«</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Arial" panose="020B0604020202020204" pitchFamily="34" charset="0"/>
              </a:rPr>
              <a:t>հիմնավորված երկյուղ</a:t>
            </a:r>
            <a:r>
              <a:rPr kumimoji="0" lang="ru-RU"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Arial" panose="020B0604020202020204" pitchFamily="34" charset="0"/>
              </a:rPr>
              <a:t>» </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Arial" panose="020B0604020202020204" pitchFamily="34" charset="0"/>
              </a:rPr>
              <a:t>չափանիշի հետ</a:t>
            </a:r>
            <a:r>
              <a:rPr kumimoji="0" lang="hy-AM" sz="2200" b="0" i="0" u="none" strike="noStrike" kern="1200" cap="none" spc="0" normalizeH="0" baseline="0" noProof="0" dirty="0">
                <a:ln>
                  <a:noFill/>
                </a:ln>
                <a:solidFill>
                  <a:prstClr val="black"/>
                </a:solidFill>
                <a:effectLst/>
                <a:uLnTx/>
                <a:uFillTx/>
                <a:latin typeface="Grapalat"/>
                <a:ea typeface="Calibri" panose="020F0502020204030204" pitchFamily="34" charset="0"/>
                <a:cs typeface="Times New Roman" panose="02020603050405020304" pitchFamily="18" charset="0"/>
              </a:rPr>
              <a:t> </a:t>
            </a:r>
            <a:endParaRPr kumimoji="0" lang="hy-AM" sz="2200" b="0" i="0" u="none" strike="noStrike" kern="1200" cap="none" spc="0" normalizeH="0" baseline="0" noProof="0" dirty="0">
              <a:ln>
                <a:noFill/>
              </a:ln>
              <a:solidFill>
                <a:prstClr val="black"/>
              </a:solidFill>
              <a:effectLst/>
              <a:uLnTx/>
              <a:uFillTx/>
              <a:latin typeface="Grapalat"/>
              <a:ea typeface="Tahoma" panose="020B0604030504040204" pitchFamily="34" charset="0"/>
              <a:cs typeface="Arial" panose="020B0604020202020204" pitchFamily="34" charset="0"/>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hy-AM" sz="2200" b="0"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42943272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D9C91BC0-4DDB-4640-9FB3-9A1DAF530578}"/>
              </a:ext>
            </a:extLst>
          </p:cNvPr>
          <p:cNvSpPr txBox="1">
            <a:spLocks/>
          </p:cNvSpPr>
          <p:nvPr/>
        </p:nvSpPr>
        <p:spPr>
          <a:xfrm>
            <a:off x="609599" y="1981200"/>
            <a:ext cx="11000509" cy="4724395"/>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hy-AM" sz="2400" b="0" i="0" u="none" strike="noStrike" kern="1200" cap="none" spc="0" normalizeH="0" baseline="0" noProof="0" dirty="0">
              <a:ln>
                <a:noFill/>
              </a:ln>
              <a:solidFill>
                <a:srgbClr val="000000"/>
              </a:solidFill>
              <a:effectLst/>
              <a:uLnTx/>
              <a:uFillTx/>
              <a:latin typeface="Arial Unicode"/>
              <a:ea typeface="+mn-ea"/>
              <a:cs typeface="+mn-cs"/>
            </a:endParaRPr>
          </a:p>
        </p:txBody>
      </p:sp>
      <p:sp>
        <p:nvSpPr>
          <p:cNvPr id="5" name="Subtitle 2">
            <a:extLst>
              <a:ext uri="{FF2B5EF4-FFF2-40B4-BE49-F238E27FC236}">
                <a16:creationId xmlns:a16="http://schemas.microsoft.com/office/drawing/2014/main" id="{7B82D134-E2D0-44BC-A2DA-F70CBEB8606B}"/>
              </a:ext>
            </a:extLst>
          </p:cNvPr>
          <p:cNvSpPr txBox="1">
            <a:spLocks/>
          </p:cNvSpPr>
          <p:nvPr/>
        </p:nvSpPr>
        <p:spPr>
          <a:xfrm>
            <a:off x="318653" y="152405"/>
            <a:ext cx="11554693" cy="6553190"/>
          </a:xfrm>
          <a:prstGeom prst="rect">
            <a:avLst/>
          </a:prstGeom>
          <a:solidFill>
            <a:schemeClr val="accent4">
              <a:lumMod val="20000"/>
              <a:lumOff val="80000"/>
            </a:schemeClr>
          </a:solidFill>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R="0" lvl="2" indent="-798513" algn="just" defTabSz="914400" rtl="0" eaLnBrk="1" fontAlgn="auto" latinLnBrk="0" hangingPunct="1">
              <a:lnSpc>
                <a:spcPct val="100000"/>
              </a:lnSpc>
              <a:spcBef>
                <a:spcPts val="500"/>
              </a:spcBef>
              <a:spcAft>
                <a:spcPts val="0"/>
              </a:spcAft>
              <a:buClrTx/>
              <a:buSzTx/>
              <a:tabLst/>
              <a:defRPr/>
            </a:pPr>
            <a:r>
              <a:rPr lang="hy-AM" sz="2400" b="1" u="sng" dirty="0">
                <a:solidFill>
                  <a:prstClr val="black"/>
                </a:solidFill>
                <a:latin typeface="GHEA Grapalat" panose="02000506050000020003" pitchFamily="50" charset="0"/>
                <a:ea typeface="Tahoma" panose="020B0604030504040204" pitchFamily="34" charset="0"/>
                <a:cs typeface="Arial" panose="020B0604020202020204" pitchFamily="34" charset="0"/>
              </a:rPr>
              <a:t>Օրինակ</a:t>
            </a:r>
            <a:r>
              <a:rPr lang="en-US" sz="2400" b="1" u="sng" dirty="0">
                <a:solidFill>
                  <a:prstClr val="black"/>
                </a:solidFill>
                <a:latin typeface="GHEA Grapalat" panose="02000506050000020003" pitchFamily="50" charset="0"/>
                <a:ea typeface="Tahoma" panose="020B0604030504040204" pitchFamily="34" charset="0"/>
                <a:cs typeface="Arial" panose="020B0604020202020204" pitchFamily="34" charset="0"/>
              </a:rPr>
              <a:t> 1</a:t>
            </a:r>
            <a:endParaRPr lang="hy-AM" sz="2400" b="1" u="sng"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115888" marR="0" lvl="2" algn="just" defTabSz="914400" rtl="0" eaLnBrk="1" fontAlgn="auto" latinLnBrk="0" hangingPunct="1">
              <a:lnSpc>
                <a:spcPct val="100000"/>
              </a:lnSpc>
              <a:spcBef>
                <a:spcPts val="500"/>
              </a:spcBef>
              <a:spcAft>
                <a:spcPts val="0"/>
              </a:spcAft>
              <a:buClrTx/>
              <a:buSzTx/>
              <a:tabLst/>
              <a:defRPr/>
            </a:pPr>
            <a:r>
              <a:rPr lang="hy-AM" sz="2300" dirty="0">
                <a:solidFill>
                  <a:prstClr val="black"/>
                </a:solidFill>
                <a:latin typeface="GHEA Grapalat" panose="02000506050000020003" pitchFamily="50" charset="0"/>
                <a:ea typeface="Tahoma" panose="020B0604030504040204" pitchFamily="34" charset="0"/>
                <a:cs typeface="Arial" panose="020B0604020202020204" pitchFamily="34" charset="0"/>
              </a:rPr>
              <a:t>Անգլիայի իշխանությունները ձերբակալել են Ռումինիայի քաղաքացուն ՀՀ իշխանություններին հանձնելու նպատակով, ում նկատմամբ ՀՀ իրավապահ մարմինները հայտարարել էին միջազգային հետախուզում ՀՀ տարածքում հանցագործության կատարման համար։ Ռումինիայի քաղաքացին Անգլիայից խնդրել է ապաստան, նշել է, որ երկյուղ ունի, որ ՀՀ-ում կենթարկվի անմարդկային վերաբերմունքի, քանի որ ինքը նույնասեռական է, իսկ ՀՀ բանտերում նույնասեռականները ենթարկվում են խտրականության, անմարդկային և նվաստացուցիչ վերաբերմունքի։</a:t>
            </a:r>
          </a:p>
          <a:p>
            <a:pPr marL="115888" marR="0" lvl="2" algn="just" defTabSz="914400" rtl="0" eaLnBrk="1" fontAlgn="auto" latinLnBrk="0" hangingPunct="1">
              <a:lnSpc>
                <a:spcPct val="100000"/>
              </a:lnSpc>
              <a:spcBef>
                <a:spcPts val="500"/>
              </a:spcBef>
              <a:spcAft>
                <a:spcPts val="0"/>
              </a:spcAft>
              <a:buClrTx/>
              <a:buSzTx/>
              <a:tabLst/>
              <a:defRPr/>
            </a:pPr>
            <a:r>
              <a:rPr lang="hy-AM" sz="2300" dirty="0">
                <a:solidFill>
                  <a:prstClr val="black"/>
                </a:solidFill>
                <a:latin typeface="GHEA Grapalat" panose="02000506050000020003" pitchFamily="50" charset="0"/>
                <a:ea typeface="Tahoma" panose="020B0604030504040204" pitchFamily="34" charset="0"/>
                <a:cs typeface="Arial" panose="020B0604020202020204" pitchFamily="34" charset="0"/>
              </a:rPr>
              <a:t>ՀՀ գլխավոր դատախազությունը տվել է երաշխիք, որ նա կալանքի ժամկետը կկրի Վարդաշեն կամ Արմավիր ՔԿՀ-ում, որոնք ունեն լավագույն պայմանները, և որ նա չի ենթարկվի խտրականության սեռական կողմնորոշման հիմքով։ </a:t>
            </a:r>
          </a:p>
          <a:p>
            <a:pPr marL="115888" marR="0" lvl="2" algn="just" defTabSz="914400" rtl="0" eaLnBrk="1" fontAlgn="auto" latinLnBrk="0" hangingPunct="1">
              <a:lnSpc>
                <a:spcPct val="100000"/>
              </a:lnSpc>
              <a:spcBef>
                <a:spcPts val="500"/>
              </a:spcBef>
              <a:spcAft>
                <a:spcPts val="0"/>
              </a:spcAft>
              <a:buClrTx/>
              <a:buSzTx/>
              <a:tabLst/>
              <a:defRPr/>
            </a:pPr>
            <a:r>
              <a:rPr lang="hy-AM" sz="2300" dirty="0">
                <a:solidFill>
                  <a:prstClr val="black"/>
                </a:solidFill>
                <a:latin typeface="GHEA Grapalat" panose="02000506050000020003" pitchFamily="50" charset="0"/>
                <a:ea typeface="Tahoma" panose="020B0604030504040204" pitchFamily="34" charset="0"/>
                <a:cs typeface="Arial" panose="020B0604020202020204" pitchFamily="34" charset="0"/>
              </a:rPr>
              <a:t>Դատական նիստում դատարանը հարցաքննել է մարդու իրավունքների հարցերով ՀՀ փորձագետի, ով իրավական եզրակացություն է տվել, որ առկա է </a:t>
            </a:r>
            <a:r>
              <a:rPr lang="hy-AM" sz="2300" b="1" dirty="0">
                <a:solidFill>
                  <a:prstClr val="black"/>
                </a:solidFill>
                <a:latin typeface="GHEA Grapalat" panose="02000506050000020003" pitchFamily="50" charset="0"/>
                <a:ea typeface="Tahoma" panose="020B0604030504040204" pitchFamily="34" charset="0"/>
                <a:cs typeface="Arial" panose="020B0604020202020204" pitchFamily="34" charset="0"/>
              </a:rPr>
              <a:t>իրական</a:t>
            </a:r>
            <a:r>
              <a:rPr lang="hy-AM" sz="2300" dirty="0">
                <a:solidFill>
                  <a:prstClr val="black"/>
                </a:solidFill>
                <a:latin typeface="GHEA Grapalat" panose="02000506050000020003" pitchFamily="50" charset="0"/>
                <a:ea typeface="Tahoma" panose="020B0604030504040204" pitchFamily="34" charset="0"/>
                <a:cs typeface="Arial" panose="020B0604020202020204" pitchFamily="34" charset="0"/>
              </a:rPr>
              <a:t> և </a:t>
            </a:r>
            <a:r>
              <a:rPr lang="hy-AM" sz="2300" b="1" dirty="0">
                <a:solidFill>
                  <a:prstClr val="black"/>
                </a:solidFill>
                <a:latin typeface="GHEA Grapalat" panose="02000506050000020003" pitchFamily="50" charset="0"/>
                <a:ea typeface="Tahoma" panose="020B0604030504040204" pitchFamily="34" charset="0"/>
                <a:cs typeface="Arial" panose="020B0604020202020204" pitchFamily="34" charset="0"/>
              </a:rPr>
              <a:t>անխուսափելի</a:t>
            </a:r>
            <a:r>
              <a:rPr lang="hy-AM" sz="2300" dirty="0">
                <a:solidFill>
                  <a:prstClr val="black"/>
                </a:solidFill>
                <a:latin typeface="GHEA Grapalat" panose="02000506050000020003" pitchFamily="50" charset="0"/>
                <a:ea typeface="Tahoma" panose="020B0604030504040204" pitchFamily="34" charset="0"/>
                <a:cs typeface="Arial" panose="020B0604020202020204" pitchFamily="34" charset="0"/>
              </a:rPr>
              <a:t> վտանգ, որ արտահանձնվելու դեպքում Ռումինիայի քաղաքացին ամենայն հավանականությամբ կկալանավորվի, առնվազն </a:t>
            </a:r>
            <a:r>
              <a:rPr lang="en-US" sz="2300" dirty="0">
                <a:solidFill>
                  <a:prstClr val="black"/>
                </a:solidFill>
                <a:latin typeface="GHEA Grapalat" panose="02000506050000020003" pitchFamily="50" charset="0"/>
                <a:ea typeface="Tahoma" panose="020B0604030504040204" pitchFamily="34" charset="0"/>
                <a:cs typeface="Arial" panose="020B0604020202020204" pitchFamily="34" charset="0"/>
              </a:rPr>
              <a:t>7</a:t>
            </a:r>
            <a:r>
              <a:rPr lang="hy-AM" sz="2300" dirty="0">
                <a:solidFill>
                  <a:prstClr val="black"/>
                </a:solidFill>
                <a:latin typeface="GHEA Grapalat" panose="02000506050000020003" pitchFamily="50" charset="0"/>
                <a:ea typeface="Tahoma" panose="020B0604030504040204" pitchFamily="34" charset="0"/>
                <a:cs typeface="Arial" panose="020B0604020202020204" pitchFamily="34" charset="0"/>
              </a:rPr>
              <a:t> տարի կգտնվի անազատության մեջ, և այդ ընթացքում կենթարկվի անմարդկային և նվաստացուցիչ վերաբերմունքի։  </a:t>
            </a: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hy-AM" sz="2200" b="0"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1414067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D9C91BC0-4DDB-4640-9FB3-9A1DAF530578}"/>
              </a:ext>
            </a:extLst>
          </p:cNvPr>
          <p:cNvSpPr txBox="1">
            <a:spLocks/>
          </p:cNvSpPr>
          <p:nvPr/>
        </p:nvSpPr>
        <p:spPr>
          <a:xfrm>
            <a:off x="609599" y="1981200"/>
            <a:ext cx="11000509" cy="4724395"/>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hy-AM" sz="2400" b="0" i="0" u="none" strike="noStrike" kern="1200" cap="none" spc="0" normalizeH="0" baseline="0" noProof="0" dirty="0">
              <a:ln>
                <a:noFill/>
              </a:ln>
              <a:solidFill>
                <a:srgbClr val="000000"/>
              </a:solidFill>
              <a:effectLst/>
              <a:uLnTx/>
              <a:uFillTx/>
              <a:latin typeface="Arial Unicode"/>
              <a:ea typeface="+mn-ea"/>
              <a:cs typeface="+mn-cs"/>
            </a:endParaRPr>
          </a:p>
        </p:txBody>
      </p:sp>
      <p:sp>
        <p:nvSpPr>
          <p:cNvPr id="5" name="Subtitle 2">
            <a:extLst>
              <a:ext uri="{FF2B5EF4-FFF2-40B4-BE49-F238E27FC236}">
                <a16:creationId xmlns:a16="http://schemas.microsoft.com/office/drawing/2014/main" id="{7B82D134-E2D0-44BC-A2DA-F70CBEB8606B}"/>
              </a:ext>
            </a:extLst>
          </p:cNvPr>
          <p:cNvSpPr txBox="1">
            <a:spLocks/>
          </p:cNvSpPr>
          <p:nvPr/>
        </p:nvSpPr>
        <p:spPr>
          <a:xfrm>
            <a:off x="318653" y="152405"/>
            <a:ext cx="11713690" cy="6553190"/>
          </a:xfrm>
          <a:prstGeom prst="rect">
            <a:avLst/>
          </a:prstGeom>
          <a:solidFill>
            <a:schemeClr val="accent4">
              <a:lumMod val="20000"/>
              <a:lumOff val="80000"/>
            </a:schemeClr>
          </a:solidFill>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R="0" lvl="2" indent="-798513" algn="just" defTabSz="914400" rtl="0" eaLnBrk="1" fontAlgn="auto" latinLnBrk="0" hangingPunct="1">
              <a:lnSpc>
                <a:spcPct val="100000"/>
              </a:lnSpc>
              <a:spcBef>
                <a:spcPts val="500"/>
              </a:spcBef>
              <a:spcAft>
                <a:spcPts val="0"/>
              </a:spcAft>
              <a:buClrTx/>
              <a:buSzTx/>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Փորձագետի պնդումները․  </a:t>
            </a:r>
            <a:endParaRPr lang="en-US"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R="0" lvl="2" indent="-798513" algn="just" defTabSz="914400" rtl="0" eaLnBrk="1" fontAlgn="auto" latinLnBrk="0" hangingPunct="1">
              <a:lnSpc>
                <a:spcPct val="100000"/>
              </a:lnSpc>
              <a:spcBef>
                <a:spcPts val="500"/>
              </a:spcBef>
              <a:spcAft>
                <a:spcPts val="0"/>
              </a:spcAft>
              <a:buClrTx/>
              <a:buSzTx/>
              <a:tabLst/>
              <a:defRPr/>
            </a:pPr>
            <a:endParaRPr lang="en-US"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արտահանձնվելու դեպքում մեղադրյալը կկալանավորվի</a:t>
            </a: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առկա են բազմաթիվ վկայությունները կալանավայրերում ծեծի, անմարդկային վերաբերմունք, շորթման դեպքերի մասին</a:t>
            </a: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ՀՀ-ում գրանցվել է կալանավորների մահացության ամենաբարձր թիվը ԵԽ-ում</a:t>
            </a: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ԼԳԲՏ ներկայացուցիչները ամենախոցելի կալանավերներն են ՀՀ բանտերում</a:t>
            </a: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Բանտերում տարածված է քրեական աստիճանակարգությունը</a:t>
            </a: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ԼԳԲՏ-ները այդ աստիճանակարգում ամենացածր աստիճանին են,</a:t>
            </a: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Նրանց սնունդը եփվում ու մատուցվում է առանձին տարաներով,</a:t>
            </a: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Օտարերկրացի նույնասեռականը առավել խոցելի է նման իրավիճակում,</a:t>
            </a: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ԼԳԲՏ-ները որպես կանոն պահվում են ամենավատ խցերում</a:t>
            </a: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ՄԻԵԴ-ը կայացրել է բազմաթիվ վճիռներ ընդդեմ ՀՀ-ի կալանքի պայմանների մասին</a:t>
            </a: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Մեղադրյալը ունի հիվանդություններ</a:t>
            </a: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ՀՀ բանտերը ունեն դեղորայքի և մասնագիտացված բժշկական խնամքի խրոնիկ անբավարարություն, </a:t>
            </a:r>
          </a:p>
          <a:p>
            <a:pPr marL="115887" marR="0" lvl="2" algn="just" defTabSz="914400" rtl="0" eaLnBrk="1" fontAlgn="auto" latinLnBrk="0" hangingPunct="1">
              <a:lnSpc>
                <a:spcPct val="100000"/>
              </a:lnSpc>
              <a:spcBef>
                <a:spcPts val="500"/>
              </a:spcBef>
              <a:spcAft>
                <a:spcPts val="0"/>
              </a:spcAft>
              <a:buClrTx/>
              <a:buSzTx/>
              <a:tabLst/>
              <a:defRPr/>
            </a:pPr>
            <a:endPar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endPar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 </a:t>
            </a: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endPar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endPar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endPar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hy-AM" sz="2200" b="0"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3496941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D9C91BC0-4DDB-4640-9FB3-9A1DAF530578}"/>
              </a:ext>
            </a:extLst>
          </p:cNvPr>
          <p:cNvSpPr txBox="1">
            <a:spLocks/>
          </p:cNvSpPr>
          <p:nvPr/>
        </p:nvSpPr>
        <p:spPr>
          <a:xfrm>
            <a:off x="609599" y="1981200"/>
            <a:ext cx="11000509" cy="4724395"/>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hy-AM" sz="2400" b="0" i="0" u="none" strike="noStrike" kern="1200" cap="none" spc="0" normalizeH="0" baseline="0" noProof="0" dirty="0">
              <a:ln>
                <a:noFill/>
              </a:ln>
              <a:solidFill>
                <a:srgbClr val="000000"/>
              </a:solidFill>
              <a:effectLst/>
              <a:uLnTx/>
              <a:uFillTx/>
              <a:latin typeface="Arial Unicode"/>
              <a:ea typeface="+mn-ea"/>
              <a:cs typeface="+mn-cs"/>
            </a:endParaRPr>
          </a:p>
        </p:txBody>
      </p:sp>
      <p:sp>
        <p:nvSpPr>
          <p:cNvPr id="5" name="Subtitle 2">
            <a:extLst>
              <a:ext uri="{FF2B5EF4-FFF2-40B4-BE49-F238E27FC236}">
                <a16:creationId xmlns:a16="http://schemas.microsoft.com/office/drawing/2014/main" id="{7B82D134-E2D0-44BC-A2DA-F70CBEB8606B}"/>
              </a:ext>
            </a:extLst>
          </p:cNvPr>
          <p:cNvSpPr txBox="1">
            <a:spLocks/>
          </p:cNvSpPr>
          <p:nvPr/>
        </p:nvSpPr>
        <p:spPr>
          <a:xfrm>
            <a:off x="318653" y="152405"/>
            <a:ext cx="11713690" cy="6553190"/>
          </a:xfrm>
          <a:prstGeom prst="rect">
            <a:avLst/>
          </a:prstGeom>
          <a:solidFill>
            <a:schemeClr val="accent4">
              <a:lumMod val="20000"/>
              <a:lumOff val="80000"/>
            </a:schemeClr>
          </a:solidFill>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R="0" lvl="2" indent="-798513" algn="just" defTabSz="914400" rtl="0" eaLnBrk="1" fontAlgn="auto" latinLnBrk="0" hangingPunct="1">
              <a:lnSpc>
                <a:spcPct val="100000"/>
              </a:lnSpc>
              <a:spcBef>
                <a:spcPts val="500"/>
              </a:spcBef>
              <a:spcAft>
                <a:spcPts val="0"/>
              </a:spcAft>
              <a:buClrTx/>
              <a:buSzTx/>
              <a:tabLst/>
              <a:defRPr/>
            </a:pPr>
            <a:endParaRPr lang="en-US"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արտահանձնվելու դեպքում մեղադրյալը կզրկվի արդարադատությունից </a:t>
            </a:r>
            <a:r>
              <a:rPr lang="en-US" sz="2200" dirty="0">
                <a:solidFill>
                  <a:prstClr val="black"/>
                </a:solidFill>
                <a:latin typeface="GHEA Grapalat" panose="02000506050000020003" pitchFamily="50" charset="0"/>
                <a:ea typeface="Tahoma" panose="020B0604030504040204" pitchFamily="34" charset="0"/>
                <a:cs typeface="Arial" panose="020B0604020202020204" pitchFamily="34" charset="0"/>
              </a:rPr>
              <a:t>(</a:t>
            </a: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արդարադատության առերևույթ մերժում</a:t>
            </a:r>
            <a:r>
              <a:rPr lang="en-US" sz="2200" dirty="0">
                <a:solidFill>
                  <a:prstClr val="black"/>
                </a:solidFill>
                <a:latin typeface="GHEA Grapalat" panose="02000506050000020003" pitchFamily="50" charset="0"/>
                <a:ea typeface="Tahoma" panose="020B0604030504040204" pitchFamily="34" charset="0"/>
                <a:cs typeface="Arial" panose="020B0604020202020204" pitchFamily="34" charset="0"/>
              </a:rPr>
              <a:t>), </a:t>
            </a: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Հնարավորություն չի ունենա հակընդդեմ հարցման ենթարկել իր դեմ ցուցմունք տված բոլոր առանցքաին վկաներին, քանի որ նրանք բոլորը կրել են իրենց պատիժը և մեկնել ՀՀ-ից,</a:t>
            </a: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Քանի որ կայացվել են առանձնացված գործերով առնվազն հինգ մեղադրական դատավճիռներ, սույն գործով դատարանը ուղղակի կվկայակոչի այդ դատական ակտերում հաստատված ապացույցները՝ առանց հնարավորություն տալու դրանք ստուգել քրեադատավարական երաշիքներով, օրինակ՝ հակընդդեմ հարցման եղանակով։ </a:t>
            </a: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Հնարավոր է, որ նրան հարկադրեն իր դեմ ցուցմունքներ տալ, որի վերաբերյալ, որպես տարածված պրակտիկա, կան բազմաթիվ վկայություններ</a:t>
            </a:r>
            <a:r>
              <a:rPr lang="en-US" sz="2200" dirty="0">
                <a:solidFill>
                  <a:prstClr val="black"/>
                </a:solidFill>
                <a:latin typeface="GHEA Grapalat" panose="02000506050000020003" pitchFamily="50" charset="0"/>
                <a:ea typeface="Tahoma" panose="020B0604030504040204" pitchFamily="34" charset="0"/>
                <a:cs typeface="Arial" panose="020B0604020202020204" pitchFamily="34" charset="0"/>
              </a:rPr>
              <a:t>:</a:t>
            </a:r>
            <a:endPar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115887" marR="0" lvl="2" algn="just" defTabSz="914400" rtl="0" eaLnBrk="1" fontAlgn="auto" latinLnBrk="0" hangingPunct="1">
              <a:lnSpc>
                <a:spcPct val="100000"/>
              </a:lnSpc>
              <a:spcBef>
                <a:spcPts val="500"/>
              </a:spcBef>
              <a:spcAft>
                <a:spcPts val="0"/>
              </a:spcAft>
              <a:buClrTx/>
              <a:buSzTx/>
              <a:tabLst/>
              <a:defRPr/>
            </a:pPr>
            <a:endPar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endPar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115887" marR="0" lvl="2" algn="just" defTabSz="914400" rtl="0" eaLnBrk="1" fontAlgn="auto" latinLnBrk="0" hangingPunct="1">
              <a:lnSpc>
                <a:spcPct val="100000"/>
              </a:lnSpc>
              <a:spcBef>
                <a:spcPts val="500"/>
              </a:spcBef>
              <a:spcAft>
                <a:spcPts val="0"/>
              </a:spcAft>
              <a:buClrTx/>
              <a:buSzTx/>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 </a:t>
            </a: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endPar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endPar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endPar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hy-AM" sz="2200" b="0"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13356399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D9C91BC0-4DDB-4640-9FB3-9A1DAF530578}"/>
              </a:ext>
            </a:extLst>
          </p:cNvPr>
          <p:cNvSpPr txBox="1">
            <a:spLocks/>
          </p:cNvSpPr>
          <p:nvPr/>
        </p:nvSpPr>
        <p:spPr>
          <a:xfrm>
            <a:off x="609599" y="1981200"/>
            <a:ext cx="11000509" cy="4724395"/>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hy-AM" sz="2400" b="0" i="0" u="none" strike="noStrike" kern="1200" cap="none" spc="0" normalizeH="0" baseline="0" noProof="0" dirty="0">
              <a:ln>
                <a:noFill/>
              </a:ln>
              <a:solidFill>
                <a:srgbClr val="000000"/>
              </a:solidFill>
              <a:effectLst/>
              <a:uLnTx/>
              <a:uFillTx/>
              <a:latin typeface="Arial Unicode"/>
              <a:ea typeface="+mn-ea"/>
              <a:cs typeface="+mn-cs"/>
            </a:endParaRPr>
          </a:p>
        </p:txBody>
      </p:sp>
      <p:sp>
        <p:nvSpPr>
          <p:cNvPr id="5" name="Subtitle 2">
            <a:extLst>
              <a:ext uri="{FF2B5EF4-FFF2-40B4-BE49-F238E27FC236}">
                <a16:creationId xmlns:a16="http://schemas.microsoft.com/office/drawing/2014/main" id="{7B82D134-E2D0-44BC-A2DA-F70CBEB8606B}"/>
              </a:ext>
            </a:extLst>
          </p:cNvPr>
          <p:cNvSpPr txBox="1">
            <a:spLocks/>
          </p:cNvSpPr>
          <p:nvPr/>
        </p:nvSpPr>
        <p:spPr>
          <a:xfrm>
            <a:off x="318653" y="152405"/>
            <a:ext cx="11713690" cy="6553190"/>
          </a:xfrm>
          <a:prstGeom prst="rect">
            <a:avLst/>
          </a:prstGeom>
          <a:solidFill>
            <a:schemeClr val="accent4">
              <a:lumMod val="20000"/>
              <a:lumOff val="80000"/>
            </a:schemeClr>
          </a:solidFill>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R="0" lvl="2" indent="-798513" algn="just" defTabSz="914400" rtl="0" eaLnBrk="1" fontAlgn="auto" latinLnBrk="0" hangingPunct="1">
              <a:lnSpc>
                <a:spcPct val="100000"/>
              </a:lnSpc>
              <a:spcBef>
                <a:spcPts val="500"/>
              </a:spcBef>
              <a:spcAft>
                <a:spcPts val="0"/>
              </a:spcAft>
              <a:buClrTx/>
              <a:buSzTx/>
              <a:buFont typeface="Wingdings" panose="05000000000000000000" pitchFamily="2" charset="2"/>
              <a:buChar char="q"/>
              <a:tabLst/>
              <a:defRPr/>
            </a:pPr>
            <a:r>
              <a:rPr lang="hy-AM" sz="2200" b="1" dirty="0">
                <a:solidFill>
                  <a:prstClr val="black"/>
                </a:solidFill>
                <a:latin typeface="GHEA Grapalat" panose="02000506050000020003" pitchFamily="50" charset="0"/>
                <a:ea typeface="Tahoma" panose="020B0604030504040204" pitchFamily="34" charset="0"/>
                <a:cs typeface="Arial" panose="020B0604020202020204" pitchFamily="34" charset="0"/>
              </a:rPr>
              <a:t>Դատական ստուգման </a:t>
            </a:r>
            <a:r>
              <a:rPr lang="en-US" sz="2200" b="1" dirty="0">
                <a:solidFill>
                  <a:prstClr val="black"/>
                </a:solidFill>
                <a:latin typeface="GHEA Grapalat" panose="02000506050000020003" pitchFamily="50" charset="0"/>
                <a:ea typeface="Tahoma" panose="020B0604030504040204" pitchFamily="34" charset="0"/>
                <a:cs typeface="Arial" panose="020B0604020202020204" pitchFamily="34" charset="0"/>
              </a:rPr>
              <a:t>Ex Nunc </a:t>
            </a:r>
            <a:r>
              <a:rPr lang="hy-AM" sz="2200" b="1" dirty="0">
                <a:solidFill>
                  <a:prstClr val="black"/>
                </a:solidFill>
                <a:latin typeface="GHEA Grapalat" panose="02000506050000020003" pitchFamily="50" charset="0"/>
                <a:ea typeface="Tahoma" panose="020B0604030504040204" pitchFamily="34" charset="0"/>
                <a:cs typeface="Arial" panose="020B0604020202020204" pitchFamily="34" charset="0"/>
              </a:rPr>
              <a:t>բնույթը</a:t>
            </a:r>
            <a:endParaRPr lang="en-US" sz="2200" b="1"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115887" marR="0" lvl="2" algn="just" defTabSz="914400" rtl="0" eaLnBrk="1" fontAlgn="auto" latinLnBrk="0" hangingPunct="1">
              <a:lnSpc>
                <a:spcPct val="100000"/>
              </a:lnSpc>
              <a:spcBef>
                <a:spcPts val="500"/>
              </a:spcBef>
              <a:spcAft>
                <a:spcPts val="0"/>
              </a:spcAft>
              <a:buClrTx/>
              <a:buSzTx/>
              <a:tabLst/>
              <a:defRPr/>
            </a:pPr>
            <a:endParaRPr lang="en-US"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115887" marR="0" lvl="2" algn="just" defTabSz="914400" rtl="0" eaLnBrk="1" fontAlgn="auto" latinLnBrk="0" hangingPunct="1">
              <a:lnSpc>
                <a:spcPct val="100000"/>
              </a:lnSpc>
              <a:spcBef>
                <a:spcPts val="500"/>
              </a:spcBef>
              <a:spcAft>
                <a:spcPts val="0"/>
              </a:spcAft>
              <a:buClrTx/>
              <a:buSzTx/>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Ներկայացնել օրինակ </a:t>
            </a:r>
            <a:r>
              <a:rPr lang="en-US" sz="2200" dirty="0">
                <a:solidFill>
                  <a:prstClr val="black"/>
                </a:solidFill>
                <a:latin typeface="GHEA Grapalat" panose="02000506050000020003" pitchFamily="50" charset="0"/>
                <a:ea typeface="Tahoma" panose="020B0604030504040204" pitchFamily="34" charset="0"/>
                <a:cs typeface="Arial" panose="020B0604020202020204" pitchFamily="34" charset="0"/>
              </a:rPr>
              <a:t>2</a:t>
            </a:r>
          </a:p>
          <a:p>
            <a:pPr marL="115887" marR="0" lvl="2" algn="just" defTabSz="914400" rtl="0" eaLnBrk="1" fontAlgn="auto" latinLnBrk="0" hangingPunct="1">
              <a:lnSpc>
                <a:spcPct val="100000"/>
              </a:lnSpc>
              <a:spcBef>
                <a:spcPts val="500"/>
              </a:spcBef>
              <a:spcAft>
                <a:spcPts val="0"/>
              </a:spcAft>
              <a:buClrTx/>
              <a:buSzTx/>
              <a:tabLst/>
              <a:defRPr/>
            </a:pPr>
            <a:endParaRPr lang="en-US"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115887" marR="0" lvl="2" algn="just" defTabSz="914400" rtl="0" eaLnBrk="1" fontAlgn="auto" latinLnBrk="0" hangingPunct="1">
              <a:lnSpc>
                <a:spcPct val="100000"/>
              </a:lnSpc>
              <a:spcBef>
                <a:spcPts val="500"/>
              </a:spcBef>
              <a:spcAft>
                <a:spcPts val="0"/>
              </a:spcAft>
              <a:buClrTx/>
              <a:buSzTx/>
              <a:tabLst/>
              <a:defRPr/>
            </a:pPr>
            <a:endParaRPr lang="en-US"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115887" marR="0" lvl="2" algn="just" defTabSz="914400" rtl="0" eaLnBrk="1" fontAlgn="auto" latinLnBrk="0" hangingPunct="1">
              <a:lnSpc>
                <a:spcPct val="100000"/>
              </a:lnSpc>
              <a:spcBef>
                <a:spcPts val="500"/>
              </a:spcBef>
              <a:spcAft>
                <a:spcPts val="0"/>
              </a:spcAft>
              <a:buClrTx/>
              <a:buSzTx/>
              <a:tabLst/>
              <a:defRPr/>
            </a:pPr>
            <a:endPar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endPar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115887" marR="0" lvl="2" algn="just" defTabSz="914400" rtl="0" eaLnBrk="1" fontAlgn="auto" latinLnBrk="0" hangingPunct="1">
              <a:lnSpc>
                <a:spcPct val="100000"/>
              </a:lnSpc>
              <a:spcBef>
                <a:spcPts val="500"/>
              </a:spcBef>
              <a:spcAft>
                <a:spcPts val="0"/>
              </a:spcAft>
              <a:buClrTx/>
              <a:buSzTx/>
              <a:tabLst/>
              <a:defRPr/>
            </a:pPr>
            <a:r>
              <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rPr>
              <a:t> </a:t>
            </a: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endPar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endPar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508000" marR="0" lvl="2" indent="-392113" algn="just" defTabSz="914400" rtl="0" eaLnBrk="1" fontAlgn="auto" latinLnBrk="0" hangingPunct="1">
              <a:lnSpc>
                <a:spcPct val="100000"/>
              </a:lnSpc>
              <a:spcBef>
                <a:spcPts val="500"/>
              </a:spcBef>
              <a:spcAft>
                <a:spcPts val="0"/>
              </a:spcAft>
              <a:buClrTx/>
              <a:buSzTx/>
              <a:buFont typeface="Wingdings" panose="05000000000000000000" pitchFamily="2" charset="2"/>
              <a:buChar char="ü"/>
              <a:tabLst/>
              <a:defRPr/>
            </a:pPr>
            <a:endParaRPr lang="hy-AM" sz="2200" dirty="0">
              <a:solidFill>
                <a:prstClr val="black"/>
              </a:solidFill>
              <a:latin typeface="GHEA Grapalat" panose="02000506050000020003" pitchFamily="50" charset="0"/>
              <a:ea typeface="Tahoma" panose="020B0604030504040204" pitchFamily="34" charset="0"/>
              <a:cs typeface="Arial" panose="020B0604020202020204" pitchFamily="34" charset="0"/>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hy-AM" sz="2200" b="0" i="0" u="none" strike="noStrike" kern="1200" cap="none" spc="0" normalizeH="0" baseline="0" noProof="0" dirty="0">
              <a:ln>
                <a:noFill/>
              </a:ln>
              <a:solidFill>
                <a:prstClr val="black"/>
              </a:solidFill>
              <a:effectLst/>
              <a:uLnTx/>
              <a:uFillTx/>
              <a:latin typeface="GHEA Grapalat" panose="02000506050000020003" pitchFamily="50"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10258546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2131</TotalTime>
  <Words>1602</Words>
  <Application>Microsoft Office PowerPoint</Application>
  <PresentationFormat>Widescreen</PresentationFormat>
  <Paragraphs>227</Paragraphs>
  <Slides>24</Slides>
  <Notes>0</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24</vt:i4>
      </vt:variant>
    </vt:vector>
  </HeadingPairs>
  <TitlesOfParts>
    <vt:vector size="37" baseType="lpstr">
      <vt:lpstr>Aial</vt:lpstr>
      <vt:lpstr>Arabic Typesetting</vt:lpstr>
      <vt:lpstr>Arial</vt:lpstr>
      <vt:lpstr>Arial </vt:lpstr>
      <vt:lpstr>Arial Unicode</vt:lpstr>
      <vt:lpstr>Calibri</vt:lpstr>
      <vt:lpstr>Calibri Light</vt:lpstr>
      <vt:lpstr>GHEA Grapalat</vt:lpstr>
      <vt:lpstr>Grapalat</vt:lpstr>
      <vt:lpstr>Sylfaen</vt:lpstr>
      <vt:lpstr>Wingdings</vt:lpstr>
      <vt:lpstr>Office Theme</vt:lpstr>
      <vt:lpstr>1_Office Theme</vt:lpstr>
      <vt:lpstr>Ապաստան հայցողներ  Վատ վերաբերմունքի արգելք  Նյութաիրավական և վարույթային երաշխիքներ  </vt:lpstr>
      <vt:lpstr>Վտարելու, արտահանձնելու խոչընդոտները Մարդու իրավունքների եվրոպական կոնվենցիայի ներքո     Վտանգներ, որոնք առկա են ընդունող պետությունում.</vt:lpstr>
      <vt:lpstr>Հոդված 3 </vt:lpstr>
      <vt:lpstr>Հոդված 2 </vt:lpstr>
      <vt:lpstr>Հոդված 5 </vt:lpstr>
      <vt:lpstr>Հոդված 6 </vt:lpstr>
      <vt:lpstr>Չվերադարձնելիության սկզբունքը</vt:lpstr>
      <vt:lpstr>Փախստականների կարգավիճակի մասին ՄԱԿ-ի կոնվենցիա</vt:lpstr>
      <vt:lpstr>Եվրոպական կոնվենցիայի 3-րդ հոդվածի հիմքով  վատ վերաբերմունքի ենթարկվելու վտանգի գնահատումը</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F.G. v. Sweden [GC], 43611/11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Lilit Hayrapetyan</dc:creator>
  <cp:lastModifiedBy>Ara Ghazaryan</cp:lastModifiedBy>
  <cp:revision>29</cp:revision>
  <dcterms:created xsi:type="dcterms:W3CDTF">2022-09-23T11:45:31Z</dcterms:created>
  <dcterms:modified xsi:type="dcterms:W3CDTF">2024-06-29T08:04:07Z</dcterms:modified>
</cp:coreProperties>
</file>