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92" r:id="rId3"/>
    <p:sldId id="293" r:id="rId4"/>
    <p:sldId id="294" r:id="rId5"/>
    <p:sldId id="295" r:id="rId6"/>
    <p:sldId id="300" r:id="rId7"/>
    <p:sldId id="296" r:id="rId8"/>
    <p:sldId id="297" r:id="rId9"/>
    <p:sldId id="298" r:id="rId10"/>
    <p:sldId id="29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5025-4E32-41B4-9D90-BF2387E42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C772D7-6E18-4E7D-9750-16CFACE8C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103DD-495F-436D-BE87-FF8B54CFF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63B3D-4E1E-4AE5-A271-7B309A6CE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DB6B9-CBCD-4C70-A2F5-4CB0D06D3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03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4F01F-B1D8-4282-9E51-3BCD5AF79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E085A-D2D8-4DFB-8105-E96BB2D39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B8F5E-277D-40E8-ABB3-5C7FC1238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18FAB-7F74-4BFB-B052-F97C376D0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5E610-79DF-4310-BB67-F8407255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3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3414-DB3D-44DD-9471-DF401B13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60A3F-C53A-4F07-9AD5-1B41FD505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91E5-BA52-4007-A8C6-90D262EFF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0D71B-D2CA-4264-8FA5-4DE75BC5C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20D51-50A5-4019-8A40-14C89034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00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A9E57-FA6F-4380-9323-7BCE2CD0B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A1F20-F136-4AA4-8896-6F2BC3917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8448F1-4280-4DBF-B5C8-664E71CC5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5EFBC-5322-4729-A385-BD930313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3531B-BB80-4D4A-8FA9-2B2451ED6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5A181-2ABD-418C-AD03-5899264F0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7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8613B-1F72-4FB3-B56F-26680D2D3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0670D-7445-4E72-8419-D3ADC293B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216DF-941B-4331-9A94-A37C80CCF5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98925-D246-48CB-AD63-7A173452E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44F5B6-FE86-440D-91C4-0B36DDC8AF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44217D-9539-4E8D-AF18-50725FAEC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5D9955-2531-42E1-B9D5-BFE05E2BF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27766A-9DD7-4D63-9D79-E4301F8DE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01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C7762-4D7E-4931-A64E-3417093F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B70CDE-90A3-4EEB-8D15-D621B29C8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6CB6DA-0BB4-464A-8090-8CD852179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1CFE8D-FC6D-4027-83B9-0E80663AE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73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63A408-9D6F-446B-A92A-A41ACFB34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54D9FC-803F-4E28-9B45-4F4E87E2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85999-F74E-4CE0-A445-89FB169F5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16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AF45F-F03A-45B4-9C95-3EEC64977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ACA76-3A2F-4860-A218-C03C8067D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BA4C6-8F2C-4A32-8AE1-FCED46C22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58CCC-4ADC-46B6-9436-47E471318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0039B-CE2D-4421-8B69-E8AE7CAD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3C525-4575-4924-B6F3-25763186F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056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C03B1-C7BE-4F45-8848-FA3C57C64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C61428-F88F-42B5-82C0-3F398271CC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547AE-B145-4A37-AFD2-05824537F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978176-97E3-4DA6-9925-C3992B745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A1A3E3-DB39-4577-A74B-E5FC6E5EE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95D55-01B8-4F66-B94E-0EF6ACFFB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71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81877-6739-4B5B-AA09-E67E1AE23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2131B6-C63D-4378-BD80-4B58B648F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5DCA1-3F26-4652-99B2-677194AE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E6167-1F7D-4037-A83C-C8D89D4E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250AB-2DED-4D89-9FB0-50BF6F0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13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3B3F26-B3B1-45D1-9358-1CA066396A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0E0E62-B853-4AD3-BC72-4AB1EA81A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DCE8C-785E-4134-B244-D35492999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F091-A868-47D4-9A2E-9E1FF0442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DFE59-36AD-4FF2-8E39-6DCE6BED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7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295C4E-ABF4-4591-9412-DA7113070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DBD552-7C75-424F-83D5-78CDF8BE0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B16FC-5698-43CA-8403-9BEA9F739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24146-C5FE-4236-8337-BB7E23158FDD}" type="datetimeFigureOut">
              <a:rPr lang="en-US" smtClean="0"/>
              <a:t>9/28/2017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2562D-AD7D-49C7-9FCF-893C7CBFA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54621-5CC2-44AD-9B06-3E2E60086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4A4D1-E72D-4329-BC2B-D3C4945F83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1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attinternetservice.com/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my.xfinity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www.cnn.com/" TargetMode="External"/><Relationship Id="rId4" Type="http://schemas.openxmlformats.org/officeDocument/2006/relationships/hyperlink" Target="http://www.bbc.com/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hyperlink" Target="https://wikileak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gal-content/EN/TXT/PDF/?uri=CELEX:32000L0031&amp;from=E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432" y="0"/>
            <a:ext cx="7772400" cy="2376264"/>
          </a:xfrm>
        </p:spPr>
        <p:txBody>
          <a:bodyPr>
            <a:noAutofit/>
          </a:bodyPr>
          <a:lstStyle/>
          <a:p>
            <a:r>
              <a:rPr lang="en-US" sz="3200" dirty="0">
                <a:latin typeface="Sylfaen" pitchFamily="18" charset="0"/>
              </a:rPr>
              <a:t>LIABILITY OF INTERMEDIARY </a:t>
            </a:r>
            <a:br>
              <a:rPr lang="en-US" sz="3200" dirty="0">
                <a:latin typeface="Sylfaen" pitchFamily="18" charset="0"/>
              </a:rPr>
            </a:br>
            <a:r>
              <a:rPr lang="en-US" sz="3200" dirty="0">
                <a:latin typeface="Sylfaen" pitchFamily="18" charset="0"/>
              </a:rPr>
              <a:t>SERVICE PROVIDERS</a:t>
            </a:r>
            <a:br>
              <a:rPr lang="en-US" sz="3600" dirty="0">
                <a:latin typeface="Sylfaen" pitchFamily="18" charset="0"/>
              </a:rPr>
            </a:br>
            <a:endParaRPr lang="en-US" sz="3600" dirty="0">
              <a:latin typeface="Sylfaen" pitchFamily="18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59232" y="5949280"/>
            <a:ext cx="6400800" cy="625624"/>
          </a:xfrm>
        </p:spPr>
        <p:txBody>
          <a:bodyPr>
            <a:normAutofit/>
          </a:bodyPr>
          <a:lstStyle/>
          <a:p>
            <a:r>
              <a:rPr lang="en-US" sz="1600" dirty="0"/>
              <a:t>By Ara Ghazaryan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E1E23B-DDF1-4EA8-9940-C97D43EB5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992" y="2708920"/>
            <a:ext cx="513328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05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193" y="-16042"/>
            <a:ext cx="7772400" cy="7200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Sylfaen" pitchFamily="18" charset="0"/>
              </a:rPr>
              <a:t>Who are the intermediaries ?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04038"/>
            <a:ext cx="8640960" cy="5893314"/>
          </a:xfrm>
        </p:spPr>
        <p:txBody>
          <a:bodyPr>
            <a:normAutofit/>
          </a:bodyPr>
          <a:lstStyle/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b="1" u="sng" dirty="0"/>
              <a:t>Internet service providers (ISP)</a:t>
            </a:r>
          </a:p>
          <a:p>
            <a:pPr marL="515938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i="0" u="none" strike="noStrike" dirty="0">
              <a:solidFill>
                <a:srgbClr val="333333"/>
              </a:solidFill>
              <a:effectLst/>
              <a:latin typeface="Open Sans"/>
              <a:hlinkClick r:id="rId2"/>
            </a:endParaRPr>
          </a:p>
          <a:p>
            <a:pPr marL="2286000" lvl="1" indent="-1770063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0" u="none" strike="noStrike" dirty="0">
                <a:solidFill>
                  <a:srgbClr val="333333"/>
                </a:solidFill>
                <a:effectLst/>
                <a:latin typeface="Open Sans"/>
                <a:hlinkClick r:id="rId2"/>
              </a:rPr>
              <a:t>Comcast Xfinity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/>
              </a:rPr>
              <a:t>  offers cable Internet service across 40 states to approximately 110 million people.</a:t>
            </a:r>
          </a:p>
          <a:p>
            <a:pPr marL="515938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b="1" i="0" u="none" strike="noStrike" dirty="0">
              <a:solidFill>
                <a:srgbClr val="333333"/>
              </a:solidFill>
              <a:effectLst/>
              <a:latin typeface="Open Sans"/>
              <a:hlinkClick r:id="rId3"/>
            </a:endParaRPr>
          </a:p>
          <a:p>
            <a:pPr marL="515938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0" u="none" strike="noStrike" dirty="0">
                <a:solidFill>
                  <a:srgbClr val="333333"/>
                </a:solidFill>
                <a:effectLst/>
                <a:latin typeface="Open Sans"/>
                <a:hlinkClick r:id="rId3"/>
              </a:rPr>
              <a:t>AT&amp;T Internet</a:t>
            </a:r>
            <a:r>
              <a:rPr lang="en-US" b="0" i="0" dirty="0">
                <a:solidFill>
                  <a:srgbClr val="333333"/>
                </a:solidFill>
                <a:effectLst/>
                <a:latin typeface="Open Sans"/>
              </a:rPr>
              <a:t>    Offers high speed Internet service to 22 states.</a:t>
            </a:r>
            <a:endParaRPr lang="en-US" dirty="0"/>
          </a:p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b="1" u="sng" dirty="0"/>
              <a:t>News agencies</a:t>
            </a: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 </a:t>
            </a:r>
          </a:p>
          <a:p>
            <a:pPr marL="117475" lvl="1" indent="347663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hlinkClick r:id="rId4"/>
              </a:rPr>
              <a:t>www.bbc.com</a:t>
            </a:r>
            <a:r>
              <a:rPr lang="en-US" dirty="0"/>
              <a:t> </a:t>
            </a:r>
          </a:p>
          <a:p>
            <a:pPr marL="117475" lvl="1" indent="347663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hlinkClick r:id="rId5"/>
              </a:rPr>
              <a:t>www.cnn.com</a:t>
            </a:r>
            <a:endParaRPr lang="en-US" dirty="0"/>
          </a:p>
          <a:p>
            <a:pPr marL="117475" lvl="1" indent="515938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b="1" u="sng" dirty="0"/>
              <a:t>News aggregators</a:t>
            </a: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b="1" u="sng" dirty="0"/>
              <a:t>Social networks</a:t>
            </a: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prstClr val="black"/>
              </a:solidFill>
              <a:latin typeface="Sylfaen" pitchFamily="18" charset="0"/>
            </a:endParaRPr>
          </a:p>
          <a:p>
            <a:pPr marL="398463" lvl="1" indent="-280988"/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784AB4-4803-4429-8AE4-9C8334348A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232" y="5085184"/>
            <a:ext cx="1171972" cy="24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B34561-4249-4DD7-A0CB-E7C1A7EEE6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4305" y="2929352"/>
            <a:ext cx="2619375" cy="1743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5C451E-FD9B-467B-8CDA-B553125F26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9612" y="6090133"/>
            <a:ext cx="899592" cy="338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62A582-A05F-49DB-B851-1980BF5FDB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3848" y="6005651"/>
            <a:ext cx="507063" cy="50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13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193" y="-16042"/>
            <a:ext cx="7772400" cy="7200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Sylfaen" pitchFamily="18" charset="0"/>
              </a:rPr>
              <a:t>Intermediaries ?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04038"/>
            <a:ext cx="8640960" cy="5893314"/>
          </a:xfrm>
        </p:spPr>
        <p:txBody>
          <a:bodyPr>
            <a:normAutofit/>
          </a:bodyPr>
          <a:lstStyle/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b="1" u="sng" dirty="0"/>
              <a:t>Commercial services</a:t>
            </a: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 </a:t>
            </a:r>
          </a:p>
          <a:p>
            <a:pPr marL="814070" lvl="1" indent="-276225">
              <a:buClr>
                <a:srgbClr val="D34817"/>
              </a:buClr>
            </a:pPr>
            <a:r>
              <a:rPr lang="en-US" sz="2000" b="1" dirty="0">
                <a:solidFill>
                  <a:srgbClr val="0070C0"/>
                </a:solidFill>
                <a:latin typeface="Sylfaen" pitchFamily="18" charset="0"/>
              </a:rPr>
              <a:t>www.ebay.com </a:t>
            </a:r>
          </a:p>
          <a:p>
            <a:pPr marL="814070" lvl="1" indent="-276225">
              <a:buClr>
                <a:srgbClr val="D34817"/>
              </a:buClr>
            </a:pPr>
            <a:r>
              <a:rPr lang="en-US" sz="2000" b="1" dirty="0">
                <a:solidFill>
                  <a:srgbClr val="0070C0"/>
                </a:solidFill>
                <a:latin typeface="Sylfaen" pitchFamily="18" charset="0"/>
              </a:rPr>
              <a:t>www.cheaptickets.com </a:t>
            </a:r>
          </a:p>
          <a:p>
            <a:pPr marL="117475" lvl="1" indent="515938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b="1" u="sng" dirty="0"/>
              <a:t>Libraries/archives/court decisions  </a:t>
            </a: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r>
              <a:rPr lang="en-US" sz="2400" b="1" u="sng" dirty="0"/>
              <a:t>User generated content sites</a:t>
            </a:r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398463" lvl="1" indent="-280988"/>
            <a:r>
              <a:rPr lang="en-US" sz="2400" b="0" i="0" dirty="0">
                <a:solidFill>
                  <a:srgbClr val="FFFFFF"/>
                </a:solidFill>
                <a:effectLst/>
                <a:latin typeface="Roboto"/>
              </a:rPr>
              <a:t>Create </a:t>
            </a:r>
          </a:p>
          <a:p>
            <a:pPr marL="460375" lvl="1" indent="-342900"/>
            <a:r>
              <a:rPr lang="en-US" sz="2400" b="1" u="sng" dirty="0"/>
              <a:t>X-files</a:t>
            </a:r>
          </a:p>
          <a:p>
            <a:pPr marL="0" indent="1090613">
              <a:buNone/>
            </a:pPr>
            <a:r>
              <a:rPr lang="en-US" b="0" i="0" u="none" strike="noStrike" dirty="0">
                <a:solidFill>
                  <a:srgbClr val="093A41"/>
                </a:solidFill>
                <a:effectLst/>
                <a:latin typeface="Georgia" panose="02040502050405020303" pitchFamily="18" charset="0"/>
                <a:hlinkClick r:id="rId2"/>
              </a:rPr>
              <a:t>WikiLeaks</a:t>
            </a:r>
          </a:p>
          <a:p>
            <a:pPr marL="117475" lvl="1" indent="0">
              <a:buNone/>
            </a:pPr>
            <a:endParaRPr lang="en-US" sz="2400" b="1" u="sng" dirty="0"/>
          </a:p>
          <a:p>
            <a:pPr marL="117475" lvl="1" indent="0">
              <a:buNone/>
            </a:pP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B99961-75D5-413D-8D57-66A7B77BD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3" y="3230649"/>
            <a:ext cx="1008111" cy="420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2B0542-5CAD-4B08-A2EA-4B997EFEB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4556" y="3022316"/>
            <a:ext cx="1021339" cy="8367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745CD47-E793-41A9-81AC-CA7CDFDCFC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4088" y="2891357"/>
            <a:ext cx="1656184" cy="115053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8923E27-B3B0-4268-B5BC-DB564B0A3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99" y="4414329"/>
            <a:ext cx="1368153" cy="8079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36440F-1CF4-4DB6-9C5A-8E6B814A2B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8644" y="4466389"/>
            <a:ext cx="935495" cy="3667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33DFCD-3DA7-4DBE-8AE6-6A24B90354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5895" y="4954241"/>
            <a:ext cx="1471106" cy="4467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4F0D4EC-02A9-41C9-8766-E61F9DB54F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5772" y="6056398"/>
            <a:ext cx="996702" cy="5581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DEF438-FCB9-4974-95DC-0F05CED10E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0549" y="5105155"/>
            <a:ext cx="89619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07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193" y="-16042"/>
            <a:ext cx="7772400" cy="7200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Sylfaen" pitchFamily="18" charset="0"/>
              </a:rPr>
              <a:t>Intermediaries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04038"/>
            <a:ext cx="8640960" cy="5893314"/>
          </a:xfrm>
        </p:spPr>
        <p:txBody>
          <a:bodyPr>
            <a:normAutofit fontScale="92500" lnSpcReduction="10000"/>
          </a:bodyPr>
          <a:lstStyle/>
          <a:p>
            <a:pPr marL="398463" lvl="1" indent="-280988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They provide </a:t>
            </a:r>
            <a:r>
              <a:rPr lang="en-US" sz="2400" b="1" dirty="0"/>
              <a:t>interactive</a:t>
            </a:r>
            <a:r>
              <a:rPr lang="en-US" sz="2400" dirty="0"/>
              <a:t> online services</a:t>
            </a:r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They are </a:t>
            </a:r>
            <a:r>
              <a:rPr lang="en-US" sz="2400" b="1" dirty="0"/>
              <a:t>medium</a:t>
            </a:r>
            <a:r>
              <a:rPr lang="en-US" sz="2400" dirty="0"/>
              <a:t> of information</a:t>
            </a:r>
            <a:endParaRPr lang="hy-AM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hy-AM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They are </a:t>
            </a:r>
            <a:r>
              <a:rPr lang="en-US" sz="2400" b="1" dirty="0"/>
              <a:t>carrier</a:t>
            </a:r>
            <a:r>
              <a:rPr lang="en-US" sz="2400" dirty="0"/>
              <a:t> of information </a:t>
            </a:r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They provide portal for </a:t>
            </a:r>
            <a:r>
              <a:rPr lang="en-US" sz="2400" b="1" dirty="0"/>
              <a:t>posting </a:t>
            </a:r>
            <a:r>
              <a:rPr lang="en-US" sz="2400" dirty="0"/>
              <a:t>of information</a:t>
            </a:r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Mere </a:t>
            </a:r>
            <a:r>
              <a:rPr lang="en-US" sz="2400" b="1" dirty="0"/>
              <a:t>conduit</a:t>
            </a:r>
            <a:r>
              <a:rPr lang="en-US" sz="2400" dirty="0"/>
              <a:t> of information</a:t>
            </a:r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/>
              <a:t>They do not produce content, they simply act as a </a:t>
            </a:r>
            <a:r>
              <a:rPr lang="en-US" sz="2400" b="1" dirty="0">
                <a:solidFill>
                  <a:srgbClr val="FF0000"/>
                </a:solidFill>
              </a:rPr>
              <a:t>medium</a:t>
            </a:r>
            <a:r>
              <a:rPr lang="en-US" sz="2400" b="1" dirty="0"/>
              <a:t> of information, or information </a:t>
            </a:r>
            <a:r>
              <a:rPr lang="en-US" sz="2400" b="1" dirty="0">
                <a:solidFill>
                  <a:srgbClr val="FF0000"/>
                </a:solidFill>
              </a:rPr>
              <a:t>conduit</a:t>
            </a:r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117475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/>
              <a:t>SHOULD THEY BE LEGALLY LIABLE FOR UNLAWFUL CONTENT </a:t>
            </a:r>
            <a:r>
              <a:rPr lang="en-US" sz="2400" b="1" dirty="0"/>
              <a:t>PRODUCED</a:t>
            </a:r>
            <a:r>
              <a:rPr lang="en-US" sz="2400" dirty="0"/>
              <a:t> BY OTHERS!!</a:t>
            </a:r>
          </a:p>
        </p:txBody>
      </p:sp>
    </p:spTree>
    <p:extLst>
      <p:ext uri="{BB962C8B-B14F-4D97-AF65-F5344CB8AC3E}">
        <p14:creationId xmlns:p14="http://schemas.microsoft.com/office/powerpoint/2010/main" val="2090984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7200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EU E-Commerce Directive 2000/31/EC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</p:spPr>
        <p:txBody>
          <a:bodyPr>
            <a:normAutofit/>
          </a:bodyPr>
          <a:lstStyle/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(42) The exemptions from liability … cover only cases where the activity of the … service provider is limited to the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technical process of operating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giving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access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to a communication network over which information made available by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third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parties is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transmitted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or temporarily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stored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for the sole purpose of making the transmission more efficient; this activity is of a mere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technical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automatic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passive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nature, which implies that the … service provider has neither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knowledge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of nor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control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over the information which is transmitted or stored.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br>
              <a:rPr lang="en-US" dirty="0"/>
            </a:br>
            <a:r>
              <a:rPr lang="en-US" dirty="0">
                <a:hlinkClick r:id="rId2"/>
              </a:rPr>
              <a:t>http://eur-lex.europa.eu/legal-content/EN/TXT/PDF/?uri=CELEX:32000L0031&amp;from=EN</a:t>
            </a:r>
            <a:r>
              <a:rPr lang="en-US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471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7200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EU E-Commerce Directive 2000/31/EC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96"/>
            <a:ext cx="8568952" cy="5904656"/>
          </a:xfrm>
        </p:spPr>
        <p:txBody>
          <a:bodyPr>
            <a:normAutofit/>
          </a:bodyPr>
          <a:lstStyle/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Article 14</a:t>
            </a:r>
          </a:p>
          <a:p>
            <a:pPr marL="269875" marR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Hosting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1. service provider is not liable for the information stored at the request of a recipient of the service, on condition that: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	(a) the provider does not have actual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knowledge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of 	illegal activity or information and, as regards claims for 	damages, is not aware of facts or circumstances from 	which the illegal activity or information is apparent; or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	(b) the provider, upon obtaining such knowledge or 	awareness, acts expeditiously to remove or to disable 	access to the information.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“Notice and take down” defense – see </a:t>
            </a:r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</a:rPr>
              <a:t>Delfi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</a:rPr>
              <a:t> AS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case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884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7200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EU E-Commerce Directive 2000/31/EC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688632"/>
          </a:xfrm>
        </p:spPr>
        <p:txBody>
          <a:bodyPr>
            <a:normAutofit/>
          </a:bodyPr>
          <a:lstStyle/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(43) A service provider can benefit from the exemptions for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‘mere conduit’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and for ‘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caching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’ when he is in no way involved with the information transmitted; this requires among other things that he does not 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modify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 the information that he transmits; this requirement does not cover manipulations of a technical nature which take place in the course of the transmission as they do not alter the integrity of the information contained in the transmission.</a:t>
            </a:r>
          </a:p>
        </p:txBody>
      </p:sp>
    </p:spTree>
    <p:extLst>
      <p:ext uri="{BB962C8B-B14F-4D97-AF65-F5344CB8AC3E}">
        <p14:creationId xmlns:p14="http://schemas.microsoft.com/office/powerpoint/2010/main" val="109644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7200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EU E-Commerce Directive 2000/31/EC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688632"/>
          </a:xfrm>
        </p:spPr>
        <p:txBody>
          <a:bodyPr>
            <a:normAutofit/>
          </a:bodyPr>
          <a:lstStyle/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Article 15 – No general obligation to monitor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1. Member States shall not impose a general obligation on providers…to monitor the information which they transmit or store, nor a general obligation actively to seek facts or circumstances indicating illegal activity.</a:t>
            </a:r>
          </a:p>
        </p:txBody>
      </p:sp>
    </p:spTree>
    <p:extLst>
      <p:ext uri="{BB962C8B-B14F-4D97-AF65-F5344CB8AC3E}">
        <p14:creationId xmlns:p14="http://schemas.microsoft.com/office/powerpoint/2010/main" val="401317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72008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United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688632"/>
          </a:xfrm>
        </p:spPr>
        <p:txBody>
          <a:bodyPr>
            <a:normAutofit/>
          </a:bodyPr>
          <a:lstStyle/>
          <a:p>
            <a:pPr marL="269875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/>
              <a:t>Section 230 of the Communications Decency Act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“No provider or user of an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interactive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computer service shall be treated as the publisher or speaker of any information provided by another information 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content provider”.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To claim immunity, interactive service provider: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727075" marR="0" indent="-457200" algn="just">
              <a:spcBef>
                <a:spcPts val="600"/>
              </a:spcBef>
              <a:spcAft>
                <a:spcPts val="600"/>
              </a:spcAft>
              <a:buAutoNum type="alphaLcPeriod"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must be “Provider” or “user" of "interactive computer service.“</a:t>
            </a:r>
          </a:p>
          <a:p>
            <a:pPr marL="727075" marR="0" indent="-457200" algn="just">
              <a:spcBef>
                <a:spcPts val="600"/>
              </a:spcBef>
              <a:spcAft>
                <a:spcPts val="600"/>
              </a:spcAft>
              <a:buAutoNum type="alphaLcPeriod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Must not be the producer (author) of the unlawful content</a:t>
            </a:r>
          </a:p>
          <a:p>
            <a:pPr marL="727075" marR="0" indent="-457200" algn="just">
              <a:spcBef>
                <a:spcPts val="600"/>
              </a:spcBef>
              <a:spcAft>
                <a:spcPts val="600"/>
              </a:spcAft>
              <a:buAutoNum type="alphaLcPeriod"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727075" marR="0" indent="-457200" algn="just">
              <a:spcBef>
                <a:spcPts val="600"/>
              </a:spcBef>
              <a:spcAft>
                <a:spcPts val="600"/>
              </a:spcAft>
              <a:buAutoNum type="alphaLcPeriod"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11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688632"/>
          </a:xfrm>
        </p:spPr>
        <p:txBody>
          <a:bodyPr>
            <a:normAutofit/>
          </a:bodyPr>
          <a:lstStyle/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US – absolute protection from liability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250950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“No provider or user of an interactive computer service shall be treated as the publisher or speaker of any information provided by another information content provider”.</a:t>
            </a:r>
          </a:p>
          <a:p>
            <a:pPr marL="269875" marR="0" indent="981075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EU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– limited protection from liability</a:t>
            </a:r>
          </a:p>
          <a:p>
            <a:pPr marL="269875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1492250" indent="-288925" algn="just">
              <a:spcBef>
                <a:spcPts val="60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Knowledge </a:t>
            </a:r>
          </a:p>
          <a:p>
            <a:pPr marL="1492250" indent="-288925" algn="just">
              <a:spcBef>
                <a:spcPts val="600"/>
              </a:spcBef>
              <a:spcAft>
                <a:spcPts val="600"/>
              </a:spcAft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Control</a:t>
            </a:r>
          </a:p>
          <a:p>
            <a:pPr marL="1203325" indent="285750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203325" indent="28575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The ground for “Notice and Take Down” defense</a:t>
            </a:r>
          </a:p>
        </p:txBody>
      </p:sp>
    </p:spTree>
    <p:extLst>
      <p:ext uri="{BB962C8B-B14F-4D97-AF65-F5344CB8AC3E}">
        <p14:creationId xmlns:p14="http://schemas.microsoft.com/office/powerpoint/2010/main" val="1566449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8241</TotalTime>
  <Words>490</Words>
  <Application>Microsoft Office PowerPoint</Application>
  <PresentationFormat>On-screen Show (4:3)</PresentationFormat>
  <Paragraphs>96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Georgia</vt:lpstr>
      <vt:lpstr>Open Sans</vt:lpstr>
      <vt:lpstr>Roboto</vt:lpstr>
      <vt:lpstr>Sylfaen</vt:lpstr>
      <vt:lpstr>Office Theme</vt:lpstr>
      <vt:lpstr>LIABILITY OF INTERMEDIARY  SERVICE PROVIDERS </vt:lpstr>
      <vt:lpstr>Who are the intermediaries ?</vt:lpstr>
      <vt:lpstr>Intermediaries ?</vt:lpstr>
      <vt:lpstr>Intermediaries </vt:lpstr>
      <vt:lpstr>EU E-Commerce Directive 2000/31/EC</vt:lpstr>
      <vt:lpstr>EU E-Commerce Directive 2000/31/EC</vt:lpstr>
      <vt:lpstr>EU E-Commerce Directive 2000/31/EC</vt:lpstr>
      <vt:lpstr>EU E-Commerce Directive 2000/31/EC</vt:lpstr>
      <vt:lpstr>United States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Կիբերտարածության իրավական կարգավորումը ՀՀ-ում</dc:title>
  <dc:creator>ARAIK</dc:creator>
  <cp:lastModifiedBy>User-PC</cp:lastModifiedBy>
  <cp:revision>156</cp:revision>
  <dcterms:created xsi:type="dcterms:W3CDTF">2014-06-17T07:01:49Z</dcterms:created>
  <dcterms:modified xsi:type="dcterms:W3CDTF">2017-09-28T15:27:52Z</dcterms:modified>
</cp:coreProperties>
</file>