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47"/>
  </p:notesMasterIdLst>
  <p:handoutMasterIdLst>
    <p:handoutMasterId r:id="rId48"/>
  </p:handoutMasterIdLst>
  <p:sldIdLst>
    <p:sldId id="296" r:id="rId2"/>
    <p:sldId id="297" r:id="rId3"/>
    <p:sldId id="276" r:id="rId4"/>
    <p:sldId id="277" r:id="rId5"/>
    <p:sldId id="260" r:id="rId6"/>
    <p:sldId id="267" r:id="rId7"/>
    <p:sldId id="271" r:id="rId8"/>
    <p:sldId id="278" r:id="rId9"/>
    <p:sldId id="290" r:id="rId10"/>
    <p:sldId id="280" r:id="rId11"/>
    <p:sldId id="291" r:id="rId12"/>
    <p:sldId id="292" r:id="rId13"/>
    <p:sldId id="281" r:id="rId14"/>
    <p:sldId id="282" r:id="rId15"/>
    <p:sldId id="283" r:id="rId16"/>
    <p:sldId id="284" r:id="rId17"/>
    <p:sldId id="322" r:id="rId18"/>
    <p:sldId id="261" r:id="rId19"/>
    <p:sldId id="319" r:id="rId20"/>
    <p:sldId id="294" r:id="rId21"/>
    <p:sldId id="317" r:id="rId22"/>
    <p:sldId id="323" r:id="rId23"/>
    <p:sldId id="324" r:id="rId24"/>
    <p:sldId id="299" r:id="rId25"/>
    <p:sldId id="300" r:id="rId26"/>
    <p:sldId id="301" r:id="rId27"/>
    <p:sldId id="303" r:id="rId28"/>
    <p:sldId id="304" r:id="rId29"/>
    <p:sldId id="305" r:id="rId30"/>
    <p:sldId id="306" r:id="rId31"/>
    <p:sldId id="308" r:id="rId32"/>
    <p:sldId id="307" r:id="rId33"/>
    <p:sldId id="309" r:id="rId34"/>
    <p:sldId id="310" r:id="rId35"/>
    <p:sldId id="311" r:id="rId36"/>
    <p:sldId id="312" r:id="rId37"/>
    <p:sldId id="313" r:id="rId38"/>
    <p:sldId id="314" r:id="rId39"/>
    <p:sldId id="315" r:id="rId40"/>
    <p:sldId id="325" r:id="rId41"/>
    <p:sldId id="326" r:id="rId42"/>
    <p:sldId id="327" r:id="rId43"/>
    <p:sldId id="328" r:id="rId44"/>
    <p:sldId id="329" r:id="rId45"/>
    <p:sldId id="330" r:id="rId46"/>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43" autoAdjust="0"/>
    <p:restoredTop sz="94622" autoAdjust="0"/>
  </p:normalViewPr>
  <p:slideViewPr>
    <p:cSldViewPr>
      <p:cViewPr>
        <p:scale>
          <a:sx n="80" d="100"/>
          <a:sy n="80" d="100"/>
        </p:scale>
        <p:origin x="-85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532" y="-96"/>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39603464-3AA7-4CDD-A4C9-19CE98106AE5}" type="datetimeFigureOut">
              <a:rPr lang="en-US" smtClean="0"/>
              <a:t>11/29/2012</a:t>
            </a:fld>
            <a:endParaRPr lang="en-US"/>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3B9AD857-1E35-469A-BE81-920EAA4292BF}" type="slidenum">
              <a:rPr lang="en-US" smtClean="0"/>
              <a:t>‹#›</a:t>
            </a:fld>
            <a:endParaRPr lang="en-US"/>
          </a:p>
        </p:txBody>
      </p:sp>
    </p:spTree>
    <p:extLst>
      <p:ext uri="{BB962C8B-B14F-4D97-AF65-F5344CB8AC3E}">
        <p14:creationId xmlns:p14="http://schemas.microsoft.com/office/powerpoint/2010/main" val="1316271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593D20DC-0D65-43B6-8680-F21829F7CAB7}" type="datetimeFigureOut">
              <a:rPr lang="en-US" smtClean="0"/>
              <a:t>11/29/2012</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61942C16-DBF7-438A-9195-CE2814CCD31A}" type="slidenum">
              <a:rPr lang="en-US" smtClean="0"/>
              <a:t>‹#›</a:t>
            </a:fld>
            <a:endParaRPr lang="en-US"/>
          </a:p>
        </p:txBody>
      </p:sp>
    </p:spTree>
    <p:extLst>
      <p:ext uri="{BB962C8B-B14F-4D97-AF65-F5344CB8AC3E}">
        <p14:creationId xmlns:p14="http://schemas.microsoft.com/office/powerpoint/2010/main" val="2515774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942C16-DBF7-438A-9195-CE2814CCD31A}" type="slidenum">
              <a:rPr lang="en-US" smtClean="0"/>
              <a:t>4</a:t>
            </a:fld>
            <a:endParaRPr lang="en-US"/>
          </a:p>
        </p:txBody>
      </p:sp>
    </p:spTree>
    <p:extLst>
      <p:ext uri="{BB962C8B-B14F-4D97-AF65-F5344CB8AC3E}">
        <p14:creationId xmlns:p14="http://schemas.microsoft.com/office/powerpoint/2010/main" val="2402229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C16DFD93-3967-456A-8470-DF9CC477DDF5}" type="datetime1">
              <a:rPr lang="en-US" smtClean="0"/>
              <a:t>11/29/2012</a:t>
            </a:fld>
            <a:endParaRPr lang="en-US"/>
          </a:p>
        </p:txBody>
      </p:sp>
      <p:sp>
        <p:nvSpPr>
          <p:cNvPr id="8" name="Slide Number Placeholder 7"/>
          <p:cNvSpPr>
            <a:spLocks noGrp="1"/>
          </p:cNvSpPr>
          <p:nvPr>
            <p:ph type="sldNum" sz="quarter" idx="11"/>
          </p:nvPr>
        </p:nvSpPr>
        <p:spPr/>
        <p:txBody>
          <a:bodyPr/>
          <a:lstStyle/>
          <a:p>
            <a:fld id="{7F91ABC9-6096-40B0-BE66-60C12DB3B7E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91C81D5-B181-488C-8DD0-DD1D66A7E369}" type="datetime1">
              <a:rPr lang="en-US" smtClean="0"/>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B865F1-F90C-4553-AB75-D2EDD75DBB35}" type="datetime1">
              <a:rPr lang="en-US" smtClean="0"/>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1ABC9-6096-40B0-BE66-60C12DB3B7E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9D88B3E-952C-4859-8C3D-421DC7177E3E}" type="datetime1">
              <a:rPr lang="en-US" smtClean="0"/>
              <a:t>11/29/2012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1ABC9-6096-40B0-BE66-60C12DB3B7E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447A442-9F97-4028-84CC-0C60A8B2B301}" type="datetime1">
              <a:rPr lang="en-US" smtClean="0"/>
              <a:t>11/29/2012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91ABC9-6096-40B0-BE66-60C12DB3B7E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F02292F-8917-4F38-A2AF-49F6897D2B1A}" type="datetime1">
              <a:rPr lang="en-US" smtClean="0"/>
              <a:t>11/29/2012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A925F1-0980-42B7-AABE-B8BE974A7F69}" type="datetime1">
              <a:rPr lang="en-US" smtClean="0"/>
              <a:t>11/29/2012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03C499-F550-40FC-8AAE-1438F5D788A8}" type="datetime1">
              <a:rPr lang="en-US" smtClean="0"/>
              <a:t>11/29/2012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AFC69-9C6C-4494-BB04-270E48285B06}" type="datetime1">
              <a:rPr lang="en-US" smtClean="0"/>
              <a:t>11/29/2012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AC85D3-7C86-4873-869A-422390A339C5}" type="datetime1">
              <a:rPr lang="en-US" smtClean="0"/>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852769-AF91-4402-839C-D3F207F2C670}" type="datetime1">
              <a:rPr lang="en-US" smtClean="0"/>
              <a:t>11/29/2012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1ABC9-6096-40B0-BE66-60C12DB3B7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EDF7D19-ADAC-4F68-B1C7-214339172B97}" type="datetime1">
              <a:rPr lang="en-US" smtClean="0"/>
              <a:t>11/29/2012</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F91ABC9-6096-40B0-BE66-60C12DB3B7E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sldNum="0"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ter-hambardzum.com/" TargetMode="Externa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05000" y="685800"/>
            <a:ext cx="5029200" cy="1447800"/>
          </a:xfrm>
        </p:spPr>
        <p:txBody>
          <a:bodyPr>
            <a:normAutofit fontScale="90000"/>
          </a:bodyPr>
          <a:lstStyle/>
          <a:p>
            <a:r>
              <a:rPr lang="en-US" sz="2800" dirty="0" err="1" smtClean="0"/>
              <a:t>Ատելություն</a:t>
            </a:r>
            <a:r>
              <a:rPr lang="en-US" sz="2800" dirty="0" smtClean="0"/>
              <a:t> </a:t>
            </a:r>
            <a:r>
              <a:rPr lang="en-US" sz="2800" dirty="0" err="1" smtClean="0"/>
              <a:t>սերմանող</a:t>
            </a:r>
            <a:r>
              <a:rPr lang="en-US" sz="2800" dirty="0" smtClean="0"/>
              <a:t> </a:t>
            </a:r>
            <a:r>
              <a:rPr lang="en-US" sz="2800" dirty="0" err="1" smtClean="0"/>
              <a:t>խոսք</a:t>
            </a:r>
            <a:r>
              <a:rPr lang="en-US" sz="2800" dirty="0" smtClean="0"/>
              <a:t/>
            </a:r>
            <a:br>
              <a:rPr lang="en-US" sz="2800" dirty="0" smtClean="0"/>
            </a:br>
            <a:r>
              <a:rPr lang="en-US" sz="2800" dirty="0"/>
              <a:t/>
            </a:r>
            <a:br>
              <a:rPr lang="en-US" sz="2800" dirty="0"/>
            </a:br>
            <a:r>
              <a:rPr lang="en-US" sz="2800" dirty="0" smtClean="0"/>
              <a:t>Hate Speech</a:t>
            </a:r>
            <a:r>
              <a:rPr lang="en-US" sz="2800" dirty="0" smtClean="0"/>
              <a:t/>
            </a:r>
            <a:br>
              <a:rPr lang="en-US" sz="2800" dirty="0" smtClean="0"/>
            </a:br>
            <a:r>
              <a:rPr lang="en-US" sz="1800" dirty="0" smtClean="0"/>
              <a:t/>
            </a:r>
            <a:br>
              <a:rPr lang="en-US" sz="1800" dirty="0" smtClean="0"/>
            </a:br>
            <a:r>
              <a:rPr lang="en-US" sz="1800" dirty="0"/>
              <a:t/>
            </a:r>
            <a:br>
              <a:rPr lang="en-US" sz="1800" dirty="0"/>
            </a:br>
            <a:endParaRPr lang="en-US" sz="1800" dirty="0"/>
          </a:p>
        </p:txBody>
      </p:sp>
      <p:sp>
        <p:nvSpPr>
          <p:cNvPr id="5" name="Subtitle 4"/>
          <p:cNvSpPr>
            <a:spLocks noGrp="1"/>
          </p:cNvSpPr>
          <p:nvPr>
            <p:ph type="subTitle" idx="1"/>
          </p:nvPr>
        </p:nvSpPr>
        <p:spPr>
          <a:xfrm>
            <a:off x="304800" y="2819400"/>
            <a:ext cx="8458200" cy="3505200"/>
          </a:xfrm>
        </p:spPr>
        <p:txBody>
          <a:bodyPr>
            <a:normAutofit fontScale="77500" lnSpcReduction="20000"/>
          </a:bodyPr>
          <a:lstStyle/>
          <a:p>
            <a:pPr algn="l"/>
            <a:endParaRPr lang="en-US" sz="2400" dirty="0" smtClean="0"/>
          </a:p>
          <a:p>
            <a:pPr algn="l"/>
            <a:endParaRPr lang="en-US" sz="2400" dirty="0" smtClean="0">
              <a:solidFill>
                <a:schemeClr val="tx1"/>
              </a:solidFill>
            </a:endParaRPr>
          </a:p>
          <a:p>
            <a:pPr algn="l"/>
            <a:endParaRPr lang="en-US" sz="2400" dirty="0" smtClean="0">
              <a:solidFill>
                <a:schemeClr val="tx1"/>
              </a:solidFill>
            </a:endParaRPr>
          </a:p>
          <a:p>
            <a:pPr algn="l"/>
            <a:endParaRPr lang="en-US" sz="2400" dirty="0">
              <a:solidFill>
                <a:schemeClr val="tx1"/>
              </a:solidFill>
            </a:endParaRPr>
          </a:p>
          <a:p>
            <a:pPr algn="l"/>
            <a:r>
              <a:rPr lang="en-US" sz="2200" dirty="0" err="1" smtClean="0">
                <a:solidFill>
                  <a:schemeClr val="tx1"/>
                </a:solidFill>
              </a:rPr>
              <a:t>Բաժին</a:t>
            </a:r>
            <a:r>
              <a:rPr lang="en-US" sz="2200" dirty="0" smtClean="0">
                <a:solidFill>
                  <a:schemeClr val="tx1"/>
                </a:solidFill>
              </a:rPr>
              <a:t> I.       </a:t>
            </a:r>
            <a:r>
              <a:rPr lang="en-US" sz="2200" dirty="0" err="1" smtClean="0">
                <a:solidFill>
                  <a:schemeClr val="tx1"/>
                </a:solidFill>
              </a:rPr>
              <a:t>Ատելություն</a:t>
            </a:r>
            <a:r>
              <a:rPr lang="en-US" sz="2200" dirty="0" smtClean="0">
                <a:solidFill>
                  <a:schemeClr val="tx1"/>
                </a:solidFill>
              </a:rPr>
              <a:t> </a:t>
            </a:r>
            <a:r>
              <a:rPr lang="en-US" sz="2200" dirty="0" err="1" smtClean="0">
                <a:solidFill>
                  <a:schemeClr val="tx1"/>
                </a:solidFill>
              </a:rPr>
              <a:t>սերմանող</a:t>
            </a:r>
            <a:r>
              <a:rPr lang="en-US" sz="2200" dirty="0" smtClean="0">
                <a:solidFill>
                  <a:schemeClr val="tx1"/>
                </a:solidFill>
              </a:rPr>
              <a:t> </a:t>
            </a:r>
            <a:r>
              <a:rPr lang="en-US" sz="2200" dirty="0" err="1" smtClean="0">
                <a:solidFill>
                  <a:schemeClr val="tx1"/>
                </a:solidFill>
              </a:rPr>
              <a:t>խոսքի</a:t>
            </a:r>
            <a:r>
              <a:rPr lang="en-US" sz="2200" dirty="0" smtClean="0">
                <a:solidFill>
                  <a:schemeClr val="tx1"/>
                </a:solidFill>
              </a:rPr>
              <a:t> </a:t>
            </a:r>
            <a:r>
              <a:rPr lang="en-US" sz="2200" dirty="0" err="1" smtClean="0">
                <a:solidFill>
                  <a:schemeClr val="tx1"/>
                </a:solidFill>
              </a:rPr>
              <a:t>դրսևորումները</a:t>
            </a:r>
            <a:endParaRPr lang="en-US" sz="2200" dirty="0" smtClean="0">
              <a:solidFill>
                <a:schemeClr val="tx1"/>
              </a:solidFill>
            </a:endParaRPr>
          </a:p>
          <a:p>
            <a:pPr algn="l"/>
            <a:r>
              <a:rPr lang="en-US" sz="2200" dirty="0" err="1" smtClean="0">
                <a:solidFill>
                  <a:schemeClr val="tx1"/>
                </a:solidFill>
              </a:rPr>
              <a:t>Բաժին</a:t>
            </a:r>
            <a:r>
              <a:rPr lang="en-US" sz="2200" dirty="0" smtClean="0">
                <a:solidFill>
                  <a:schemeClr val="tx1"/>
                </a:solidFill>
              </a:rPr>
              <a:t> II.      </a:t>
            </a:r>
            <a:r>
              <a:rPr lang="en-US" sz="2200" dirty="0" err="1" smtClean="0">
                <a:solidFill>
                  <a:schemeClr val="tx1"/>
                </a:solidFill>
              </a:rPr>
              <a:t>Միջազգային</a:t>
            </a:r>
            <a:r>
              <a:rPr lang="en-US" sz="2200" dirty="0" smtClean="0">
                <a:solidFill>
                  <a:schemeClr val="tx1"/>
                </a:solidFill>
              </a:rPr>
              <a:t> </a:t>
            </a:r>
            <a:r>
              <a:rPr lang="en-US" sz="2200" dirty="0" err="1" smtClean="0">
                <a:solidFill>
                  <a:schemeClr val="tx1"/>
                </a:solidFill>
              </a:rPr>
              <a:t>իրավական</a:t>
            </a:r>
            <a:r>
              <a:rPr lang="en-US" sz="2200" dirty="0" smtClean="0">
                <a:solidFill>
                  <a:schemeClr val="tx1"/>
                </a:solidFill>
              </a:rPr>
              <a:t> </a:t>
            </a:r>
            <a:r>
              <a:rPr lang="en-US" sz="2200" dirty="0" err="1" smtClean="0">
                <a:solidFill>
                  <a:schemeClr val="tx1"/>
                </a:solidFill>
              </a:rPr>
              <a:t>կառուցակարգերը</a:t>
            </a:r>
            <a:endParaRPr lang="en-US" sz="2200" dirty="0" smtClean="0">
              <a:solidFill>
                <a:schemeClr val="tx1"/>
              </a:solidFill>
            </a:endParaRPr>
          </a:p>
          <a:p>
            <a:pPr algn="l"/>
            <a:r>
              <a:rPr lang="en-US" sz="2200" dirty="0" err="1" smtClean="0">
                <a:solidFill>
                  <a:schemeClr val="tx1"/>
                </a:solidFill>
              </a:rPr>
              <a:t>Բաժին</a:t>
            </a:r>
            <a:r>
              <a:rPr lang="en-US" sz="2200" dirty="0" smtClean="0">
                <a:solidFill>
                  <a:schemeClr val="tx1"/>
                </a:solidFill>
              </a:rPr>
              <a:t> III.     </a:t>
            </a:r>
            <a:r>
              <a:rPr lang="en-US" sz="2200" dirty="0" err="1" smtClean="0">
                <a:solidFill>
                  <a:schemeClr val="tx1"/>
                </a:solidFill>
              </a:rPr>
              <a:t>Ազգային</a:t>
            </a:r>
            <a:r>
              <a:rPr lang="en-US" sz="2200" dirty="0" smtClean="0">
                <a:solidFill>
                  <a:schemeClr val="tx1"/>
                </a:solidFill>
              </a:rPr>
              <a:t> </a:t>
            </a:r>
            <a:r>
              <a:rPr lang="en-US" sz="2200" dirty="0" err="1" smtClean="0">
                <a:solidFill>
                  <a:schemeClr val="tx1"/>
                </a:solidFill>
              </a:rPr>
              <a:t>իրավական</a:t>
            </a:r>
            <a:r>
              <a:rPr lang="en-US" sz="2200" dirty="0" smtClean="0">
                <a:solidFill>
                  <a:schemeClr val="tx1"/>
                </a:solidFill>
              </a:rPr>
              <a:t> </a:t>
            </a:r>
            <a:r>
              <a:rPr lang="en-US" sz="2200" dirty="0" err="1" smtClean="0">
                <a:solidFill>
                  <a:schemeClr val="tx1"/>
                </a:solidFill>
              </a:rPr>
              <a:t>կառուցակարգերը</a:t>
            </a:r>
            <a:endParaRPr lang="en-US" sz="2200" dirty="0" smtClean="0">
              <a:solidFill>
                <a:schemeClr val="tx1"/>
              </a:solidFill>
            </a:endParaRPr>
          </a:p>
          <a:p>
            <a:pPr algn="l"/>
            <a:endParaRPr lang="en-US" sz="1400" dirty="0" smtClean="0"/>
          </a:p>
          <a:p>
            <a:pPr algn="l"/>
            <a:endParaRPr lang="en-US" sz="1400" dirty="0"/>
          </a:p>
          <a:p>
            <a:pPr algn="l"/>
            <a:endParaRPr lang="en-US" sz="1400" dirty="0" smtClean="0"/>
          </a:p>
          <a:p>
            <a:pPr algn="l"/>
            <a:endParaRPr lang="en-US" sz="1400" dirty="0"/>
          </a:p>
          <a:p>
            <a:pPr algn="l"/>
            <a:endParaRPr lang="en-US" sz="1400" dirty="0" smtClean="0"/>
          </a:p>
          <a:p>
            <a:pPr algn="l"/>
            <a:endParaRPr lang="en-US" sz="1400" dirty="0"/>
          </a:p>
          <a:p>
            <a:pPr algn="l"/>
            <a:endParaRPr lang="en-US" sz="1400" dirty="0" smtClean="0"/>
          </a:p>
          <a:p>
            <a:r>
              <a:rPr lang="en-US" sz="1400" dirty="0" err="1" smtClean="0">
                <a:solidFill>
                  <a:schemeClr val="tx1"/>
                </a:solidFill>
              </a:rPr>
              <a:t>Կազմեց</a:t>
            </a:r>
            <a:r>
              <a:rPr lang="en-US" sz="1400" dirty="0" smtClean="0">
                <a:solidFill>
                  <a:schemeClr val="tx1"/>
                </a:solidFill>
              </a:rPr>
              <a:t> </a:t>
            </a:r>
            <a:r>
              <a:rPr lang="en-US" sz="1400" dirty="0" err="1">
                <a:solidFill>
                  <a:schemeClr val="tx1"/>
                </a:solidFill>
              </a:rPr>
              <a:t>Արա</a:t>
            </a:r>
            <a:r>
              <a:rPr lang="en-US" sz="1400" dirty="0">
                <a:solidFill>
                  <a:schemeClr val="tx1"/>
                </a:solidFill>
              </a:rPr>
              <a:t> </a:t>
            </a:r>
            <a:r>
              <a:rPr lang="en-US" sz="1400" dirty="0" err="1">
                <a:solidFill>
                  <a:schemeClr val="tx1"/>
                </a:solidFill>
              </a:rPr>
              <a:t>Ղազարյանը</a:t>
            </a:r>
            <a:r>
              <a:rPr lang="en-US" sz="1400" dirty="0">
                <a:solidFill>
                  <a:schemeClr val="tx1"/>
                </a:solidFill>
              </a:rPr>
              <a:t/>
            </a:r>
            <a:br>
              <a:rPr lang="en-US" sz="1400" dirty="0">
                <a:solidFill>
                  <a:schemeClr val="tx1"/>
                </a:solidFill>
              </a:rPr>
            </a:br>
            <a:endParaRPr lang="en-US" sz="1400" dirty="0">
              <a:solidFill>
                <a:schemeClr val="tx1"/>
              </a:solidFill>
            </a:endParaRPr>
          </a:p>
        </p:txBody>
      </p:sp>
    </p:spTree>
    <p:extLst>
      <p:ext uri="{BB962C8B-B14F-4D97-AF65-F5344CB8AC3E}">
        <p14:creationId xmlns:p14="http://schemas.microsoft.com/office/powerpoint/2010/main" val="2973298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1"/>
            <a:ext cx="9144000" cy="685799"/>
          </a:xfrm>
        </p:spPr>
        <p:txBody>
          <a:bodyPr>
            <a:noAutofit/>
          </a:bodyPr>
          <a:lstStyle/>
          <a:p>
            <a:pPr algn="l"/>
            <a:r>
              <a:rPr lang="en-US" sz="2400" dirty="0" err="1" smtClean="0"/>
              <a:t>Բաժին</a:t>
            </a:r>
            <a:r>
              <a:rPr lang="en-US" sz="2400" dirty="0" smtClean="0"/>
              <a:t> I.       </a:t>
            </a:r>
            <a:r>
              <a:rPr lang="en-US" sz="2400" dirty="0" err="1" smtClean="0"/>
              <a:t>Կրոնական</a:t>
            </a:r>
            <a:r>
              <a:rPr lang="en-US" sz="2400" dirty="0" smtClean="0"/>
              <a:t> </a:t>
            </a:r>
            <a:r>
              <a:rPr lang="en-US" sz="2400" dirty="0" err="1" smtClean="0"/>
              <a:t>դեֆամացիայի</a:t>
            </a:r>
            <a:r>
              <a:rPr lang="en-US" sz="2400" dirty="0" smtClean="0"/>
              <a:t> </a:t>
            </a:r>
            <a:r>
              <a:rPr lang="en-US" sz="2400" dirty="0" err="1" smtClean="0"/>
              <a:t>դրսևորումները</a:t>
            </a:r>
            <a:r>
              <a:rPr lang="en-US" sz="2400" dirty="0" smtClean="0"/>
              <a:t> </a:t>
            </a:r>
            <a:r>
              <a:rPr lang="en-US" sz="2400" dirty="0" err="1" smtClean="0"/>
              <a:t>տարբեր</a:t>
            </a:r>
            <a:r>
              <a:rPr lang="en-US" sz="2400" dirty="0" smtClean="0"/>
              <a:t>  </a:t>
            </a:r>
            <a:br>
              <a:rPr lang="en-US" sz="2400" dirty="0" smtClean="0"/>
            </a:br>
            <a:r>
              <a:rPr lang="en-US" sz="2400" dirty="0"/>
              <a:t> </a:t>
            </a:r>
            <a:r>
              <a:rPr lang="en-US" sz="2400" dirty="0" smtClean="0"/>
              <a:t>                        </a:t>
            </a:r>
            <a:r>
              <a:rPr lang="en-US" sz="2400" dirty="0" err="1" smtClean="0"/>
              <a:t>երկրներում</a:t>
            </a:r>
            <a:endParaRPr lang="en-US" sz="24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30076"/>
            <a:ext cx="8229600" cy="5175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715" y="6169025"/>
            <a:ext cx="8398286" cy="585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9516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57200"/>
            <a:ext cx="4057650" cy="5939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299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715000"/>
            <a:ext cx="8229600" cy="914400"/>
          </a:xfrm>
        </p:spPr>
        <p:txBody>
          <a:bodyPr>
            <a:noAutofit/>
          </a:bodyPr>
          <a:lstStyle/>
          <a:p>
            <a:pPr algn="l"/>
            <a:r>
              <a:rPr lang="en-US" sz="1400" b="1" dirty="0" smtClean="0"/>
              <a:t/>
            </a:r>
            <a:br>
              <a:rPr lang="en-US" sz="1400" b="1" dirty="0" smtClean="0"/>
            </a:br>
            <a:r>
              <a:rPr lang="en-US" sz="1400" b="1" dirty="0" err="1" smtClean="0"/>
              <a:t>Ամսագրի</a:t>
            </a:r>
            <a:r>
              <a:rPr lang="en-US" sz="1400" b="1" dirty="0" smtClean="0"/>
              <a:t> </a:t>
            </a:r>
            <a:r>
              <a:rPr lang="en-US" sz="1400" b="1" dirty="0" err="1" smtClean="0"/>
              <a:t>էջը</a:t>
            </a:r>
            <a:r>
              <a:rPr lang="en-US" sz="1400" b="1" dirty="0" smtClean="0"/>
              <a:t>, </a:t>
            </a:r>
            <a:r>
              <a:rPr lang="en-US" sz="1400" b="1" dirty="0" err="1" smtClean="0"/>
              <a:t>որում</a:t>
            </a:r>
            <a:r>
              <a:rPr lang="en-US" sz="1400" b="1" dirty="0" smtClean="0"/>
              <a:t> 2006 </a:t>
            </a:r>
            <a:r>
              <a:rPr lang="en-US" sz="1400" b="1" dirty="0" err="1" smtClean="0"/>
              <a:t>թվականի</a:t>
            </a:r>
            <a:r>
              <a:rPr lang="en-US" sz="1400" b="1" dirty="0" smtClean="0"/>
              <a:t> </a:t>
            </a:r>
            <a:r>
              <a:rPr lang="en-US" sz="1400" b="1" dirty="0" err="1" smtClean="0"/>
              <a:t>մայիսի</a:t>
            </a:r>
            <a:r>
              <a:rPr lang="en-US" sz="1400" b="1" dirty="0" smtClean="0"/>
              <a:t> 28-ին </a:t>
            </a:r>
            <a:r>
              <a:rPr lang="en-US" sz="1400" b="1" dirty="0" err="1" smtClean="0"/>
              <a:t>հրապարակվել</a:t>
            </a:r>
            <a:r>
              <a:rPr lang="en-US" sz="1400" b="1" dirty="0" smtClean="0"/>
              <a:t> </a:t>
            </a:r>
            <a:r>
              <a:rPr lang="en-US" sz="1400" b="1" dirty="0" err="1" smtClean="0"/>
              <a:t>էին</a:t>
            </a:r>
            <a:r>
              <a:rPr lang="en-US" sz="1400" b="1" dirty="0" smtClean="0"/>
              <a:t> </a:t>
            </a:r>
            <a:r>
              <a:rPr lang="en-US" sz="1400" b="1" dirty="0" err="1" smtClean="0"/>
              <a:t>Մուհամեդի</a:t>
            </a:r>
            <a:r>
              <a:rPr lang="en-US" sz="1400" b="1" dirty="0" smtClean="0"/>
              <a:t> </a:t>
            </a:r>
            <a:r>
              <a:rPr lang="en-US" sz="1400" b="1" dirty="0" err="1" smtClean="0"/>
              <a:t>ծաղրանկարները</a:t>
            </a:r>
            <a:r>
              <a:rPr lang="en-US" sz="1400" b="1" dirty="0" smtClean="0"/>
              <a:t>, </a:t>
            </a:r>
            <a:r>
              <a:rPr lang="en-US" sz="1400" b="1" dirty="0" err="1" smtClean="0"/>
              <a:t>որոնք</a:t>
            </a:r>
            <a:r>
              <a:rPr lang="en-US" sz="1400" b="1" dirty="0" smtClean="0"/>
              <a:t> </a:t>
            </a:r>
            <a:r>
              <a:rPr lang="en-US" sz="1400" b="1" dirty="0" err="1" smtClean="0"/>
              <a:t>արաբական</a:t>
            </a:r>
            <a:r>
              <a:rPr lang="en-US" sz="1400" b="1" dirty="0" smtClean="0"/>
              <a:t> </a:t>
            </a:r>
            <a:r>
              <a:rPr lang="en-US" sz="1400" b="1" dirty="0" err="1" smtClean="0"/>
              <a:t>աշխարհում</a:t>
            </a:r>
            <a:r>
              <a:rPr lang="en-US" sz="1400" b="1" dirty="0" smtClean="0"/>
              <a:t> և </a:t>
            </a:r>
            <a:r>
              <a:rPr lang="en-US" sz="1400" b="1" dirty="0" err="1" smtClean="0"/>
              <a:t>եվրոպայի</a:t>
            </a:r>
            <a:r>
              <a:rPr lang="en-US" sz="1400" b="1" dirty="0" smtClean="0"/>
              <a:t> </a:t>
            </a:r>
            <a:r>
              <a:rPr lang="en-US" sz="1400" b="1" dirty="0" err="1" smtClean="0"/>
              <a:t>մուսուլմանների</a:t>
            </a:r>
            <a:r>
              <a:rPr lang="en-US" sz="1400" b="1" dirty="0" smtClean="0"/>
              <a:t> </a:t>
            </a:r>
            <a:r>
              <a:rPr lang="en-US" sz="1400" b="1" dirty="0" err="1" smtClean="0"/>
              <a:t>համայնքներում</a:t>
            </a:r>
            <a:r>
              <a:rPr lang="en-US" sz="1400" b="1" dirty="0" smtClean="0"/>
              <a:t>  </a:t>
            </a:r>
            <a:r>
              <a:rPr lang="en-US" sz="1400" b="1" dirty="0" err="1" smtClean="0"/>
              <a:t>մեծ</a:t>
            </a:r>
            <a:r>
              <a:rPr lang="en-US" sz="1400" b="1" dirty="0" smtClean="0"/>
              <a:t> </a:t>
            </a:r>
            <a:r>
              <a:rPr lang="en-US" sz="1400" b="1" dirty="0" err="1" smtClean="0"/>
              <a:t>հուզումներ</a:t>
            </a:r>
            <a:r>
              <a:rPr lang="en-US" sz="1400" b="1" dirty="0" smtClean="0"/>
              <a:t> և </a:t>
            </a:r>
            <a:r>
              <a:rPr lang="en-US" sz="1400" b="1" dirty="0" err="1" smtClean="0"/>
              <a:t>բախումներ</a:t>
            </a:r>
            <a:r>
              <a:rPr lang="en-US" sz="1400" b="1" dirty="0" smtClean="0"/>
              <a:t> </a:t>
            </a:r>
            <a:r>
              <a:rPr lang="en-US" sz="1400" b="1" dirty="0" err="1" smtClean="0"/>
              <a:t>առաջացրին</a:t>
            </a:r>
            <a:r>
              <a:rPr lang="en-US" sz="1400" b="1" dirty="0"/>
              <a:t/>
            </a:r>
            <a:br>
              <a:rPr lang="en-US" sz="1400" b="1" dirty="0"/>
            </a:br>
            <a:endParaRPr lang="en-US" sz="1400" b="1"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228600"/>
            <a:ext cx="7543800" cy="523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6519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839200" cy="6553200"/>
          </a:xfrm>
        </p:spPr>
        <p:txBody>
          <a:bodyPr>
            <a:normAutofit/>
          </a:bodyPr>
          <a:lstStyle/>
          <a:p>
            <a:r>
              <a:rPr lang="hy-AM" sz="2000" b="1" dirty="0">
                <a:solidFill>
                  <a:schemeClr val="tx1"/>
                </a:solidFill>
              </a:rPr>
              <a:t>Կուրտ Վեստերգաարդի Մուհամեդի </a:t>
            </a:r>
            <a:r>
              <a:rPr lang="hy-AM" sz="2000" b="1" dirty="0" smtClean="0">
                <a:solidFill>
                  <a:schemeClr val="tx1"/>
                </a:solidFill>
              </a:rPr>
              <a:t>ծաղրանկարները</a:t>
            </a:r>
            <a:endParaRPr lang="en-US" sz="2000" b="1" dirty="0">
              <a:solidFill>
                <a:schemeClr val="tx1"/>
              </a:solidFill>
            </a:endParaRPr>
          </a:p>
        </p:txBody>
      </p:sp>
      <p:pic>
        <p:nvPicPr>
          <p:cNvPr id="1043"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066800"/>
            <a:ext cx="2438399"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54892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609600"/>
            <a:ext cx="54864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739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030" y="699370"/>
            <a:ext cx="56388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0402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81000"/>
            <a:ext cx="4681538"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7258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 y="304800"/>
            <a:ext cx="3581400" cy="6248400"/>
          </a:xfrm>
        </p:spPr>
        <p:txBody>
          <a:bodyPr>
            <a:normAutofit fontScale="85000" lnSpcReduction="10000"/>
          </a:bodyPr>
          <a:lstStyle/>
          <a:p>
            <a:pPr algn="just"/>
            <a:r>
              <a:rPr lang="en-US" sz="1600" dirty="0" err="1" smtClean="0">
                <a:solidFill>
                  <a:schemeClr val="tx1"/>
                </a:solidFill>
              </a:rPr>
              <a:t>Նորվեգիայում</a:t>
            </a:r>
            <a:r>
              <a:rPr lang="en-US" sz="1600" dirty="0" smtClean="0">
                <a:solidFill>
                  <a:schemeClr val="tx1"/>
                </a:solidFill>
              </a:rPr>
              <a:t> </a:t>
            </a:r>
            <a:r>
              <a:rPr lang="en-US" sz="1600" dirty="0" err="1" smtClean="0">
                <a:solidFill>
                  <a:schemeClr val="tx1"/>
                </a:solidFill>
              </a:rPr>
              <a:t>բնակվող</a:t>
            </a:r>
            <a:r>
              <a:rPr lang="en-US" sz="1600" dirty="0" smtClean="0">
                <a:solidFill>
                  <a:schemeClr val="tx1"/>
                </a:solidFill>
              </a:rPr>
              <a:t> և </a:t>
            </a:r>
            <a:r>
              <a:rPr lang="en-US" sz="1600" dirty="0" err="1" smtClean="0">
                <a:solidFill>
                  <a:schemeClr val="tx1"/>
                </a:solidFill>
              </a:rPr>
              <a:t>քրդական</a:t>
            </a:r>
            <a:r>
              <a:rPr lang="en-US" sz="1600" dirty="0" smtClean="0">
                <a:solidFill>
                  <a:schemeClr val="tx1"/>
                </a:solidFill>
              </a:rPr>
              <a:t> </a:t>
            </a:r>
            <a:r>
              <a:rPr lang="en-US" sz="1600" dirty="0" err="1" smtClean="0">
                <a:solidFill>
                  <a:schemeClr val="tx1"/>
                </a:solidFill>
              </a:rPr>
              <a:t>ծագումով</a:t>
            </a:r>
            <a:r>
              <a:rPr lang="en-US" sz="1600" dirty="0" smtClean="0">
                <a:solidFill>
                  <a:schemeClr val="tx1"/>
                </a:solidFill>
              </a:rPr>
              <a:t> </a:t>
            </a:r>
            <a:r>
              <a:rPr lang="en-US" sz="1600" dirty="0" err="1" smtClean="0">
                <a:solidFill>
                  <a:schemeClr val="tx1"/>
                </a:solidFill>
              </a:rPr>
              <a:t>գրողը</a:t>
            </a:r>
            <a:r>
              <a:rPr lang="en-US" sz="1600" dirty="0" smtClean="0">
                <a:solidFill>
                  <a:schemeClr val="tx1"/>
                </a:solidFill>
              </a:rPr>
              <a:t> </a:t>
            </a:r>
            <a:r>
              <a:rPr lang="en-US" sz="1600" dirty="0" err="1" smtClean="0">
                <a:solidFill>
                  <a:schemeClr val="tx1"/>
                </a:solidFill>
              </a:rPr>
              <a:t>Իրաքում</a:t>
            </a:r>
            <a:r>
              <a:rPr lang="en-US" sz="1600" dirty="0" smtClean="0">
                <a:solidFill>
                  <a:schemeClr val="tx1"/>
                </a:solidFill>
              </a:rPr>
              <a:t> </a:t>
            </a:r>
            <a:r>
              <a:rPr lang="en-US" sz="1600" dirty="0" err="1" smtClean="0">
                <a:solidFill>
                  <a:schemeClr val="tx1"/>
                </a:solidFill>
              </a:rPr>
              <a:t>հեռակա</a:t>
            </a:r>
            <a:r>
              <a:rPr lang="en-US" sz="1600" dirty="0" smtClean="0">
                <a:solidFill>
                  <a:schemeClr val="tx1"/>
                </a:solidFill>
              </a:rPr>
              <a:t> </a:t>
            </a:r>
            <a:r>
              <a:rPr lang="en-US" sz="1600" dirty="0" err="1" smtClean="0">
                <a:solidFill>
                  <a:schemeClr val="tx1"/>
                </a:solidFill>
              </a:rPr>
              <a:t>կարգով</a:t>
            </a:r>
            <a:r>
              <a:rPr lang="en-US" sz="1600" dirty="0" smtClean="0">
                <a:solidFill>
                  <a:schemeClr val="tx1"/>
                </a:solidFill>
              </a:rPr>
              <a:t> </a:t>
            </a:r>
            <a:r>
              <a:rPr lang="en-US" sz="1600" dirty="0" err="1" smtClean="0">
                <a:solidFill>
                  <a:schemeClr val="tx1"/>
                </a:solidFill>
              </a:rPr>
              <a:t>դատապարտվել</a:t>
            </a:r>
            <a:r>
              <a:rPr lang="en-US" sz="1600" dirty="0" smtClean="0">
                <a:solidFill>
                  <a:schemeClr val="tx1"/>
                </a:solidFill>
              </a:rPr>
              <a:t> է </a:t>
            </a:r>
            <a:r>
              <a:rPr lang="en-US" sz="1600" dirty="0" err="1" smtClean="0">
                <a:solidFill>
                  <a:schemeClr val="tx1"/>
                </a:solidFill>
              </a:rPr>
              <a:t>վեց</a:t>
            </a:r>
            <a:r>
              <a:rPr lang="en-US" sz="1600" dirty="0" smtClean="0">
                <a:solidFill>
                  <a:schemeClr val="tx1"/>
                </a:solidFill>
              </a:rPr>
              <a:t> </a:t>
            </a:r>
            <a:r>
              <a:rPr lang="en-US" sz="1600" dirty="0" err="1" smtClean="0">
                <a:solidFill>
                  <a:schemeClr val="tx1"/>
                </a:solidFill>
              </a:rPr>
              <a:t>ամսվա</a:t>
            </a:r>
            <a:r>
              <a:rPr lang="en-US" sz="1600" dirty="0" smtClean="0">
                <a:solidFill>
                  <a:schemeClr val="tx1"/>
                </a:solidFill>
              </a:rPr>
              <a:t> </a:t>
            </a:r>
            <a:r>
              <a:rPr lang="en-US" sz="1600" dirty="0" err="1" smtClean="0">
                <a:solidFill>
                  <a:schemeClr val="tx1"/>
                </a:solidFill>
              </a:rPr>
              <a:t>բանտարկության</a:t>
            </a:r>
            <a:r>
              <a:rPr lang="en-US" sz="1600" dirty="0" smtClean="0">
                <a:solidFill>
                  <a:schemeClr val="tx1"/>
                </a:solidFill>
              </a:rPr>
              <a:t> </a:t>
            </a:r>
            <a:r>
              <a:rPr lang="en-US" sz="1600" dirty="0" err="1" smtClean="0">
                <a:solidFill>
                  <a:schemeClr val="tx1"/>
                </a:solidFill>
              </a:rPr>
              <a:t>իսլամն</a:t>
            </a:r>
            <a:r>
              <a:rPr lang="en-US" sz="1600" dirty="0" smtClean="0">
                <a:solidFill>
                  <a:schemeClr val="tx1"/>
                </a:solidFill>
              </a:rPr>
              <a:t> </a:t>
            </a:r>
            <a:r>
              <a:rPr lang="en-US" sz="1600" dirty="0" err="1" smtClean="0">
                <a:solidFill>
                  <a:schemeClr val="tx1"/>
                </a:solidFill>
              </a:rPr>
              <a:t>անարգելու</a:t>
            </a:r>
            <a:r>
              <a:rPr lang="en-US" sz="1600" dirty="0" smtClean="0">
                <a:solidFill>
                  <a:schemeClr val="tx1"/>
                </a:solidFill>
              </a:rPr>
              <a:t> </a:t>
            </a:r>
            <a:r>
              <a:rPr lang="en-US" sz="1600" dirty="0" err="1" smtClean="0">
                <a:solidFill>
                  <a:schemeClr val="tx1"/>
                </a:solidFill>
              </a:rPr>
              <a:t>մեղադրանքով</a:t>
            </a:r>
            <a:r>
              <a:rPr lang="en-US" sz="1600" dirty="0" smtClean="0">
                <a:solidFill>
                  <a:schemeClr val="tx1"/>
                </a:solidFill>
              </a:rPr>
              <a:t>, </a:t>
            </a:r>
            <a:r>
              <a:rPr lang="en-US" sz="1600" dirty="0" err="1" smtClean="0">
                <a:solidFill>
                  <a:schemeClr val="tx1"/>
                </a:solidFill>
              </a:rPr>
              <a:t>քանի</a:t>
            </a:r>
            <a:r>
              <a:rPr lang="en-US" sz="1600" dirty="0" smtClean="0">
                <a:solidFill>
                  <a:schemeClr val="tx1"/>
                </a:solidFill>
              </a:rPr>
              <a:t> </a:t>
            </a:r>
            <a:r>
              <a:rPr lang="en-US" sz="1600" dirty="0" err="1" smtClean="0">
                <a:solidFill>
                  <a:schemeClr val="tx1"/>
                </a:solidFill>
              </a:rPr>
              <a:t>որ</a:t>
            </a:r>
            <a:r>
              <a:rPr lang="en-US" sz="1600" dirty="0" smtClean="0">
                <a:solidFill>
                  <a:schemeClr val="tx1"/>
                </a:solidFill>
              </a:rPr>
              <a:t> </a:t>
            </a:r>
            <a:r>
              <a:rPr lang="en-US" sz="1600" dirty="0" err="1" smtClean="0">
                <a:solidFill>
                  <a:schemeClr val="tx1"/>
                </a:solidFill>
              </a:rPr>
              <a:t>իր</a:t>
            </a:r>
            <a:r>
              <a:rPr lang="en-US" sz="1600" dirty="0" smtClean="0">
                <a:solidFill>
                  <a:schemeClr val="tx1"/>
                </a:solidFill>
              </a:rPr>
              <a:t> «</a:t>
            </a:r>
            <a:r>
              <a:rPr lang="en-US" sz="1600" dirty="0" err="1" smtClean="0">
                <a:solidFill>
                  <a:schemeClr val="tx1"/>
                </a:solidFill>
              </a:rPr>
              <a:t>Սեքսը</a:t>
            </a:r>
            <a:r>
              <a:rPr lang="en-US" sz="1600" dirty="0" smtClean="0">
                <a:solidFill>
                  <a:schemeClr val="tx1"/>
                </a:solidFill>
              </a:rPr>
              <a:t>, </a:t>
            </a:r>
            <a:r>
              <a:rPr lang="en-US" sz="1600" dirty="0" err="1" smtClean="0">
                <a:solidFill>
                  <a:schemeClr val="tx1"/>
                </a:solidFill>
              </a:rPr>
              <a:t>Շարիաթը</a:t>
            </a:r>
            <a:r>
              <a:rPr lang="en-US" sz="1600" dirty="0" smtClean="0">
                <a:solidFill>
                  <a:schemeClr val="tx1"/>
                </a:solidFill>
              </a:rPr>
              <a:t> և </a:t>
            </a:r>
            <a:r>
              <a:rPr lang="en-US" sz="1600" dirty="0" err="1" smtClean="0">
                <a:solidFill>
                  <a:schemeClr val="tx1"/>
                </a:solidFill>
              </a:rPr>
              <a:t>կանայք</a:t>
            </a:r>
            <a:r>
              <a:rPr lang="en-US" sz="1600" dirty="0" smtClean="0">
                <a:solidFill>
                  <a:schemeClr val="tx1"/>
                </a:solidFill>
              </a:rPr>
              <a:t> </a:t>
            </a:r>
            <a:r>
              <a:rPr lang="en-US" sz="1600" dirty="0" err="1" smtClean="0">
                <a:solidFill>
                  <a:schemeClr val="tx1"/>
                </a:solidFill>
              </a:rPr>
              <a:t>իսլամի</a:t>
            </a:r>
            <a:r>
              <a:rPr lang="en-US" sz="1600" dirty="0" smtClean="0">
                <a:solidFill>
                  <a:schemeClr val="tx1"/>
                </a:solidFill>
              </a:rPr>
              <a:t> </a:t>
            </a:r>
            <a:r>
              <a:rPr lang="en-US" sz="1600" dirty="0" err="1" smtClean="0">
                <a:solidFill>
                  <a:schemeClr val="tx1"/>
                </a:solidFill>
              </a:rPr>
              <a:t>պատմությունում</a:t>
            </a:r>
            <a:r>
              <a:rPr lang="en-US" sz="1600" dirty="0" smtClean="0">
                <a:solidFill>
                  <a:schemeClr val="tx1"/>
                </a:solidFill>
              </a:rPr>
              <a:t>» </a:t>
            </a:r>
            <a:r>
              <a:rPr lang="en-US" sz="1600" dirty="0" err="1" smtClean="0">
                <a:solidFill>
                  <a:schemeClr val="tx1"/>
                </a:solidFill>
              </a:rPr>
              <a:t>գրքում</a:t>
            </a:r>
            <a:r>
              <a:rPr lang="en-US" sz="1600" dirty="0" smtClean="0">
                <a:solidFill>
                  <a:schemeClr val="tx1"/>
                </a:solidFill>
              </a:rPr>
              <a:t> </a:t>
            </a:r>
            <a:r>
              <a:rPr lang="en-US" sz="1600" dirty="0" err="1" smtClean="0">
                <a:solidFill>
                  <a:schemeClr val="tx1"/>
                </a:solidFill>
              </a:rPr>
              <a:t>նշել</a:t>
            </a:r>
            <a:r>
              <a:rPr lang="en-US" sz="1600" dirty="0" smtClean="0">
                <a:solidFill>
                  <a:schemeClr val="tx1"/>
                </a:solidFill>
              </a:rPr>
              <a:t> է, </a:t>
            </a:r>
            <a:r>
              <a:rPr lang="en-US" sz="1600" dirty="0" err="1" smtClean="0">
                <a:solidFill>
                  <a:schemeClr val="tx1"/>
                </a:solidFill>
              </a:rPr>
              <a:t>որ</a:t>
            </a:r>
            <a:r>
              <a:rPr lang="en-US" sz="1600" dirty="0" smtClean="0">
                <a:solidFill>
                  <a:schemeClr val="tx1"/>
                </a:solidFill>
              </a:rPr>
              <a:t> </a:t>
            </a:r>
            <a:r>
              <a:rPr lang="en-US" sz="1600" dirty="0" err="1" smtClean="0">
                <a:solidFill>
                  <a:schemeClr val="tx1"/>
                </a:solidFill>
              </a:rPr>
              <a:t>Մուհամեդը</a:t>
            </a:r>
            <a:r>
              <a:rPr lang="en-US" sz="1600" dirty="0" smtClean="0">
                <a:solidFill>
                  <a:schemeClr val="tx1"/>
                </a:solidFill>
              </a:rPr>
              <a:t> </a:t>
            </a:r>
            <a:r>
              <a:rPr lang="en-US" sz="1600" dirty="0" err="1" smtClean="0">
                <a:solidFill>
                  <a:schemeClr val="tx1"/>
                </a:solidFill>
              </a:rPr>
              <a:t>ունեցել</a:t>
            </a:r>
            <a:r>
              <a:rPr lang="en-US" sz="1600" dirty="0" smtClean="0">
                <a:solidFill>
                  <a:schemeClr val="tx1"/>
                </a:solidFill>
              </a:rPr>
              <a:t> է 19 </a:t>
            </a:r>
            <a:r>
              <a:rPr lang="en-US" sz="1600" dirty="0" err="1" smtClean="0">
                <a:solidFill>
                  <a:schemeClr val="tx1"/>
                </a:solidFill>
              </a:rPr>
              <a:t>կին</a:t>
            </a:r>
            <a:r>
              <a:rPr lang="en-US" sz="1600" dirty="0" smtClean="0">
                <a:solidFill>
                  <a:schemeClr val="tx1"/>
                </a:solidFill>
              </a:rPr>
              <a:t>, 54 </a:t>
            </a:r>
            <a:r>
              <a:rPr lang="en-US" sz="1600" dirty="0" err="1" smtClean="0">
                <a:solidFill>
                  <a:schemeClr val="tx1"/>
                </a:solidFill>
              </a:rPr>
              <a:t>տարեկանում</a:t>
            </a:r>
            <a:r>
              <a:rPr lang="en-US" sz="1600" dirty="0" smtClean="0">
                <a:solidFill>
                  <a:schemeClr val="tx1"/>
                </a:solidFill>
              </a:rPr>
              <a:t> </a:t>
            </a:r>
            <a:r>
              <a:rPr lang="en-US" sz="1600" dirty="0" err="1" smtClean="0">
                <a:solidFill>
                  <a:schemeClr val="tx1"/>
                </a:solidFill>
              </a:rPr>
              <a:t>ամուսնացել</a:t>
            </a:r>
            <a:r>
              <a:rPr lang="en-US" sz="1600" dirty="0" smtClean="0">
                <a:solidFill>
                  <a:schemeClr val="tx1"/>
                </a:solidFill>
              </a:rPr>
              <a:t> է 9 </a:t>
            </a:r>
            <a:r>
              <a:rPr lang="en-US" sz="1600" dirty="0" err="1" smtClean="0">
                <a:solidFill>
                  <a:schemeClr val="tx1"/>
                </a:solidFill>
              </a:rPr>
              <a:t>տարեկան</a:t>
            </a:r>
            <a:r>
              <a:rPr lang="en-US" sz="1600" dirty="0" smtClean="0">
                <a:solidFill>
                  <a:schemeClr val="tx1"/>
                </a:solidFill>
              </a:rPr>
              <a:t> </a:t>
            </a:r>
            <a:r>
              <a:rPr lang="en-US" sz="1600" dirty="0" err="1" smtClean="0">
                <a:solidFill>
                  <a:schemeClr val="tx1"/>
                </a:solidFill>
              </a:rPr>
              <a:t>աղջնակի</a:t>
            </a:r>
            <a:r>
              <a:rPr lang="en-US" sz="1600" dirty="0" smtClean="0">
                <a:solidFill>
                  <a:schemeClr val="tx1"/>
                </a:solidFill>
              </a:rPr>
              <a:t> </a:t>
            </a:r>
            <a:r>
              <a:rPr lang="en-US" sz="1600" dirty="0" err="1" smtClean="0">
                <a:solidFill>
                  <a:schemeClr val="tx1"/>
                </a:solidFill>
              </a:rPr>
              <a:t>հետ</a:t>
            </a:r>
            <a:r>
              <a:rPr lang="en-US" sz="1600" dirty="0" smtClean="0">
                <a:solidFill>
                  <a:schemeClr val="tx1"/>
                </a:solidFill>
              </a:rPr>
              <a:t> և </a:t>
            </a:r>
            <a:r>
              <a:rPr lang="en-US" sz="1600" dirty="0" err="1" smtClean="0">
                <a:solidFill>
                  <a:schemeClr val="tx1"/>
                </a:solidFill>
              </a:rPr>
              <a:t>կատարել</a:t>
            </a:r>
            <a:r>
              <a:rPr lang="en-US" sz="1600" dirty="0" smtClean="0">
                <a:solidFill>
                  <a:schemeClr val="tx1"/>
                </a:solidFill>
              </a:rPr>
              <a:t> է </a:t>
            </a:r>
            <a:r>
              <a:rPr lang="en-US" sz="1600" dirty="0" err="1" smtClean="0">
                <a:solidFill>
                  <a:schemeClr val="tx1"/>
                </a:solidFill>
              </a:rPr>
              <a:t>սպանություններ</a:t>
            </a:r>
            <a:r>
              <a:rPr lang="en-US" sz="1600" dirty="0" smtClean="0">
                <a:solidFill>
                  <a:schemeClr val="tx1"/>
                </a:solidFill>
              </a:rPr>
              <a:t> և </a:t>
            </a:r>
            <a:r>
              <a:rPr lang="en-US" sz="1600" dirty="0" err="1" smtClean="0">
                <a:solidFill>
                  <a:schemeClr val="tx1"/>
                </a:solidFill>
              </a:rPr>
              <a:t>բռնաբարություններ</a:t>
            </a:r>
            <a:r>
              <a:rPr lang="en-US" sz="1600" dirty="0" smtClean="0">
                <a:solidFill>
                  <a:schemeClr val="tx1"/>
                </a:solidFill>
              </a:rPr>
              <a:t>: </a:t>
            </a:r>
          </a:p>
          <a:p>
            <a:pPr algn="just"/>
            <a:endParaRPr lang="en-US" sz="1600" dirty="0" smtClean="0">
              <a:solidFill>
                <a:schemeClr val="tx1"/>
              </a:solidFill>
            </a:endParaRPr>
          </a:p>
          <a:p>
            <a:pPr algn="just"/>
            <a:r>
              <a:rPr lang="en-US" sz="1600" dirty="0" err="1" smtClean="0">
                <a:solidFill>
                  <a:schemeClr val="tx1"/>
                </a:solidFill>
              </a:rPr>
              <a:t>Գրքի</a:t>
            </a:r>
            <a:r>
              <a:rPr lang="en-US" sz="1600" dirty="0" smtClean="0">
                <a:solidFill>
                  <a:schemeClr val="tx1"/>
                </a:solidFill>
              </a:rPr>
              <a:t> </a:t>
            </a:r>
            <a:r>
              <a:rPr lang="en-US" sz="1600" dirty="0" err="1" smtClean="0">
                <a:solidFill>
                  <a:schemeClr val="tx1"/>
                </a:solidFill>
              </a:rPr>
              <a:t>հեղինակը</a:t>
            </a:r>
            <a:r>
              <a:rPr lang="en-US" sz="1600" dirty="0" smtClean="0">
                <a:solidFill>
                  <a:schemeClr val="tx1"/>
                </a:solidFill>
              </a:rPr>
              <a:t> </a:t>
            </a:r>
            <a:r>
              <a:rPr lang="en-US" sz="1600" dirty="0" err="1" smtClean="0">
                <a:solidFill>
                  <a:schemeClr val="tx1"/>
                </a:solidFill>
              </a:rPr>
              <a:t>հայտարարել</a:t>
            </a:r>
            <a:r>
              <a:rPr lang="en-US" sz="1600" dirty="0" smtClean="0">
                <a:solidFill>
                  <a:schemeClr val="tx1"/>
                </a:solidFill>
              </a:rPr>
              <a:t> է, </a:t>
            </a:r>
            <a:r>
              <a:rPr lang="en-US" sz="1600" dirty="0" err="1" smtClean="0">
                <a:solidFill>
                  <a:schemeClr val="tx1"/>
                </a:solidFill>
              </a:rPr>
              <a:t>որ</a:t>
            </a:r>
            <a:r>
              <a:rPr lang="en-US" sz="1600" dirty="0" smtClean="0">
                <a:solidFill>
                  <a:schemeClr val="tx1"/>
                </a:solidFill>
              </a:rPr>
              <a:t> </a:t>
            </a:r>
            <a:r>
              <a:rPr lang="en-US" sz="1600" dirty="0" err="1" smtClean="0">
                <a:solidFill>
                  <a:schemeClr val="tx1"/>
                </a:solidFill>
              </a:rPr>
              <a:t>ստացել</a:t>
            </a:r>
            <a:r>
              <a:rPr lang="en-US" sz="1600" dirty="0" smtClean="0">
                <a:solidFill>
                  <a:schemeClr val="tx1"/>
                </a:solidFill>
              </a:rPr>
              <a:t> է </a:t>
            </a:r>
            <a:r>
              <a:rPr lang="en-US" sz="1600" dirty="0" err="1" smtClean="0">
                <a:solidFill>
                  <a:schemeClr val="tx1"/>
                </a:solidFill>
              </a:rPr>
              <a:t>մահվան</a:t>
            </a:r>
            <a:r>
              <a:rPr lang="en-US" sz="1600" dirty="0" smtClean="0">
                <a:solidFill>
                  <a:schemeClr val="tx1"/>
                </a:solidFill>
              </a:rPr>
              <a:t> </a:t>
            </a:r>
            <a:r>
              <a:rPr lang="en-US" sz="1600" dirty="0" err="1" smtClean="0">
                <a:solidFill>
                  <a:schemeClr val="tx1"/>
                </a:solidFill>
              </a:rPr>
              <a:t>բազմաթիվ</a:t>
            </a:r>
            <a:r>
              <a:rPr lang="en-US" sz="1600" dirty="0" smtClean="0">
                <a:solidFill>
                  <a:schemeClr val="tx1"/>
                </a:solidFill>
              </a:rPr>
              <a:t> </a:t>
            </a:r>
            <a:r>
              <a:rPr lang="en-US" sz="1600" dirty="0" err="1" smtClean="0">
                <a:solidFill>
                  <a:schemeClr val="tx1"/>
                </a:solidFill>
              </a:rPr>
              <a:t>սպառնալիքներ</a:t>
            </a:r>
            <a:r>
              <a:rPr lang="en-US" sz="1600" dirty="0" smtClean="0">
                <a:solidFill>
                  <a:schemeClr val="tx1"/>
                </a:solidFill>
              </a:rPr>
              <a:t> և </a:t>
            </a:r>
            <a:r>
              <a:rPr lang="en-US" sz="1600" dirty="0" err="1" smtClean="0">
                <a:solidFill>
                  <a:schemeClr val="tx1"/>
                </a:solidFill>
              </a:rPr>
              <a:t>որ</a:t>
            </a:r>
            <a:r>
              <a:rPr lang="en-US" sz="1600" dirty="0" smtClean="0">
                <a:solidFill>
                  <a:schemeClr val="tx1"/>
                </a:solidFill>
              </a:rPr>
              <a:t> </a:t>
            </a:r>
            <a:r>
              <a:rPr lang="en-US" sz="1600" dirty="0" err="1" smtClean="0">
                <a:solidFill>
                  <a:schemeClr val="tx1"/>
                </a:solidFill>
              </a:rPr>
              <a:t>իրեն</a:t>
            </a:r>
            <a:r>
              <a:rPr lang="en-US" sz="1600" dirty="0" smtClean="0">
                <a:solidFill>
                  <a:schemeClr val="tx1"/>
                </a:solidFill>
              </a:rPr>
              <a:t> </a:t>
            </a:r>
            <a:r>
              <a:rPr lang="en-US" sz="1600" dirty="0" err="1" smtClean="0">
                <a:solidFill>
                  <a:schemeClr val="tx1"/>
                </a:solidFill>
              </a:rPr>
              <a:t>տեղեկացրել</a:t>
            </a:r>
            <a:r>
              <a:rPr lang="en-US" sz="1600" dirty="0" smtClean="0">
                <a:solidFill>
                  <a:schemeClr val="tx1"/>
                </a:solidFill>
              </a:rPr>
              <a:t> </a:t>
            </a:r>
            <a:r>
              <a:rPr lang="en-US" sz="1600" dirty="0" err="1" smtClean="0">
                <a:solidFill>
                  <a:schemeClr val="tx1"/>
                </a:solidFill>
              </a:rPr>
              <a:t>են</a:t>
            </a:r>
            <a:r>
              <a:rPr lang="en-US" sz="1600" dirty="0" smtClean="0">
                <a:solidFill>
                  <a:schemeClr val="tx1"/>
                </a:solidFill>
              </a:rPr>
              <a:t>, </a:t>
            </a:r>
            <a:r>
              <a:rPr lang="en-US" sz="1600" dirty="0" err="1" smtClean="0">
                <a:solidFill>
                  <a:schemeClr val="tx1"/>
                </a:solidFill>
              </a:rPr>
              <a:t>որ</a:t>
            </a:r>
            <a:r>
              <a:rPr lang="en-US" sz="1600" dirty="0" smtClean="0">
                <a:solidFill>
                  <a:schemeClr val="tx1"/>
                </a:solidFill>
              </a:rPr>
              <a:t> </a:t>
            </a:r>
            <a:r>
              <a:rPr lang="en-US" sz="1600" dirty="0" err="1" smtClean="0">
                <a:solidFill>
                  <a:schemeClr val="tx1"/>
                </a:solidFill>
              </a:rPr>
              <a:t>ընդունվել</a:t>
            </a:r>
            <a:r>
              <a:rPr lang="en-US" sz="1600" dirty="0" smtClean="0">
                <a:solidFill>
                  <a:schemeClr val="tx1"/>
                </a:solidFill>
              </a:rPr>
              <a:t> է </a:t>
            </a:r>
            <a:r>
              <a:rPr lang="en-US" sz="1600" dirty="0" err="1" smtClean="0">
                <a:solidFill>
                  <a:schemeClr val="tx1"/>
                </a:solidFill>
              </a:rPr>
              <a:t>Մուֆտիի</a:t>
            </a:r>
            <a:r>
              <a:rPr lang="en-US" sz="1600" dirty="0" smtClean="0">
                <a:solidFill>
                  <a:schemeClr val="tx1"/>
                </a:solidFill>
              </a:rPr>
              <a:t> </a:t>
            </a:r>
            <a:r>
              <a:rPr lang="en-US" sz="1600" dirty="0" err="1" smtClean="0">
                <a:solidFill>
                  <a:schemeClr val="tx1"/>
                </a:solidFill>
              </a:rPr>
              <a:t>որոշում</a:t>
            </a:r>
            <a:r>
              <a:rPr lang="en-US" sz="1600" dirty="0" smtClean="0">
                <a:solidFill>
                  <a:schemeClr val="tx1"/>
                </a:solidFill>
              </a:rPr>
              <a:t> </a:t>
            </a:r>
            <a:r>
              <a:rPr lang="en-US" sz="1600" dirty="0" err="1" smtClean="0">
                <a:solidFill>
                  <a:schemeClr val="tx1"/>
                </a:solidFill>
              </a:rPr>
              <a:t>նրան</a:t>
            </a:r>
            <a:r>
              <a:rPr lang="en-US" sz="1600" dirty="0" smtClean="0">
                <a:solidFill>
                  <a:schemeClr val="tx1"/>
                </a:solidFill>
              </a:rPr>
              <a:t> </a:t>
            </a:r>
            <a:r>
              <a:rPr lang="en-US" sz="1600" dirty="0" err="1" smtClean="0">
                <a:solidFill>
                  <a:schemeClr val="tx1"/>
                </a:solidFill>
              </a:rPr>
              <a:t>մահվան</a:t>
            </a:r>
            <a:r>
              <a:rPr lang="en-US" sz="1600" dirty="0" smtClean="0">
                <a:solidFill>
                  <a:schemeClr val="tx1"/>
                </a:solidFill>
              </a:rPr>
              <a:t> </a:t>
            </a:r>
            <a:r>
              <a:rPr lang="en-US" sz="1600" dirty="0" err="1" smtClean="0">
                <a:solidFill>
                  <a:schemeClr val="tx1"/>
                </a:solidFill>
              </a:rPr>
              <a:t>դատապարտելու</a:t>
            </a:r>
            <a:r>
              <a:rPr lang="en-US" sz="1600" dirty="0" smtClean="0">
                <a:solidFill>
                  <a:schemeClr val="tx1"/>
                </a:solidFill>
              </a:rPr>
              <a:t> </a:t>
            </a:r>
            <a:r>
              <a:rPr lang="en-US" sz="1600" dirty="0" err="1" smtClean="0">
                <a:solidFill>
                  <a:schemeClr val="tx1"/>
                </a:solidFill>
              </a:rPr>
              <a:t>համար</a:t>
            </a:r>
            <a:r>
              <a:rPr lang="en-US" sz="1600" dirty="0" smtClean="0">
                <a:solidFill>
                  <a:schemeClr val="tx1"/>
                </a:solidFill>
              </a:rPr>
              <a:t>, </a:t>
            </a:r>
            <a:r>
              <a:rPr lang="en-US" sz="1600" dirty="0" err="1" smtClean="0">
                <a:solidFill>
                  <a:schemeClr val="tx1"/>
                </a:solidFill>
              </a:rPr>
              <a:t>որը</a:t>
            </a:r>
            <a:r>
              <a:rPr lang="en-US" sz="1600" dirty="0" smtClean="0">
                <a:solidFill>
                  <a:schemeClr val="tx1"/>
                </a:solidFill>
              </a:rPr>
              <a:t> </a:t>
            </a:r>
            <a:r>
              <a:rPr lang="en-US" sz="1600" dirty="0" err="1" smtClean="0">
                <a:solidFill>
                  <a:schemeClr val="tx1"/>
                </a:solidFill>
              </a:rPr>
              <a:t>կարող</a:t>
            </a:r>
            <a:r>
              <a:rPr lang="en-US" sz="1600" dirty="0" smtClean="0">
                <a:solidFill>
                  <a:schemeClr val="tx1"/>
                </a:solidFill>
              </a:rPr>
              <a:t> է </a:t>
            </a:r>
            <a:r>
              <a:rPr lang="en-US" sz="1600" dirty="0" err="1" smtClean="0">
                <a:solidFill>
                  <a:schemeClr val="tx1"/>
                </a:solidFill>
              </a:rPr>
              <a:t>վերացվել</a:t>
            </a:r>
            <a:r>
              <a:rPr lang="en-US" sz="1600" dirty="0" smtClean="0">
                <a:solidFill>
                  <a:schemeClr val="tx1"/>
                </a:solidFill>
              </a:rPr>
              <a:t> </a:t>
            </a:r>
            <a:r>
              <a:rPr lang="en-US" sz="1600" dirty="0" err="1" smtClean="0">
                <a:solidFill>
                  <a:schemeClr val="tx1"/>
                </a:solidFill>
              </a:rPr>
              <a:t>միայն</a:t>
            </a:r>
            <a:r>
              <a:rPr lang="en-US" sz="1600" dirty="0" smtClean="0">
                <a:solidFill>
                  <a:schemeClr val="tx1"/>
                </a:solidFill>
              </a:rPr>
              <a:t>, </a:t>
            </a:r>
            <a:r>
              <a:rPr lang="en-US" sz="1600" dirty="0" err="1" smtClean="0">
                <a:solidFill>
                  <a:schemeClr val="tx1"/>
                </a:solidFill>
              </a:rPr>
              <a:t>եթե</a:t>
            </a:r>
            <a:r>
              <a:rPr lang="en-US" sz="1600" dirty="0" smtClean="0">
                <a:solidFill>
                  <a:schemeClr val="tx1"/>
                </a:solidFill>
              </a:rPr>
              <a:t> </a:t>
            </a:r>
            <a:r>
              <a:rPr lang="en-US" sz="1600" dirty="0" err="1" smtClean="0">
                <a:solidFill>
                  <a:schemeClr val="tx1"/>
                </a:solidFill>
              </a:rPr>
              <a:t>ինքը</a:t>
            </a:r>
            <a:r>
              <a:rPr lang="en-US" sz="1600" dirty="0" smtClean="0">
                <a:solidFill>
                  <a:schemeClr val="tx1"/>
                </a:solidFill>
              </a:rPr>
              <a:t> </a:t>
            </a:r>
            <a:r>
              <a:rPr lang="en-US" sz="1600" dirty="0" err="1" smtClean="0">
                <a:solidFill>
                  <a:schemeClr val="tx1"/>
                </a:solidFill>
              </a:rPr>
              <a:t>ներողություն</a:t>
            </a:r>
            <a:r>
              <a:rPr lang="en-US" sz="1600" dirty="0" smtClean="0">
                <a:solidFill>
                  <a:schemeClr val="tx1"/>
                </a:solidFill>
              </a:rPr>
              <a:t> </a:t>
            </a:r>
            <a:r>
              <a:rPr lang="en-US" sz="1600" dirty="0" err="1" smtClean="0">
                <a:solidFill>
                  <a:schemeClr val="tx1"/>
                </a:solidFill>
              </a:rPr>
              <a:t>խնդրի</a:t>
            </a:r>
            <a:r>
              <a:rPr lang="en-US" sz="1600" dirty="0" smtClean="0">
                <a:solidFill>
                  <a:schemeClr val="tx1"/>
                </a:solidFill>
              </a:rPr>
              <a:t> </a:t>
            </a:r>
            <a:r>
              <a:rPr lang="en-US" sz="1600" dirty="0" err="1" smtClean="0">
                <a:solidFill>
                  <a:schemeClr val="tx1"/>
                </a:solidFill>
              </a:rPr>
              <a:t>իսլամն</a:t>
            </a:r>
            <a:r>
              <a:rPr lang="en-US" sz="1600" dirty="0" smtClean="0">
                <a:solidFill>
                  <a:schemeClr val="tx1"/>
                </a:solidFill>
              </a:rPr>
              <a:t> </a:t>
            </a:r>
            <a:r>
              <a:rPr lang="en-US" sz="1600" dirty="0" err="1" smtClean="0">
                <a:solidFill>
                  <a:schemeClr val="tx1"/>
                </a:solidFill>
              </a:rPr>
              <a:t>անարգելու</a:t>
            </a:r>
            <a:r>
              <a:rPr lang="en-US" sz="1600" dirty="0" smtClean="0">
                <a:solidFill>
                  <a:schemeClr val="tx1"/>
                </a:solidFill>
              </a:rPr>
              <a:t> </a:t>
            </a:r>
            <a:r>
              <a:rPr lang="en-US" sz="1600" dirty="0" err="1" smtClean="0">
                <a:solidFill>
                  <a:schemeClr val="tx1"/>
                </a:solidFill>
              </a:rPr>
              <a:t>համար</a:t>
            </a:r>
            <a:r>
              <a:rPr lang="en-US" sz="1600" dirty="0" smtClean="0">
                <a:solidFill>
                  <a:schemeClr val="tx1"/>
                </a:solidFill>
              </a:rPr>
              <a:t>:</a:t>
            </a:r>
            <a:r>
              <a:rPr lang="en-US" sz="1600" dirty="0">
                <a:solidFill>
                  <a:schemeClr val="tx1"/>
                </a:solidFill>
              </a:rPr>
              <a:t/>
            </a:r>
            <a:br>
              <a:rPr lang="en-US" sz="1600" dirty="0">
                <a:solidFill>
                  <a:schemeClr val="tx1"/>
                </a:solidFill>
              </a:rPr>
            </a:br>
            <a:r>
              <a:rPr lang="en-US" dirty="0">
                <a:solidFill>
                  <a:schemeClr val="tx1"/>
                </a:solidFill>
              </a:rPr>
              <a:t/>
            </a:r>
            <a:br>
              <a:rPr lang="en-US" dirty="0">
                <a:solidFill>
                  <a:schemeClr val="tx1"/>
                </a:solidFill>
              </a:rPr>
            </a:br>
            <a:r>
              <a:rPr lang="en-US" dirty="0"/>
              <a:t/>
            </a:r>
            <a:br>
              <a:rPr lang="en-US" dirty="0"/>
            </a:br>
            <a:r>
              <a:rPr lang="en-US" dirty="0"/>
              <a:t/>
            </a:r>
            <a:br>
              <a:rPr lang="en-US" dirty="0"/>
            </a:b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838200"/>
            <a:ext cx="3200400"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8666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 y="0"/>
            <a:ext cx="4343400" cy="6781800"/>
          </a:xfrm>
        </p:spPr>
        <p:txBody>
          <a:bodyPr>
            <a:noAutofit/>
          </a:bodyPr>
          <a:lstStyle/>
          <a:p>
            <a:pPr algn="just"/>
            <a:r>
              <a:rPr lang="en-US" dirty="0" err="1" smtClean="0">
                <a:solidFill>
                  <a:schemeClr val="tx1"/>
                </a:solidFill>
              </a:rPr>
              <a:t>Իտալիայի</a:t>
            </a:r>
            <a:r>
              <a:rPr lang="en-US" dirty="0" smtClean="0">
                <a:solidFill>
                  <a:schemeClr val="tx1"/>
                </a:solidFill>
              </a:rPr>
              <a:t> </a:t>
            </a:r>
            <a:r>
              <a:rPr lang="en-US" dirty="0" err="1" smtClean="0">
                <a:solidFill>
                  <a:schemeClr val="tx1"/>
                </a:solidFill>
              </a:rPr>
              <a:t>Պիատրասանթա</a:t>
            </a:r>
            <a:r>
              <a:rPr lang="en-US" dirty="0" smtClean="0">
                <a:solidFill>
                  <a:schemeClr val="tx1"/>
                </a:solidFill>
              </a:rPr>
              <a:t> </a:t>
            </a:r>
            <a:r>
              <a:rPr lang="en-US" dirty="0" err="1" smtClean="0">
                <a:solidFill>
                  <a:schemeClr val="tx1"/>
                </a:solidFill>
              </a:rPr>
              <a:t>քաղաքի</a:t>
            </a:r>
            <a:r>
              <a:rPr lang="en-US" dirty="0" smtClean="0">
                <a:solidFill>
                  <a:schemeClr val="tx1"/>
                </a:solidFill>
              </a:rPr>
              <a:t> </a:t>
            </a:r>
            <a:r>
              <a:rPr lang="en-US" dirty="0" err="1" smtClean="0">
                <a:solidFill>
                  <a:schemeClr val="tx1"/>
                </a:solidFill>
              </a:rPr>
              <a:t>վանահայրը</a:t>
            </a:r>
            <a:r>
              <a:rPr lang="en-US" dirty="0" smtClean="0">
                <a:solidFill>
                  <a:schemeClr val="tx1"/>
                </a:solidFill>
              </a:rPr>
              <a:t> </a:t>
            </a:r>
            <a:r>
              <a:rPr lang="en-US" dirty="0" err="1" smtClean="0">
                <a:solidFill>
                  <a:schemeClr val="tx1"/>
                </a:solidFill>
              </a:rPr>
              <a:t>տեղական</a:t>
            </a:r>
            <a:r>
              <a:rPr lang="en-US" dirty="0" smtClean="0">
                <a:solidFill>
                  <a:schemeClr val="tx1"/>
                </a:solidFill>
              </a:rPr>
              <a:t> </a:t>
            </a:r>
            <a:r>
              <a:rPr lang="en-US" dirty="0" err="1" smtClean="0">
                <a:solidFill>
                  <a:schemeClr val="tx1"/>
                </a:solidFill>
              </a:rPr>
              <a:t>կաթոլիկ</a:t>
            </a:r>
            <a:r>
              <a:rPr lang="en-US" dirty="0" smtClean="0">
                <a:solidFill>
                  <a:schemeClr val="tx1"/>
                </a:solidFill>
              </a:rPr>
              <a:t> </a:t>
            </a:r>
            <a:r>
              <a:rPr lang="en-US" dirty="0" err="1" smtClean="0">
                <a:solidFill>
                  <a:schemeClr val="tx1"/>
                </a:solidFill>
              </a:rPr>
              <a:t>եղեկեցու</a:t>
            </a:r>
            <a:r>
              <a:rPr lang="en-US" dirty="0" smtClean="0">
                <a:solidFill>
                  <a:schemeClr val="tx1"/>
                </a:solidFill>
              </a:rPr>
              <a:t> </a:t>
            </a:r>
            <a:r>
              <a:rPr lang="en-US" dirty="0" err="1" smtClean="0">
                <a:solidFill>
                  <a:schemeClr val="tx1"/>
                </a:solidFill>
              </a:rPr>
              <a:t>առաջնորդի</a:t>
            </a:r>
            <a:r>
              <a:rPr lang="en-US" dirty="0" smtClean="0">
                <a:solidFill>
                  <a:schemeClr val="tx1"/>
                </a:solidFill>
              </a:rPr>
              <a:t> </a:t>
            </a:r>
            <a:r>
              <a:rPr lang="en-US" dirty="0" err="1" smtClean="0">
                <a:solidFill>
                  <a:schemeClr val="tx1"/>
                </a:solidFill>
              </a:rPr>
              <a:t>հետ</a:t>
            </a:r>
            <a:r>
              <a:rPr lang="en-US" dirty="0" smtClean="0">
                <a:solidFill>
                  <a:schemeClr val="tx1"/>
                </a:solidFill>
              </a:rPr>
              <a:t> </a:t>
            </a:r>
            <a:r>
              <a:rPr lang="en-US" dirty="0" err="1" smtClean="0">
                <a:solidFill>
                  <a:schemeClr val="tx1"/>
                </a:solidFill>
              </a:rPr>
              <a:t>բողոք</a:t>
            </a:r>
            <a:r>
              <a:rPr lang="en-US" dirty="0" smtClean="0">
                <a:solidFill>
                  <a:schemeClr val="tx1"/>
                </a:solidFill>
              </a:rPr>
              <a:t> է </a:t>
            </a:r>
            <a:r>
              <a:rPr lang="en-US" dirty="0" err="1" smtClean="0">
                <a:solidFill>
                  <a:schemeClr val="tx1"/>
                </a:solidFill>
              </a:rPr>
              <a:t>ներկայացրել</a:t>
            </a:r>
            <a:r>
              <a:rPr lang="en-US" dirty="0" smtClean="0">
                <a:solidFill>
                  <a:schemeClr val="tx1"/>
                </a:solidFill>
              </a:rPr>
              <a:t> </a:t>
            </a:r>
            <a:r>
              <a:rPr lang="en-US" dirty="0" err="1" smtClean="0">
                <a:solidFill>
                  <a:schemeClr val="tx1"/>
                </a:solidFill>
              </a:rPr>
              <a:t>քաղաքի</a:t>
            </a:r>
            <a:r>
              <a:rPr lang="en-US" dirty="0" smtClean="0">
                <a:solidFill>
                  <a:schemeClr val="tx1"/>
                </a:solidFill>
              </a:rPr>
              <a:t> </a:t>
            </a:r>
            <a:r>
              <a:rPr lang="en-US" dirty="0" err="1" smtClean="0">
                <a:solidFill>
                  <a:schemeClr val="tx1"/>
                </a:solidFill>
              </a:rPr>
              <a:t>իշխանություններին</a:t>
            </a:r>
            <a:r>
              <a:rPr lang="en-US" dirty="0" smtClean="0">
                <a:solidFill>
                  <a:schemeClr val="tx1"/>
                </a:solidFill>
              </a:rPr>
              <a:t> </a:t>
            </a:r>
            <a:r>
              <a:rPr lang="en-US" dirty="0" err="1" smtClean="0">
                <a:solidFill>
                  <a:schemeClr val="tx1"/>
                </a:solidFill>
              </a:rPr>
              <a:t>պատկերված</a:t>
            </a:r>
            <a:r>
              <a:rPr lang="en-US" dirty="0" smtClean="0">
                <a:solidFill>
                  <a:schemeClr val="tx1"/>
                </a:solidFill>
              </a:rPr>
              <a:t> </a:t>
            </a:r>
            <a:r>
              <a:rPr lang="en-US" dirty="0" err="1" smtClean="0">
                <a:solidFill>
                  <a:schemeClr val="tx1"/>
                </a:solidFill>
              </a:rPr>
              <a:t>նկարի</a:t>
            </a:r>
            <a:r>
              <a:rPr lang="en-US" dirty="0" smtClean="0">
                <a:solidFill>
                  <a:schemeClr val="tx1"/>
                </a:solidFill>
              </a:rPr>
              <a:t> </a:t>
            </a:r>
            <a:r>
              <a:rPr lang="en-US" dirty="0" err="1" smtClean="0">
                <a:solidFill>
                  <a:schemeClr val="tx1"/>
                </a:solidFill>
              </a:rPr>
              <a:t>առնչությամբ</a:t>
            </a:r>
            <a:r>
              <a:rPr lang="en-US" dirty="0" smtClean="0">
                <a:solidFill>
                  <a:schemeClr val="tx1"/>
                </a:solidFill>
              </a:rPr>
              <a:t>:</a:t>
            </a:r>
          </a:p>
          <a:p>
            <a:pPr algn="just"/>
            <a:endParaRPr lang="en-US" dirty="0">
              <a:solidFill>
                <a:schemeClr val="tx1"/>
              </a:solidFill>
            </a:endParaRPr>
          </a:p>
          <a:p>
            <a:pPr algn="just"/>
            <a:r>
              <a:rPr lang="en-US" dirty="0" err="1" smtClean="0">
                <a:solidFill>
                  <a:schemeClr val="tx1"/>
                </a:solidFill>
              </a:rPr>
              <a:t>Նկարը</a:t>
            </a:r>
            <a:r>
              <a:rPr lang="en-US" dirty="0" smtClean="0">
                <a:solidFill>
                  <a:schemeClr val="tx1"/>
                </a:solidFill>
              </a:rPr>
              <a:t> </a:t>
            </a:r>
            <a:r>
              <a:rPr lang="en-US" dirty="0" err="1" smtClean="0">
                <a:solidFill>
                  <a:schemeClr val="tx1"/>
                </a:solidFill>
              </a:rPr>
              <a:t>պատկանում</a:t>
            </a:r>
            <a:r>
              <a:rPr lang="en-US" dirty="0" smtClean="0">
                <a:solidFill>
                  <a:schemeClr val="tx1"/>
                </a:solidFill>
              </a:rPr>
              <a:t> է </a:t>
            </a:r>
            <a:r>
              <a:rPr lang="en-US" dirty="0" err="1" smtClean="0">
                <a:solidFill>
                  <a:schemeClr val="tx1"/>
                </a:solidFill>
              </a:rPr>
              <a:t>հայտնի</a:t>
            </a:r>
            <a:r>
              <a:rPr lang="en-US" dirty="0">
                <a:solidFill>
                  <a:schemeClr val="tx1"/>
                </a:solidFill>
              </a:rPr>
              <a:t> </a:t>
            </a:r>
            <a:r>
              <a:rPr lang="en-US" dirty="0" err="1" smtClean="0">
                <a:solidFill>
                  <a:schemeClr val="tx1"/>
                </a:solidFill>
              </a:rPr>
              <a:t>իտալացի</a:t>
            </a:r>
            <a:r>
              <a:rPr lang="en-US" dirty="0" smtClean="0">
                <a:solidFill>
                  <a:schemeClr val="tx1"/>
                </a:solidFill>
              </a:rPr>
              <a:t> </a:t>
            </a:r>
            <a:r>
              <a:rPr lang="en-US" dirty="0" err="1" smtClean="0">
                <a:solidFill>
                  <a:schemeClr val="tx1"/>
                </a:solidFill>
              </a:rPr>
              <a:t>հայտնի</a:t>
            </a:r>
            <a:r>
              <a:rPr lang="en-US" dirty="0" smtClean="0">
                <a:solidFill>
                  <a:schemeClr val="tx1"/>
                </a:solidFill>
              </a:rPr>
              <a:t> </a:t>
            </a:r>
            <a:r>
              <a:rPr lang="en-US" dirty="0" err="1" smtClean="0">
                <a:solidFill>
                  <a:schemeClr val="tx1"/>
                </a:solidFill>
              </a:rPr>
              <a:t>նկարի</a:t>
            </a:r>
            <a:r>
              <a:rPr lang="en-US" dirty="0" smtClean="0">
                <a:solidFill>
                  <a:schemeClr val="tx1"/>
                </a:solidFill>
              </a:rPr>
              <a:t> </a:t>
            </a:r>
            <a:r>
              <a:rPr lang="en-US" dirty="0" err="1" smtClean="0">
                <a:solidFill>
                  <a:schemeClr val="tx1"/>
                </a:solidFill>
              </a:rPr>
              <a:t>Ջուզեպպե</a:t>
            </a:r>
            <a:r>
              <a:rPr lang="en-US" dirty="0" smtClean="0">
                <a:solidFill>
                  <a:schemeClr val="tx1"/>
                </a:solidFill>
              </a:rPr>
              <a:t> </a:t>
            </a:r>
            <a:r>
              <a:rPr lang="en-US" dirty="0" err="1" smtClean="0">
                <a:solidFill>
                  <a:schemeClr val="tx1"/>
                </a:solidFill>
              </a:rPr>
              <a:t>Վենեցիանոյին</a:t>
            </a:r>
            <a:r>
              <a:rPr lang="en-US" dirty="0" smtClean="0">
                <a:solidFill>
                  <a:schemeClr val="tx1"/>
                </a:solidFill>
              </a:rPr>
              <a:t>, </a:t>
            </a:r>
            <a:r>
              <a:rPr lang="en-US" dirty="0" err="1" smtClean="0">
                <a:solidFill>
                  <a:schemeClr val="tx1"/>
                </a:solidFill>
              </a:rPr>
              <a:t>ով</a:t>
            </a:r>
            <a:r>
              <a:rPr lang="en-US" dirty="0" smtClean="0">
                <a:solidFill>
                  <a:schemeClr val="tx1"/>
                </a:solidFill>
              </a:rPr>
              <a:t> </a:t>
            </a:r>
            <a:r>
              <a:rPr lang="en-US" dirty="0" err="1" smtClean="0">
                <a:solidFill>
                  <a:schemeClr val="tx1"/>
                </a:solidFill>
              </a:rPr>
              <a:t>հայտնի</a:t>
            </a:r>
            <a:r>
              <a:rPr lang="en-US" dirty="0" smtClean="0">
                <a:solidFill>
                  <a:schemeClr val="tx1"/>
                </a:solidFill>
              </a:rPr>
              <a:t> է </a:t>
            </a:r>
            <a:r>
              <a:rPr lang="en-US" dirty="0" err="1" smtClean="0">
                <a:solidFill>
                  <a:schemeClr val="tx1"/>
                </a:solidFill>
              </a:rPr>
              <a:t>պատմական</a:t>
            </a:r>
            <a:r>
              <a:rPr lang="en-US" dirty="0" smtClean="0">
                <a:solidFill>
                  <a:schemeClr val="tx1"/>
                </a:solidFill>
              </a:rPr>
              <a:t> </a:t>
            </a:r>
            <a:r>
              <a:rPr lang="en-US" dirty="0" err="1" smtClean="0">
                <a:solidFill>
                  <a:schemeClr val="tx1"/>
                </a:solidFill>
              </a:rPr>
              <a:t>անձնավորություններին</a:t>
            </a:r>
            <a:r>
              <a:rPr lang="en-US" dirty="0" smtClean="0">
                <a:solidFill>
                  <a:schemeClr val="tx1"/>
                </a:solidFill>
              </a:rPr>
              <a:t>, </a:t>
            </a:r>
            <a:r>
              <a:rPr lang="en-US" dirty="0" err="1" smtClean="0">
                <a:solidFill>
                  <a:schemeClr val="tx1"/>
                </a:solidFill>
              </a:rPr>
              <a:t>այդ</a:t>
            </a:r>
            <a:r>
              <a:rPr lang="en-US" dirty="0" smtClean="0">
                <a:solidFill>
                  <a:schemeClr val="tx1"/>
                </a:solidFill>
              </a:rPr>
              <a:t> </a:t>
            </a:r>
            <a:r>
              <a:rPr lang="en-US" dirty="0" err="1" smtClean="0">
                <a:solidFill>
                  <a:schemeClr val="tx1"/>
                </a:solidFill>
              </a:rPr>
              <a:t>թվում</a:t>
            </a:r>
            <a:r>
              <a:rPr lang="en-US" dirty="0" smtClean="0">
                <a:solidFill>
                  <a:schemeClr val="tx1"/>
                </a:solidFill>
              </a:rPr>
              <a:t> </a:t>
            </a:r>
            <a:r>
              <a:rPr lang="en-US" dirty="0" err="1" smtClean="0">
                <a:solidFill>
                  <a:schemeClr val="tx1"/>
                </a:solidFill>
              </a:rPr>
              <a:t>նաև</a:t>
            </a:r>
            <a:r>
              <a:rPr lang="en-US" dirty="0" smtClean="0">
                <a:solidFill>
                  <a:schemeClr val="tx1"/>
                </a:solidFill>
              </a:rPr>
              <a:t> </a:t>
            </a:r>
            <a:r>
              <a:rPr lang="en-US" dirty="0" err="1" smtClean="0">
                <a:solidFill>
                  <a:schemeClr val="tx1"/>
                </a:solidFill>
              </a:rPr>
              <a:t>Հիսուս</a:t>
            </a:r>
            <a:r>
              <a:rPr lang="en-US" dirty="0">
                <a:solidFill>
                  <a:schemeClr val="tx1"/>
                </a:solidFill>
              </a:rPr>
              <a:t> </a:t>
            </a:r>
            <a:r>
              <a:rPr lang="en-US" dirty="0" err="1" smtClean="0">
                <a:solidFill>
                  <a:schemeClr val="tx1"/>
                </a:solidFill>
              </a:rPr>
              <a:t>Քրիստոսին</a:t>
            </a:r>
            <a:r>
              <a:rPr lang="en-US" dirty="0" smtClean="0">
                <a:solidFill>
                  <a:schemeClr val="tx1"/>
                </a:solidFill>
              </a:rPr>
              <a:t> և </a:t>
            </a:r>
            <a:r>
              <a:rPr lang="en-US" dirty="0" err="1" smtClean="0">
                <a:solidFill>
                  <a:schemeClr val="tx1"/>
                </a:solidFill>
              </a:rPr>
              <a:t>Հռոմի</a:t>
            </a:r>
            <a:r>
              <a:rPr lang="en-US" dirty="0" smtClean="0">
                <a:solidFill>
                  <a:schemeClr val="tx1"/>
                </a:solidFill>
              </a:rPr>
              <a:t> </a:t>
            </a:r>
            <a:r>
              <a:rPr lang="en-US" dirty="0" err="1" smtClean="0">
                <a:solidFill>
                  <a:schemeClr val="tx1"/>
                </a:solidFill>
              </a:rPr>
              <a:t>պապ</a:t>
            </a:r>
            <a:r>
              <a:rPr lang="en-US" dirty="0" smtClean="0">
                <a:solidFill>
                  <a:schemeClr val="tx1"/>
                </a:solidFill>
              </a:rPr>
              <a:t> </a:t>
            </a:r>
            <a:r>
              <a:rPr lang="en-US" dirty="0" err="1" smtClean="0">
                <a:solidFill>
                  <a:schemeClr val="tx1"/>
                </a:solidFill>
              </a:rPr>
              <a:t>Բենեդիկտ</a:t>
            </a:r>
            <a:r>
              <a:rPr lang="en-US" dirty="0" smtClean="0">
                <a:solidFill>
                  <a:schemeClr val="tx1"/>
                </a:solidFill>
              </a:rPr>
              <a:t> XVI-</a:t>
            </a:r>
            <a:r>
              <a:rPr lang="en-US" dirty="0" err="1" smtClean="0">
                <a:solidFill>
                  <a:schemeClr val="tx1"/>
                </a:solidFill>
              </a:rPr>
              <a:t>ին</a:t>
            </a:r>
            <a:r>
              <a:rPr lang="en-US" dirty="0" smtClean="0">
                <a:solidFill>
                  <a:schemeClr val="tx1"/>
                </a:solidFill>
              </a:rPr>
              <a:t> </a:t>
            </a:r>
            <a:r>
              <a:rPr lang="en-US" dirty="0" err="1" smtClean="0">
                <a:solidFill>
                  <a:schemeClr val="tx1"/>
                </a:solidFill>
              </a:rPr>
              <a:t>ծաղրող</a:t>
            </a:r>
            <a:r>
              <a:rPr lang="en-US" dirty="0" smtClean="0">
                <a:solidFill>
                  <a:schemeClr val="tx1"/>
                </a:solidFill>
              </a:rPr>
              <a:t> </a:t>
            </a:r>
            <a:r>
              <a:rPr lang="en-US" dirty="0" err="1" smtClean="0">
                <a:solidFill>
                  <a:schemeClr val="tx1"/>
                </a:solidFill>
              </a:rPr>
              <a:t>իր</a:t>
            </a:r>
            <a:r>
              <a:rPr lang="en-US" dirty="0" smtClean="0">
                <a:solidFill>
                  <a:schemeClr val="tx1"/>
                </a:solidFill>
              </a:rPr>
              <a:t> </a:t>
            </a:r>
            <a:r>
              <a:rPr lang="en-US" dirty="0" err="1" smtClean="0">
                <a:solidFill>
                  <a:schemeClr val="tx1"/>
                </a:solidFill>
              </a:rPr>
              <a:t>նկարներով</a:t>
            </a:r>
            <a:r>
              <a:rPr lang="en-US" dirty="0" smtClean="0">
                <a:solidFill>
                  <a:schemeClr val="tx1"/>
                </a:solidFill>
              </a:rPr>
              <a:t>: </a:t>
            </a:r>
            <a:r>
              <a:rPr lang="en-US" dirty="0" err="1" smtClean="0">
                <a:solidFill>
                  <a:schemeClr val="tx1"/>
                </a:solidFill>
              </a:rPr>
              <a:t>Տվյալ</a:t>
            </a:r>
            <a:r>
              <a:rPr lang="en-US" dirty="0" smtClean="0">
                <a:solidFill>
                  <a:schemeClr val="tx1"/>
                </a:solidFill>
              </a:rPr>
              <a:t> </a:t>
            </a:r>
            <a:r>
              <a:rPr lang="en-US" dirty="0" err="1" smtClean="0">
                <a:solidFill>
                  <a:schemeClr val="tx1"/>
                </a:solidFill>
              </a:rPr>
              <a:t>դեպքում</a:t>
            </a:r>
            <a:r>
              <a:rPr lang="en-US" dirty="0" smtClean="0">
                <a:solidFill>
                  <a:schemeClr val="tx1"/>
                </a:solidFill>
              </a:rPr>
              <a:t> </a:t>
            </a:r>
            <a:r>
              <a:rPr lang="en-US" dirty="0" err="1" smtClean="0">
                <a:solidFill>
                  <a:schemeClr val="tx1"/>
                </a:solidFill>
              </a:rPr>
              <a:t>նկարը</a:t>
            </a:r>
            <a:r>
              <a:rPr lang="en-US" dirty="0" smtClean="0">
                <a:solidFill>
                  <a:schemeClr val="tx1"/>
                </a:solidFill>
              </a:rPr>
              <a:t> </a:t>
            </a:r>
            <a:r>
              <a:rPr lang="en-US" dirty="0" err="1" smtClean="0">
                <a:solidFill>
                  <a:schemeClr val="tx1"/>
                </a:solidFill>
              </a:rPr>
              <a:t>կոչվում</a:t>
            </a:r>
            <a:r>
              <a:rPr lang="en-US" dirty="0" smtClean="0">
                <a:solidFill>
                  <a:schemeClr val="tx1"/>
                </a:solidFill>
              </a:rPr>
              <a:t> է «</a:t>
            </a:r>
            <a:r>
              <a:rPr lang="en-US" dirty="0" err="1" smtClean="0">
                <a:solidFill>
                  <a:schemeClr val="tx1"/>
                </a:solidFill>
              </a:rPr>
              <a:t>Երրորդ</a:t>
            </a:r>
            <a:r>
              <a:rPr lang="en-US" dirty="0" smtClean="0">
                <a:solidFill>
                  <a:schemeClr val="tx1"/>
                </a:solidFill>
              </a:rPr>
              <a:t> </a:t>
            </a:r>
            <a:r>
              <a:rPr lang="en-US" dirty="0" err="1" smtClean="0">
                <a:solidFill>
                  <a:schemeClr val="tx1"/>
                </a:solidFill>
              </a:rPr>
              <a:t>ռեյխի</a:t>
            </a:r>
            <a:r>
              <a:rPr lang="en-US" dirty="0" smtClean="0">
                <a:solidFill>
                  <a:schemeClr val="tx1"/>
                </a:solidFill>
              </a:rPr>
              <a:t> </a:t>
            </a:r>
            <a:r>
              <a:rPr lang="en-US" dirty="0" err="1" smtClean="0">
                <a:solidFill>
                  <a:schemeClr val="tx1"/>
                </a:solidFill>
              </a:rPr>
              <a:t>կույսը</a:t>
            </a:r>
            <a:r>
              <a:rPr lang="en-US" dirty="0" smtClean="0">
                <a:solidFill>
                  <a:schemeClr val="tx1"/>
                </a:solidFill>
              </a:rPr>
              <a:t>», </a:t>
            </a:r>
            <a:r>
              <a:rPr lang="en-US" dirty="0" err="1" smtClean="0">
                <a:solidFill>
                  <a:schemeClr val="tx1"/>
                </a:solidFill>
              </a:rPr>
              <a:t>որը</a:t>
            </a:r>
            <a:r>
              <a:rPr lang="en-US" dirty="0" smtClean="0">
                <a:solidFill>
                  <a:schemeClr val="tx1"/>
                </a:solidFill>
              </a:rPr>
              <a:t> </a:t>
            </a:r>
            <a:r>
              <a:rPr lang="en-US" dirty="0" err="1" smtClean="0">
                <a:solidFill>
                  <a:schemeClr val="tx1"/>
                </a:solidFill>
              </a:rPr>
              <a:t>պատկերում</a:t>
            </a:r>
            <a:r>
              <a:rPr lang="en-US" dirty="0" smtClean="0">
                <a:solidFill>
                  <a:schemeClr val="tx1"/>
                </a:solidFill>
              </a:rPr>
              <a:t> է </a:t>
            </a:r>
            <a:r>
              <a:rPr lang="en-US" dirty="0" err="1" smtClean="0">
                <a:solidFill>
                  <a:schemeClr val="tx1"/>
                </a:solidFill>
              </a:rPr>
              <a:t>Կույս</a:t>
            </a:r>
            <a:r>
              <a:rPr lang="en-US" dirty="0" smtClean="0">
                <a:solidFill>
                  <a:schemeClr val="tx1"/>
                </a:solidFill>
              </a:rPr>
              <a:t> </a:t>
            </a:r>
            <a:r>
              <a:rPr lang="en-US" dirty="0" err="1" smtClean="0">
                <a:solidFill>
                  <a:schemeClr val="tx1"/>
                </a:solidFill>
              </a:rPr>
              <a:t>Մարիամին</a:t>
            </a:r>
            <a:r>
              <a:rPr lang="en-US" dirty="0" smtClean="0">
                <a:solidFill>
                  <a:schemeClr val="tx1"/>
                </a:solidFill>
              </a:rPr>
              <a:t>, </a:t>
            </a:r>
            <a:r>
              <a:rPr lang="en-US" dirty="0" err="1" smtClean="0">
                <a:solidFill>
                  <a:schemeClr val="tx1"/>
                </a:solidFill>
              </a:rPr>
              <a:t>ում</a:t>
            </a:r>
            <a:r>
              <a:rPr lang="en-US" dirty="0" smtClean="0">
                <a:solidFill>
                  <a:schemeClr val="tx1"/>
                </a:solidFill>
              </a:rPr>
              <a:t> </a:t>
            </a:r>
            <a:r>
              <a:rPr lang="en-US" dirty="0" err="1" smtClean="0">
                <a:solidFill>
                  <a:schemeClr val="tx1"/>
                </a:solidFill>
              </a:rPr>
              <a:t>գրկում</a:t>
            </a:r>
            <a:r>
              <a:rPr lang="en-US" dirty="0" smtClean="0">
                <a:solidFill>
                  <a:schemeClr val="tx1"/>
                </a:solidFill>
              </a:rPr>
              <a:t> </a:t>
            </a:r>
            <a:r>
              <a:rPr lang="en-US" dirty="0" err="1" smtClean="0">
                <a:solidFill>
                  <a:schemeClr val="tx1"/>
                </a:solidFill>
              </a:rPr>
              <a:t>պատկերված</a:t>
            </a:r>
            <a:r>
              <a:rPr lang="en-US" dirty="0" smtClean="0">
                <a:solidFill>
                  <a:schemeClr val="tx1"/>
                </a:solidFill>
              </a:rPr>
              <a:t> է </a:t>
            </a:r>
            <a:r>
              <a:rPr lang="en-US" dirty="0" err="1" smtClean="0">
                <a:solidFill>
                  <a:schemeClr val="tx1"/>
                </a:solidFill>
              </a:rPr>
              <a:t>Հիտլերը</a:t>
            </a:r>
            <a:r>
              <a:rPr lang="en-US" dirty="0" smtClean="0">
                <a:solidFill>
                  <a:schemeClr val="tx1"/>
                </a:solidFill>
              </a:rPr>
              <a:t>:</a:t>
            </a:r>
          </a:p>
          <a:p>
            <a:pPr algn="just"/>
            <a:endParaRPr lang="en-US" dirty="0" smtClean="0">
              <a:solidFill>
                <a:schemeClr val="tx1"/>
              </a:solidFill>
            </a:endParaRPr>
          </a:p>
          <a:p>
            <a:pPr algn="just"/>
            <a:r>
              <a:rPr lang="en-US" dirty="0" err="1" smtClean="0">
                <a:solidFill>
                  <a:schemeClr val="tx1"/>
                </a:solidFill>
              </a:rPr>
              <a:t>Նկարն</a:t>
            </a:r>
            <a:r>
              <a:rPr lang="en-US" dirty="0" smtClean="0">
                <a:solidFill>
                  <a:schemeClr val="tx1"/>
                </a:solidFill>
              </a:rPr>
              <a:t> </a:t>
            </a:r>
            <a:r>
              <a:rPr lang="en-US" dirty="0" err="1" smtClean="0">
                <a:solidFill>
                  <a:schemeClr val="tx1"/>
                </a:solidFill>
              </a:rPr>
              <a:t>օգտագործվել</a:t>
            </a:r>
            <a:r>
              <a:rPr lang="en-US" dirty="0" smtClean="0">
                <a:solidFill>
                  <a:schemeClr val="tx1"/>
                </a:solidFill>
              </a:rPr>
              <a:t> է </a:t>
            </a:r>
            <a:r>
              <a:rPr lang="en-US" dirty="0" err="1" smtClean="0">
                <a:solidFill>
                  <a:schemeClr val="tx1"/>
                </a:solidFill>
              </a:rPr>
              <a:t>որպես</a:t>
            </a:r>
            <a:r>
              <a:rPr lang="en-US" dirty="0" smtClean="0">
                <a:solidFill>
                  <a:schemeClr val="tx1"/>
                </a:solidFill>
              </a:rPr>
              <a:t> </a:t>
            </a:r>
            <a:r>
              <a:rPr lang="en-US" dirty="0" err="1" smtClean="0">
                <a:solidFill>
                  <a:schemeClr val="tx1"/>
                </a:solidFill>
              </a:rPr>
              <a:t>պաստառ</a:t>
            </a:r>
            <a:r>
              <a:rPr lang="en-US" dirty="0" smtClean="0">
                <a:solidFill>
                  <a:schemeClr val="tx1"/>
                </a:solidFill>
              </a:rPr>
              <a:t> </a:t>
            </a:r>
            <a:r>
              <a:rPr lang="en-US" dirty="0" err="1" smtClean="0">
                <a:solidFill>
                  <a:schemeClr val="tx1"/>
                </a:solidFill>
              </a:rPr>
              <a:t>մի</a:t>
            </a:r>
            <a:r>
              <a:rPr lang="en-US" dirty="0" smtClean="0">
                <a:solidFill>
                  <a:schemeClr val="tx1"/>
                </a:solidFill>
              </a:rPr>
              <a:t> </a:t>
            </a:r>
            <a:r>
              <a:rPr lang="en-US" dirty="0" err="1" smtClean="0">
                <a:solidFill>
                  <a:schemeClr val="tx1"/>
                </a:solidFill>
              </a:rPr>
              <a:t>ցուցահանդեսում</a:t>
            </a:r>
            <a:r>
              <a:rPr lang="en-US" dirty="0" smtClean="0">
                <a:solidFill>
                  <a:schemeClr val="tx1"/>
                </a:solidFill>
              </a:rPr>
              <a:t>, </a:t>
            </a:r>
            <a:r>
              <a:rPr lang="en-US" dirty="0" err="1" smtClean="0">
                <a:solidFill>
                  <a:schemeClr val="tx1"/>
                </a:solidFill>
              </a:rPr>
              <a:t>որում</a:t>
            </a:r>
            <a:r>
              <a:rPr lang="en-US" dirty="0" smtClean="0">
                <a:solidFill>
                  <a:schemeClr val="tx1"/>
                </a:solidFill>
              </a:rPr>
              <a:t> </a:t>
            </a:r>
            <a:r>
              <a:rPr lang="en-US" dirty="0" err="1" smtClean="0">
                <a:solidFill>
                  <a:schemeClr val="tx1"/>
                </a:solidFill>
              </a:rPr>
              <a:t>պատկերվում</a:t>
            </a:r>
            <a:r>
              <a:rPr lang="en-US" dirty="0" smtClean="0">
                <a:solidFill>
                  <a:schemeClr val="tx1"/>
                </a:solidFill>
              </a:rPr>
              <a:t> </a:t>
            </a:r>
            <a:r>
              <a:rPr lang="en-US" dirty="0" err="1" smtClean="0">
                <a:solidFill>
                  <a:schemeClr val="tx1"/>
                </a:solidFill>
              </a:rPr>
              <a:t>էին</a:t>
            </a:r>
            <a:r>
              <a:rPr lang="en-US" dirty="0" smtClean="0">
                <a:solidFill>
                  <a:schemeClr val="tx1"/>
                </a:solidFill>
              </a:rPr>
              <a:t> </a:t>
            </a:r>
            <a:r>
              <a:rPr lang="en-US" dirty="0" err="1" smtClean="0">
                <a:solidFill>
                  <a:schemeClr val="tx1"/>
                </a:solidFill>
              </a:rPr>
              <a:t>նա</a:t>
            </a:r>
            <a:r>
              <a:rPr lang="en-US" dirty="0" smtClean="0">
                <a:solidFill>
                  <a:schemeClr val="tx1"/>
                </a:solidFill>
              </a:rPr>
              <a:t> </a:t>
            </a:r>
            <a:r>
              <a:rPr lang="en-US" dirty="0" err="1" smtClean="0">
                <a:solidFill>
                  <a:schemeClr val="tx1"/>
                </a:solidFill>
              </a:rPr>
              <a:t>Վենեցիանոյի</a:t>
            </a:r>
            <a:r>
              <a:rPr lang="en-US" dirty="0" smtClean="0">
                <a:solidFill>
                  <a:schemeClr val="tx1"/>
                </a:solidFill>
              </a:rPr>
              <a:t> </a:t>
            </a:r>
            <a:r>
              <a:rPr lang="en-US" dirty="0" err="1" smtClean="0">
                <a:solidFill>
                  <a:schemeClr val="tx1"/>
                </a:solidFill>
              </a:rPr>
              <a:t>նկարները</a:t>
            </a:r>
            <a:r>
              <a:rPr lang="en-US" dirty="0" smtClean="0">
                <a:solidFill>
                  <a:schemeClr val="tx1"/>
                </a:solidFill>
              </a:rPr>
              <a:t>:  </a:t>
            </a:r>
          </a:p>
          <a:p>
            <a:pPr algn="just"/>
            <a:endParaRPr lang="en-US" dirty="0" smtClean="0"/>
          </a:p>
          <a:p>
            <a:pPr algn="just"/>
            <a:r>
              <a:rPr lang="en-US" dirty="0" err="1" smtClean="0"/>
              <a:t>Քաղաքապետը</a:t>
            </a:r>
            <a:r>
              <a:rPr lang="en-US" dirty="0" smtClean="0"/>
              <a:t> </a:t>
            </a:r>
            <a:r>
              <a:rPr lang="en-US" dirty="0" err="1" smtClean="0"/>
              <a:t>հանրորեն</a:t>
            </a:r>
            <a:r>
              <a:rPr lang="en-US" dirty="0" smtClean="0"/>
              <a:t> </a:t>
            </a:r>
            <a:r>
              <a:rPr lang="en-US" dirty="0" err="1" smtClean="0"/>
              <a:t>ներողություն</a:t>
            </a:r>
            <a:r>
              <a:rPr lang="en-US" dirty="0" smtClean="0"/>
              <a:t> է </a:t>
            </a:r>
            <a:r>
              <a:rPr lang="en-US" dirty="0" err="1" smtClean="0"/>
              <a:t>խնդրել</a:t>
            </a:r>
            <a:r>
              <a:rPr lang="en-US" dirty="0" smtClean="0"/>
              <a:t> </a:t>
            </a:r>
            <a:r>
              <a:rPr lang="en-US" dirty="0" err="1" smtClean="0"/>
              <a:t>կաթոլիկներից</a:t>
            </a:r>
            <a:r>
              <a:rPr lang="en-US" dirty="0" smtClean="0"/>
              <a:t>, </a:t>
            </a:r>
            <a:r>
              <a:rPr lang="en-US" dirty="0" err="1" smtClean="0"/>
              <a:t>իսկ</a:t>
            </a:r>
            <a:r>
              <a:rPr lang="en-US" dirty="0" smtClean="0"/>
              <a:t> </a:t>
            </a:r>
            <a:r>
              <a:rPr lang="en-US" dirty="0" err="1" smtClean="0"/>
              <a:t>ցուցահանդեսի</a:t>
            </a:r>
            <a:r>
              <a:rPr lang="en-US" dirty="0" smtClean="0"/>
              <a:t> </a:t>
            </a:r>
            <a:r>
              <a:rPr lang="en-US" dirty="0" err="1" smtClean="0"/>
              <a:t>կազմակերպիչները</a:t>
            </a:r>
            <a:r>
              <a:rPr lang="en-US" dirty="0" smtClean="0"/>
              <a:t> </a:t>
            </a:r>
            <a:r>
              <a:rPr lang="en-US" dirty="0" err="1" smtClean="0"/>
              <a:t>պաստառը</a:t>
            </a:r>
            <a:r>
              <a:rPr lang="en-US" dirty="0" smtClean="0"/>
              <a:t> </a:t>
            </a:r>
            <a:r>
              <a:rPr lang="en-US" dirty="0" err="1" smtClean="0"/>
              <a:t>հանել</a:t>
            </a:r>
            <a:r>
              <a:rPr lang="en-US" dirty="0" smtClean="0"/>
              <a:t> </a:t>
            </a:r>
            <a:r>
              <a:rPr lang="en-US" dirty="0" err="1" smtClean="0"/>
              <a:t>են</a:t>
            </a:r>
            <a:r>
              <a:rPr lang="en-US" dirty="0" smtClean="0"/>
              <a:t> </a:t>
            </a:r>
            <a:r>
              <a:rPr lang="en-US" dirty="0" err="1" smtClean="0"/>
              <a:t>ցուցահանդեսի</a:t>
            </a:r>
            <a:r>
              <a:rPr lang="en-US" dirty="0" smtClean="0"/>
              <a:t> </a:t>
            </a:r>
            <a:r>
              <a:rPr lang="en-US" dirty="0" err="1" smtClean="0"/>
              <a:t>ծրագրից</a:t>
            </a:r>
            <a:r>
              <a:rPr lang="en-US" dirty="0" smtClean="0"/>
              <a:t>:  </a:t>
            </a:r>
            <a:r>
              <a:rPr lang="en-US" dirty="0" err="1" smtClean="0"/>
              <a:t>Ցուցահանդեսի</a:t>
            </a:r>
            <a:r>
              <a:rPr lang="en-US" dirty="0" smtClean="0"/>
              <a:t> </a:t>
            </a:r>
            <a:r>
              <a:rPr lang="en-US" dirty="0" err="1" smtClean="0"/>
              <a:t>կազմակերպիչը</a:t>
            </a:r>
            <a:r>
              <a:rPr lang="en-US" dirty="0" smtClean="0"/>
              <a:t> </a:t>
            </a:r>
            <a:r>
              <a:rPr lang="en-US" dirty="0" err="1" smtClean="0"/>
              <a:t>նշել</a:t>
            </a:r>
            <a:r>
              <a:rPr lang="en-US" dirty="0" smtClean="0"/>
              <a:t> է. «</a:t>
            </a:r>
            <a:r>
              <a:rPr lang="en-US" dirty="0" err="1" smtClean="0"/>
              <a:t>ես</a:t>
            </a:r>
            <a:r>
              <a:rPr lang="en-US" dirty="0" smtClean="0"/>
              <a:t> </a:t>
            </a:r>
            <a:r>
              <a:rPr lang="en-US" dirty="0" err="1" smtClean="0"/>
              <a:t>պատասխանատու</a:t>
            </a:r>
            <a:r>
              <a:rPr lang="en-US" dirty="0" smtClean="0"/>
              <a:t> </a:t>
            </a:r>
            <a:r>
              <a:rPr lang="en-US" dirty="0" err="1" smtClean="0"/>
              <a:t>եմ</a:t>
            </a:r>
            <a:r>
              <a:rPr lang="en-US" dirty="0" smtClean="0"/>
              <a:t> </a:t>
            </a:r>
            <a:r>
              <a:rPr lang="en-US" dirty="0" err="1" smtClean="0"/>
              <a:t>նկարի</a:t>
            </a:r>
            <a:r>
              <a:rPr lang="en-US" dirty="0" smtClean="0"/>
              <a:t> </a:t>
            </a:r>
            <a:r>
              <a:rPr lang="en-US" dirty="0" err="1" smtClean="0"/>
              <a:t>հրապարակման</a:t>
            </a:r>
            <a:r>
              <a:rPr lang="en-US" dirty="0" smtClean="0"/>
              <a:t> </a:t>
            </a:r>
            <a:r>
              <a:rPr lang="en-US" dirty="0" err="1" smtClean="0"/>
              <a:t>համար</a:t>
            </a:r>
            <a:r>
              <a:rPr lang="en-US" dirty="0" smtClean="0"/>
              <a:t>, </a:t>
            </a:r>
            <a:r>
              <a:rPr lang="en-US" dirty="0" err="1" smtClean="0"/>
              <a:t>սակայն</a:t>
            </a:r>
            <a:r>
              <a:rPr lang="en-US" dirty="0" smtClean="0"/>
              <a:t> </a:t>
            </a:r>
            <a:r>
              <a:rPr lang="en-US" dirty="0" err="1" smtClean="0"/>
              <a:t>չէի</a:t>
            </a:r>
            <a:r>
              <a:rPr lang="en-US" dirty="0" smtClean="0"/>
              <a:t> </a:t>
            </a:r>
            <a:r>
              <a:rPr lang="en-US" dirty="0" err="1" smtClean="0"/>
              <a:t>նկատել</a:t>
            </a:r>
            <a:r>
              <a:rPr lang="en-US" dirty="0" smtClean="0"/>
              <a:t> </a:t>
            </a:r>
            <a:r>
              <a:rPr lang="en-US" dirty="0" err="1" smtClean="0"/>
              <a:t>այդ</a:t>
            </a:r>
            <a:r>
              <a:rPr lang="en-US" dirty="0" smtClean="0"/>
              <a:t> </a:t>
            </a:r>
            <a:r>
              <a:rPr lang="en-US" dirty="0" err="1" smtClean="0"/>
              <a:t>պաստառը</a:t>
            </a:r>
            <a:r>
              <a:rPr lang="en-US" dirty="0" smtClean="0"/>
              <a:t>, </a:t>
            </a:r>
            <a:r>
              <a:rPr lang="en-US" dirty="0" err="1" smtClean="0"/>
              <a:t>հակառակ</a:t>
            </a:r>
            <a:r>
              <a:rPr lang="en-US" dirty="0" smtClean="0"/>
              <a:t> </a:t>
            </a:r>
            <a:r>
              <a:rPr lang="en-US" dirty="0" err="1" smtClean="0"/>
              <a:t>դեպքում</a:t>
            </a:r>
            <a:r>
              <a:rPr lang="en-US" dirty="0" smtClean="0"/>
              <a:t> </a:t>
            </a:r>
            <a:r>
              <a:rPr lang="en-US" dirty="0" err="1" smtClean="0"/>
              <a:t>կընտրեի</a:t>
            </a:r>
            <a:r>
              <a:rPr lang="en-US" dirty="0" smtClean="0"/>
              <a:t> </a:t>
            </a:r>
            <a:r>
              <a:rPr lang="en-US" dirty="0" err="1" smtClean="0"/>
              <a:t>մեկ</a:t>
            </a:r>
            <a:r>
              <a:rPr lang="en-US" dirty="0" smtClean="0"/>
              <a:t> </a:t>
            </a:r>
            <a:r>
              <a:rPr lang="en-US" dirty="0" err="1" smtClean="0"/>
              <a:t>այլ</a:t>
            </a:r>
            <a:r>
              <a:rPr lang="en-US" dirty="0" smtClean="0"/>
              <a:t> </a:t>
            </a:r>
            <a:r>
              <a:rPr lang="en-US" dirty="0" err="1" smtClean="0"/>
              <a:t>նկար</a:t>
            </a:r>
            <a:r>
              <a:rPr lang="en-US" dirty="0" smtClean="0"/>
              <a:t>: </a:t>
            </a:r>
            <a:r>
              <a:rPr lang="en-US" dirty="0" err="1" smtClean="0"/>
              <a:t>Ներողություն</a:t>
            </a:r>
            <a:r>
              <a:rPr lang="en-US" dirty="0" smtClean="0"/>
              <a:t> </a:t>
            </a:r>
            <a:r>
              <a:rPr lang="en-US" dirty="0" err="1" smtClean="0"/>
              <a:t>եմ</a:t>
            </a:r>
            <a:r>
              <a:rPr lang="en-US" dirty="0"/>
              <a:t> </a:t>
            </a:r>
            <a:r>
              <a:rPr lang="en-US" dirty="0" err="1" smtClean="0"/>
              <a:t>խնդրում</a:t>
            </a:r>
            <a:r>
              <a:rPr lang="en-US" dirty="0" smtClean="0"/>
              <a:t>, </a:t>
            </a:r>
            <a:r>
              <a:rPr lang="en-US" dirty="0" err="1" smtClean="0"/>
              <a:t>որ</a:t>
            </a:r>
            <a:r>
              <a:rPr lang="en-US" dirty="0" smtClean="0"/>
              <a:t> </a:t>
            </a:r>
            <a:r>
              <a:rPr lang="en-US" dirty="0" err="1" smtClean="0"/>
              <a:t>նկարը</a:t>
            </a:r>
            <a:r>
              <a:rPr lang="en-US" dirty="0" smtClean="0"/>
              <a:t> </a:t>
            </a:r>
            <a:r>
              <a:rPr lang="en-US" dirty="0" err="1" smtClean="0"/>
              <a:t>վիրավորել</a:t>
            </a:r>
            <a:r>
              <a:rPr lang="en-US" dirty="0" smtClean="0"/>
              <a:t> է </a:t>
            </a:r>
            <a:r>
              <a:rPr lang="en-US" dirty="0" err="1" smtClean="0"/>
              <a:t>որոշ</a:t>
            </a:r>
            <a:r>
              <a:rPr lang="en-US" dirty="0" smtClean="0"/>
              <a:t> </a:t>
            </a:r>
            <a:r>
              <a:rPr lang="en-US" dirty="0" err="1" smtClean="0"/>
              <a:t>մարդկանց</a:t>
            </a:r>
            <a:r>
              <a:rPr lang="en-US" dirty="0" smtClean="0"/>
              <a:t> </a:t>
            </a:r>
            <a:r>
              <a:rPr lang="en-US" dirty="0" err="1" smtClean="0"/>
              <a:t>կրոնական</a:t>
            </a:r>
            <a:r>
              <a:rPr lang="en-US" dirty="0" smtClean="0"/>
              <a:t> </a:t>
            </a:r>
            <a:r>
              <a:rPr lang="en-US" dirty="0" err="1" smtClean="0"/>
              <a:t>պատկերացումները</a:t>
            </a:r>
            <a:r>
              <a:rPr lang="en-US" dirty="0" smtClean="0"/>
              <a:t>»: </a:t>
            </a:r>
            <a:r>
              <a:rPr lang="en-US" dirty="0" err="1" smtClean="0"/>
              <a:t>Իր</a:t>
            </a:r>
            <a:r>
              <a:rPr lang="en-US" dirty="0" smtClean="0"/>
              <a:t> </a:t>
            </a:r>
            <a:r>
              <a:rPr lang="en-US" dirty="0" err="1" smtClean="0"/>
              <a:t>հերթին</a:t>
            </a:r>
            <a:r>
              <a:rPr lang="en-US" dirty="0" smtClean="0"/>
              <a:t> </a:t>
            </a:r>
            <a:r>
              <a:rPr lang="en-US" dirty="0" err="1" smtClean="0"/>
              <a:t>Վենեցիանոն</a:t>
            </a:r>
            <a:r>
              <a:rPr lang="en-US" dirty="0" smtClean="0"/>
              <a:t> </a:t>
            </a:r>
            <a:r>
              <a:rPr lang="en-US" dirty="0" err="1" smtClean="0"/>
              <a:t>հայտարարել</a:t>
            </a:r>
            <a:r>
              <a:rPr lang="en-US" dirty="0" smtClean="0"/>
              <a:t> է, </a:t>
            </a:r>
            <a:r>
              <a:rPr lang="en-US" dirty="0" err="1" smtClean="0"/>
              <a:t>որ</a:t>
            </a:r>
            <a:r>
              <a:rPr lang="en-US" dirty="0" smtClean="0"/>
              <a:t> «</a:t>
            </a:r>
            <a:r>
              <a:rPr lang="en-US" dirty="0" err="1" smtClean="0"/>
              <a:t>հանդիսանում</a:t>
            </a:r>
            <a:r>
              <a:rPr lang="en-US" dirty="0" smtClean="0"/>
              <a:t> է </a:t>
            </a:r>
            <a:r>
              <a:rPr lang="en-US" dirty="0" err="1" smtClean="0"/>
              <a:t>գրաքննության</a:t>
            </a:r>
            <a:r>
              <a:rPr lang="en-US" dirty="0" smtClean="0"/>
              <a:t> </a:t>
            </a:r>
            <a:r>
              <a:rPr lang="en-US" dirty="0" err="1" smtClean="0"/>
              <a:t>զոհ</a:t>
            </a:r>
            <a:r>
              <a:rPr lang="en-US" dirty="0" smtClean="0"/>
              <a:t>»:    </a:t>
            </a:r>
          </a:p>
          <a:p>
            <a:pPr algn="just"/>
            <a:r>
              <a:rPr lang="en-US" dirty="0" smtClean="0"/>
              <a:t> </a:t>
            </a:r>
          </a:p>
          <a:p>
            <a:pPr algn="just"/>
            <a:endParaRPr lang="en-US" dirty="0" smtClean="0"/>
          </a:p>
          <a:p>
            <a:pPr algn="just"/>
            <a:endParaRPr lang="en-US"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990600"/>
            <a:ext cx="3810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3591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28600" y="304800"/>
            <a:ext cx="3886200" cy="5821363"/>
          </a:xfrm>
        </p:spPr>
        <p:txBody>
          <a:bodyPr>
            <a:normAutofit fontScale="85000" lnSpcReduction="10000"/>
          </a:bodyPr>
          <a:lstStyle/>
          <a:p>
            <a:pPr algn="just"/>
            <a:r>
              <a:rPr lang="en-US" dirty="0" err="1" smtClean="0">
                <a:solidFill>
                  <a:schemeClr val="tx1"/>
                </a:solidFill>
              </a:rPr>
              <a:t>Հանրահայտ</a:t>
            </a:r>
            <a:r>
              <a:rPr lang="en-US" dirty="0" smtClean="0">
                <a:solidFill>
                  <a:schemeClr val="tx1"/>
                </a:solidFill>
              </a:rPr>
              <a:t> </a:t>
            </a:r>
            <a:r>
              <a:rPr lang="en-US" dirty="0" err="1" smtClean="0">
                <a:solidFill>
                  <a:schemeClr val="tx1"/>
                </a:solidFill>
              </a:rPr>
              <a:t>երգչուհի</a:t>
            </a:r>
            <a:r>
              <a:rPr lang="en-US" dirty="0" smtClean="0">
                <a:solidFill>
                  <a:schemeClr val="tx1"/>
                </a:solidFill>
              </a:rPr>
              <a:t> </a:t>
            </a:r>
            <a:r>
              <a:rPr lang="en-US" dirty="0" err="1" smtClean="0">
                <a:solidFill>
                  <a:schemeClr val="tx1"/>
                </a:solidFill>
              </a:rPr>
              <a:t>Մադոննայի</a:t>
            </a:r>
            <a:r>
              <a:rPr lang="en-US" dirty="0" smtClean="0">
                <a:solidFill>
                  <a:schemeClr val="tx1"/>
                </a:solidFill>
              </a:rPr>
              <a:t> </a:t>
            </a:r>
            <a:r>
              <a:rPr lang="en-US" dirty="0" err="1" smtClean="0">
                <a:solidFill>
                  <a:schemeClr val="tx1"/>
                </a:solidFill>
              </a:rPr>
              <a:t>Ամստերդամում</a:t>
            </a:r>
            <a:r>
              <a:rPr lang="en-US" dirty="0" smtClean="0">
                <a:solidFill>
                  <a:schemeClr val="tx1"/>
                </a:solidFill>
              </a:rPr>
              <a:t> </a:t>
            </a:r>
            <a:r>
              <a:rPr lang="en-US" dirty="0" err="1" smtClean="0">
                <a:solidFill>
                  <a:schemeClr val="tx1"/>
                </a:solidFill>
              </a:rPr>
              <a:t>կայացած</a:t>
            </a:r>
            <a:r>
              <a:rPr lang="en-US" dirty="0" smtClean="0">
                <a:solidFill>
                  <a:schemeClr val="tx1"/>
                </a:solidFill>
              </a:rPr>
              <a:t> </a:t>
            </a:r>
            <a:r>
              <a:rPr lang="en-US" dirty="0" err="1" smtClean="0">
                <a:solidFill>
                  <a:schemeClr val="tx1"/>
                </a:solidFill>
              </a:rPr>
              <a:t>համերգից</a:t>
            </a:r>
            <a:r>
              <a:rPr lang="en-US" dirty="0" smtClean="0">
                <a:solidFill>
                  <a:schemeClr val="tx1"/>
                </a:solidFill>
              </a:rPr>
              <a:t> </a:t>
            </a:r>
            <a:r>
              <a:rPr lang="en-US" dirty="0" err="1" smtClean="0">
                <a:solidFill>
                  <a:schemeClr val="tx1"/>
                </a:solidFill>
              </a:rPr>
              <a:t>հետո</a:t>
            </a:r>
            <a:r>
              <a:rPr lang="en-US" dirty="0" smtClean="0">
                <a:solidFill>
                  <a:schemeClr val="tx1"/>
                </a:solidFill>
              </a:rPr>
              <a:t> </a:t>
            </a:r>
            <a:r>
              <a:rPr lang="en-US" dirty="0" err="1" smtClean="0">
                <a:solidFill>
                  <a:schemeClr val="tx1"/>
                </a:solidFill>
              </a:rPr>
              <a:t>Ամստերդամի</a:t>
            </a:r>
            <a:r>
              <a:rPr lang="en-US" dirty="0" smtClean="0">
                <a:solidFill>
                  <a:schemeClr val="tx1"/>
                </a:solidFill>
              </a:rPr>
              <a:t> </a:t>
            </a:r>
            <a:r>
              <a:rPr lang="en-US" dirty="0" err="1" smtClean="0">
                <a:solidFill>
                  <a:schemeClr val="tx1"/>
                </a:solidFill>
              </a:rPr>
              <a:t>բողոքական</a:t>
            </a:r>
            <a:r>
              <a:rPr lang="en-US" dirty="0" smtClean="0">
                <a:solidFill>
                  <a:schemeClr val="tx1"/>
                </a:solidFill>
              </a:rPr>
              <a:t> </a:t>
            </a:r>
            <a:r>
              <a:rPr lang="en-US" dirty="0" err="1" smtClean="0">
                <a:solidFill>
                  <a:schemeClr val="tx1"/>
                </a:solidFill>
              </a:rPr>
              <a:t>եկեղեցուն</a:t>
            </a:r>
            <a:r>
              <a:rPr lang="en-US" dirty="0" smtClean="0">
                <a:solidFill>
                  <a:schemeClr val="tx1"/>
                </a:solidFill>
              </a:rPr>
              <a:t> </a:t>
            </a:r>
            <a:r>
              <a:rPr lang="en-US" dirty="0" err="1" smtClean="0">
                <a:solidFill>
                  <a:schemeClr val="tx1"/>
                </a:solidFill>
              </a:rPr>
              <a:t>հարող</a:t>
            </a:r>
            <a:r>
              <a:rPr lang="en-US" dirty="0" smtClean="0">
                <a:solidFill>
                  <a:schemeClr val="tx1"/>
                </a:solidFill>
              </a:rPr>
              <a:t> </a:t>
            </a:r>
            <a:r>
              <a:rPr lang="en-US" dirty="0" err="1" smtClean="0">
                <a:solidFill>
                  <a:schemeClr val="tx1"/>
                </a:solidFill>
              </a:rPr>
              <a:t>մի</a:t>
            </a:r>
            <a:r>
              <a:rPr lang="en-US" dirty="0" smtClean="0">
                <a:solidFill>
                  <a:schemeClr val="tx1"/>
                </a:solidFill>
              </a:rPr>
              <a:t> </a:t>
            </a:r>
            <a:r>
              <a:rPr lang="en-US" dirty="0" err="1" smtClean="0">
                <a:solidFill>
                  <a:schemeClr val="tx1"/>
                </a:solidFill>
              </a:rPr>
              <a:t>կազմակերպության</a:t>
            </a:r>
            <a:r>
              <a:rPr lang="en-US" dirty="0" smtClean="0">
                <a:solidFill>
                  <a:schemeClr val="tx1"/>
                </a:solidFill>
              </a:rPr>
              <a:t> </a:t>
            </a:r>
            <a:r>
              <a:rPr lang="en-US" dirty="0" err="1" smtClean="0">
                <a:solidFill>
                  <a:schemeClr val="tx1"/>
                </a:solidFill>
              </a:rPr>
              <a:t>մի</a:t>
            </a:r>
            <a:r>
              <a:rPr lang="en-US" dirty="0" smtClean="0">
                <a:solidFill>
                  <a:schemeClr val="tx1"/>
                </a:solidFill>
              </a:rPr>
              <a:t> </a:t>
            </a:r>
            <a:r>
              <a:rPr lang="en-US" dirty="0" err="1" smtClean="0">
                <a:solidFill>
                  <a:schemeClr val="tx1"/>
                </a:solidFill>
              </a:rPr>
              <a:t>խումբ</a:t>
            </a:r>
            <a:r>
              <a:rPr lang="en-US" dirty="0" smtClean="0">
                <a:solidFill>
                  <a:schemeClr val="tx1"/>
                </a:solidFill>
              </a:rPr>
              <a:t> </a:t>
            </a:r>
            <a:r>
              <a:rPr lang="en-US" dirty="0" err="1" smtClean="0">
                <a:solidFill>
                  <a:schemeClr val="tx1"/>
                </a:solidFill>
              </a:rPr>
              <a:t>անդամներ</a:t>
            </a:r>
            <a:r>
              <a:rPr lang="en-US" dirty="0" smtClean="0">
                <a:solidFill>
                  <a:schemeClr val="tx1"/>
                </a:solidFill>
              </a:rPr>
              <a:t> </a:t>
            </a:r>
            <a:r>
              <a:rPr lang="en-US" dirty="0" err="1" smtClean="0">
                <a:solidFill>
                  <a:schemeClr val="tx1"/>
                </a:solidFill>
              </a:rPr>
              <a:t>դիմել</a:t>
            </a:r>
            <a:r>
              <a:rPr lang="en-US" dirty="0" smtClean="0">
                <a:solidFill>
                  <a:schemeClr val="tx1"/>
                </a:solidFill>
              </a:rPr>
              <a:t> </a:t>
            </a:r>
            <a:r>
              <a:rPr lang="en-US" dirty="0" err="1" smtClean="0">
                <a:solidFill>
                  <a:schemeClr val="tx1"/>
                </a:solidFill>
              </a:rPr>
              <a:t>են</a:t>
            </a:r>
            <a:r>
              <a:rPr lang="en-US" dirty="0" smtClean="0">
                <a:solidFill>
                  <a:schemeClr val="tx1"/>
                </a:solidFill>
              </a:rPr>
              <a:t> </a:t>
            </a:r>
            <a:r>
              <a:rPr lang="en-US" dirty="0" err="1" smtClean="0">
                <a:solidFill>
                  <a:schemeClr val="tx1"/>
                </a:solidFill>
              </a:rPr>
              <a:t>դատախազին</a:t>
            </a:r>
            <a:r>
              <a:rPr lang="en-US" dirty="0" smtClean="0">
                <a:solidFill>
                  <a:schemeClr val="tx1"/>
                </a:solidFill>
              </a:rPr>
              <a:t>, </a:t>
            </a:r>
            <a:r>
              <a:rPr lang="en-US" dirty="0" err="1" smtClean="0">
                <a:solidFill>
                  <a:schemeClr val="tx1"/>
                </a:solidFill>
              </a:rPr>
              <a:t>պահանջելով</a:t>
            </a:r>
            <a:r>
              <a:rPr lang="en-US" dirty="0" smtClean="0">
                <a:solidFill>
                  <a:schemeClr val="tx1"/>
                </a:solidFill>
              </a:rPr>
              <a:t> </a:t>
            </a:r>
            <a:r>
              <a:rPr lang="en-US" dirty="0" err="1" smtClean="0">
                <a:solidFill>
                  <a:schemeClr val="tx1"/>
                </a:solidFill>
              </a:rPr>
              <a:t>նրան</a:t>
            </a:r>
            <a:r>
              <a:rPr lang="en-US" dirty="0" smtClean="0">
                <a:solidFill>
                  <a:schemeClr val="tx1"/>
                </a:solidFill>
              </a:rPr>
              <a:t> </a:t>
            </a:r>
            <a:r>
              <a:rPr lang="en-US" dirty="0" err="1" smtClean="0">
                <a:solidFill>
                  <a:schemeClr val="tx1"/>
                </a:solidFill>
              </a:rPr>
              <a:t>քրեական</a:t>
            </a:r>
            <a:r>
              <a:rPr lang="en-US" dirty="0" smtClean="0">
                <a:solidFill>
                  <a:schemeClr val="tx1"/>
                </a:solidFill>
              </a:rPr>
              <a:t> </a:t>
            </a:r>
            <a:r>
              <a:rPr lang="en-US" dirty="0" err="1" smtClean="0">
                <a:solidFill>
                  <a:schemeClr val="tx1"/>
                </a:solidFill>
              </a:rPr>
              <a:t>պատասխանատվության</a:t>
            </a:r>
            <a:r>
              <a:rPr lang="en-US" dirty="0" smtClean="0">
                <a:solidFill>
                  <a:schemeClr val="tx1"/>
                </a:solidFill>
              </a:rPr>
              <a:t> </a:t>
            </a:r>
            <a:r>
              <a:rPr lang="en-US" dirty="0" err="1" smtClean="0">
                <a:solidFill>
                  <a:schemeClr val="tx1"/>
                </a:solidFill>
              </a:rPr>
              <a:t>ենթարկել</a:t>
            </a:r>
            <a:r>
              <a:rPr lang="en-US" dirty="0" smtClean="0">
                <a:solidFill>
                  <a:schemeClr val="tx1"/>
                </a:solidFill>
              </a:rPr>
              <a:t> </a:t>
            </a:r>
            <a:r>
              <a:rPr lang="en-US" dirty="0" err="1" smtClean="0">
                <a:solidFill>
                  <a:schemeClr val="tx1"/>
                </a:solidFill>
              </a:rPr>
              <a:t>աստծուն</a:t>
            </a:r>
            <a:r>
              <a:rPr lang="en-US" dirty="0" smtClean="0">
                <a:solidFill>
                  <a:schemeClr val="tx1"/>
                </a:solidFill>
              </a:rPr>
              <a:t> </a:t>
            </a:r>
            <a:r>
              <a:rPr lang="en-US" dirty="0" err="1" smtClean="0">
                <a:solidFill>
                  <a:schemeClr val="tx1"/>
                </a:solidFill>
              </a:rPr>
              <a:t>անարգելու</a:t>
            </a:r>
            <a:r>
              <a:rPr lang="en-US" dirty="0" smtClean="0">
                <a:solidFill>
                  <a:schemeClr val="tx1"/>
                </a:solidFill>
              </a:rPr>
              <a:t> </a:t>
            </a:r>
            <a:r>
              <a:rPr lang="en-US" dirty="0" err="1" smtClean="0">
                <a:solidFill>
                  <a:schemeClr val="tx1"/>
                </a:solidFill>
              </a:rPr>
              <a:t>մեղադրանքով</a:t>
            </a:r>
            <a:r>
              <a:rPr lang="en-US" dirty="0" smtClean="0">
                <a:solidFill>
                  <a:schemeClr val="tx1"/>
                </a:solidFill>
              </a:rPr>
              <a:t>, </a:t>
            </a:r>
            <a:r>
              <a:rPr lang="en-US" dirty="0" err="1" smtClean="0">
                <a:solidFill>
                  <a:schemeClr val="tx1"/>
                </a:solidFill>
              </a:rPr>
              <a:t>քանի</a:t>
            </a:r>
            <a:r>
              <a:rPr lang="en-US" dirty="0" smtClean="0">
                <a:solidFill>
                  <a:schemeClr val="tx1"/>
                </a:solidFill>
              </a:rPr>
              <a:t> </a:t>
            </a:r>
            <a:r>
              <a:rPr lang="en-US" dirty="0" err="1" smtClean="0">
                <a:solidFill>
                  <a:schemeClr val="tx1"/>
                </a:solidFill>
              </a:rPr>
              <a:t>որ</a:t>
            </a:r>
            <a:r>
              <a:rPr lang="en-US" dirty="0" smtClean="0">
                <a:solidFill>
                  <a:schemeClr val="tx1"/>
                </a:solidFill>
              </a:rPr>
              <a:t> </a:t>
            </a:r>
            <a:r>
              <a:rPr lang="en-US" dirty="0" err="1" smtClean="0">
                <a:solidFill>
                  <a:schemeClr val="tx1"/>
                </a:solidFill>
              </a:rPr>
              <a:t>համերգի</a:t>
            </a:r>
            <a:r>
              <a:rPr lang="en-US" dirty="0" smtClean="0">
                <a:solidFill>
                  <a:schemeClr val="tx1"/>
                </a:solidFill>
              </a:rPr>
              <a:t> </a:t>
            </a:r>
            <a:r>
              <a:rPr lang="en-US" dirty="0" err="1" smtClean="0">
                <a:solidFill>
                  <a:schemeClr val="tx1"/>
                </a:solidFill>
              </a:rPr>
              <a:t>ընթացքում</a:t>
            </a:r>
            <a:r>
              <a:rPr lang="en-US" dirty="0" smtClean="0">
                <a:solidFill>
                  <a:schemeClr val="tx1"/>
                </a:solidFill>
              </a:rPr>
              <a:t> </a:t>
            </a:r>
            <a:r>
              <a:rPr lang="en-US" dirty="0" err="1" smtClean="0">
                <a:solidFill>
                  <a:schemeClr val="tx1"/>
                </a:solidFill>
              </a:rPr>
              <a:t>վերարտադրել</a:t>
            </a:r>
            <a:r>
              <a:rPr lang="en-US" dirty="0" smtClean="0">
                <a:solidFill>
                  <a:schemeClr val="tx1"/>
                </a:solidFill>
              </a:rPr>
              <a:t> է </a:t>
            </a:r>
            <a:r>
              <a:rPr lang="en-US" dirty="0" err="1" smtClean="0">
                <a:solidFill>
                  <a:schemeClr val="tx1"/>
                </a:solidFill>
              </a:rPr>
              <a:t>Քրիստոսի</a:t>
            </a:r>
            <a:r>
              <a:rPr lang="en-US" dirty="0" smtClean="0">
                <a:solidFill>
                  <a:schemeClr val="tx1"/>
                </a:solidFill>
              </a:rPr>
              <a:t> </a:t>
            </a:r>
            <a:r>
              <a:rPr lang="en-US" dirty="0" err="1" smtClean="0">
                <a:solidFill>
                  <a:schemeClr val="tx1"/>
                </a:solidFill>
              </a:rPr>
              <a:t>խաչվելու</a:t>
            </a:r>
            <a:r>
              <a:rPr lang="en-US" dirty="0" smtClean="0">
                <a:solidFill>
                  <a:schemeClr val="tx1"/>
                </a:solidFill>
              </a:rPr>
              <a:t> </a:t>
            </a:r>
            <a:r>
              <a:rPr lang="en-US" dirty="0" err="1" smtClean="0">
                <a:solidFill>
                  <a:schemeClr val="tx1"/>
                </a:solidFill>
              </a:rPr>
              <a:t>տեսարանը</a:t>
            </a:r>
            <a:r>
              <a:rPr lang="en-US" dirty="0" smtClean="0">
                <a:solidFill>
                  <a:schemeClr val="tx1"/>
                </a:solidFill>
              </a:rPr>
              <a:t>:</a:t>
            </a:r>
          </a:p>
          <a:p>
            <a:pPr algn="just"/>
            <a:endParaRPr lang="en-US" dirty="0" smtClean="0">
              <a:solidFill>
                <a:schemeClr val="tx1"/>
              </a:solidFill>
            </a:endParaRPr>
          </a:p>
          <a:p>
            <a:pPr algn="just"/>
            <a:r>
              <a:rPr lang="en-US" dirty="0" err="1" smtClean="0">
                <a:solidFill>
                  <a:schemeClr val="tx1"/>
                </a:solidFill>
              </a:rPr>
              <a:t>Դատախազությունը</a:t>
            </a:r>
            <a:r>
              <a:rPr lang="en-US" dirty="0" smtClean="0">
                <a:solidFill>
                  <a:schemeClr val="tx1"/>
                </a:solidFill>
              </a:rPr>
              <a:t> </a:t>
            </a:r>
            <a:r>
              <a:rPr lang="en-US" dirty="0" err="1" smtClean="0">
                <a:solidFill>
                  <a:schemeClr val="tx1"/>
                </a:solidFill>
              </a:rPr>
              <a:t>հրաժարվել</a:t>
            </a:r>
            <a:r>
              <a:rPr lang="en-US" dirty="0" smtClean="0">
                <a:solidFill>
                  <a:schemeClr val="tx1"/>
                </a:solidFill>
              </a:rPr>
              <a:t> է </a:t>
            </a:r>
            <a:r>
              <a:rPr lang="en-US" dirty="0" err="1" smtClean="0">
                <a:solidFill>
                  <a:schemeClr val="tx1"/>
                </a:solidFill>
              </a:rPr>
              <a:t>մեղադրանք</a:t>
            </a:r>
            <a:r>
              <a:rPr lang="en-US" dirty="0" smtClean="0">
                <a:solidFill>
                  <a:schemeClr val="tx1"/>
                </a:solidFill>
              </a:rPr>
              <a:t> </a:t>
            </a:r>
            <a:r>
              <a:rPr lang="en-US" dirty="0" err="1" smtClean="0">
                <a:solidFill>
                  <a:schemeClr val="tx1"/>
                </a:solidFill>
              </a:rPr>
              <a:t>հարուցել</a:t>
            </a:r>
            <a:r>
              <a:rPr lang="en-US" dirty="0" smtClean="0">
                <a:solidFill>
                  <a:schemeClr val="tx1"/>
                </a:solidFill>
              </a:rPr>
              <a:t>, </a:t>
            </a:r>
            <a:r>
              <a:rPr lang="en-US" dirty="0" err="1" smtClean="0">
                <a:solidFill>
                  <a:schemeClr val="tx1"/>
                </a:solidFill>
              </a:rPr>
              <a:t>նշելով</a:t>
            </a:r>
            <a:r>
              <a:rPr lang="en-US" dirty="0" smtClean="0">
                <a:solidFill>
                  <a:schemeClr val="tx1"/>
                </a:solidFill>
              </a:rPr>
              <a:t>, </a:t>
            </a:r>
            <a:r>
              <a:rPr lang="en-US" dirty="0" err="1" smtClean="0">
                <a:solidFill>
                  <a:schemeClr val="tx1"/>
                </a:solidFill>
              </a:rPr>
              <a:t>որ</a:t>
            </a:r>
            <a:r>
              <a:rPr lang="en-US" dirty="0" smtClean="0">
                <a:solidFill>
                  <a:schemeClr val="tx1"/>
                </a:solidFill>
              </a:rPr>
              <a:t> «</a:t>
            </a:r>
            <a:r>
              <a:rPr lang="en-US" dirty="0" err="1" smtClean="0">
                <a:solidFill>
                  <a:schemeClr val="tx1"/>
                </a:solidFill>
              </a:rPr>
              <a:t>Մադոննան</a:t>
            </a:r>
            <a:r>
              <a:rPr lang="en-US" dirty="0" smtClean="0">
                <a:solidFill>
                  <a:schemeClr val="tx1"/>
                </a:solidFill>
              </a:rPr>
              <a:t> </a:t>
            </a:r>
            <a:r>
              <a:rPr lang="en-US" dirty="0" err="1" smtClean="0">
                <a:solidFill>
                  <a:schemeClr val="tx1"/>
                </a:solidFill>
              </a:rPr>
              <a:t>որպես</a:t>
            </a:r>
            <a:r>
              <a:rPr lang="en-US" dirty="0" smtClean="0">
                <a:solidFill>
                  <a:schemeClr val="tx1"/>
                </a:solidFill>
              </a:rPr>
              <a:t> </a:t>
            </a:r>
            <a:r>
              <a:rPr lang="en-US" dirty="0" err="1" smtClean="0">
                <a:solidFill>
                  <a:schemeClr val="tx1"/>
                </a:solidFill>
              </a:rPr>
              <a:t>երգչուհի</a:t>
            </a:r>
            <a:r>
              <a:rPr lang="en-US" dirty="0" smtClean="0">
                <a:solidFill>
                  <a:schemeClr val="tx1"/>
                </a:solidFill>
              </a:rPr>
              <a:t> </a:t>
            </a:r>
            <a:r>
              <a:rPr lang="en-US" dirty="0" err="1" smtClean="0">
                <a:solidFill>
                  <a:schemeClr val="tx1"/>
                </a:solidFill>
              </a:rPr>
              <a:t>արտահայտել</a:t>
            </a:r>
            <a:r>
              <a:rPr lang="en-US" dirty="0" smtClean="0">
                <a:solidFill>
                  <a:schemeClr val="tx1"/>
                </a:solidFill>
              </a:rPr>
              <a:t> է </a:t>
            </a:r>
            <a:r>
              <a:rPr lang="en-US" dirty="0" err="1" smtClean="0">
                <a:solidFill>
                  <a:schemeClr val="tx1"/>
                </a:solidFill>
              </a:rPr>
              <a:t>իր</a:t>
            </a:r>
            <a:r>
              <a:rPr lang="en-US" dirty="0" smtClean="0">
                <a:solidFill>
                  <a:schemeClr val="tx1"/>
                </a:solidFill>
              </a:rPr>
              <a:t> </a:t>
            </a:r>
            <a:r>
              <a:rPr lang="en-US" dirty="0" err="1" smtClean="0">
                <a:solidFill>
                  <a:schemeClr val="tx1"/>
                </a:solidFill>
              </a:rPr>
              <a:t>զգացմունքները</a:t>
            </a:r>
            <a:r>
              <a:rPr lang="en-US" dirty="0" smtClean="0">
                <a:solidFill>
                  <a:schemeClr val="tx1"/>
                </a:solidFill>
              </a:rPr>
              <a:t> </a:t>
            </a:r>
            <a:r>
              <a:rPr lang="en-US" dirty="0" err="1" smtClean="0">
                <a:solidFill>
                  <a:schemeClr val="tx1"/>
                </a:solidFill>
              </a:rPr>
              <a:t>կյանքում</a:t>
            </a:r>
            <a:r>
              <a:rPr lang="en-US" dirty="0" smtClean="0">
                <a:solidFill>
                  <a:schemeClr val="tx1"/>
                </a:solidFill>
              </a:rPr>
              <a:t> </a:t>
            </a:r>
            <a:r>
              <a:rPr lang="en-US" dirty="0" err="1" smtClean="0">
                <a:solidFill>
                  <a:schemeClr val="tx1"/>
                </a:solidFill>
              </a:rPr>
              <a:t>տեղի</a:t>
            </a:r>
            <a:r>
              <a:rPr lang="en-US" dirty="0" smtClean="0">
                <a:solidFill>
                  <a:schemeClr val="tx1"/>
                </a:solidFill>
              </a:rPr>
              <a:t> </a:t>
            </a:r>
            <a:r>
              <a:rPr lang="en-US" dirty="0" err="1" smtClean="0">
                <a:solidFill>
                  <a:schemeClr val="tx1"/>
                </a:solidFill>
              </a:rPr>
              <a:t>ունեցած</a:t>
            </a:r>
            <a:r>
              <a:rPr lang="en-US" dirty="0" smtClean="0">
                <a:solidFill>
                  <a:schemeClr val="tx1"/>
                </a:solidFill>
              </a:rPr>
              <a:t> </a:t>
            </a:r>
            <a:r>
              <a:rPr lang="en-US" dirty="0" err="1" smtClean="0">
                <a:solidFill>
                  <a:schemeClr val="tx1"/>
                </a:solidFill>
              </a:rPr>
              <a:t>որոշ</a:t>
            </a:r>
            <a:r>
              <a:rPr lang="en-US" dirty="0" smtClean="0">
                <a:solidFill>
                  <a:schemeClr val="tx1"/>
                </a:solidFill>
              </a:rPr>
              <a:t> </a:t>
            </a:r>
            <a:r>
              <a:rPr lang="en-US" dirty="0" err="1" smtClean="0">
                <a:solidFill>
                  <a:schemeClr val="tx1"/>
                </a:solidFill>
              </a:rPr>
              <a:t>դեպքերի</a:t>
            </a:r>
            <a:r>
              <a:rPr lang="en-US" dirty="0" smtClean="0">
                <a:solidFill>
                  <a:schemeClr val="tx1"/>
                </a:solidFill>
              </a:rPr>
              <a:t> </a:t>
            </a:r>
            <a:r>
              <a:rPr lang="en-US" dirty="0" err="1" smtClean="0">
                <a:solidFill>
                  <a:schemeClr val="tx1"/>
                </a:solidFill>
              </a:rPr>
              <a:t>առթիվ</a:t>
            </a:r>
            <a:r>
              <a:rPr lang="en-US" dirty="0" smtClean="0">
                <a:solidFill>
                  <a:schemeClr val="tx1"/>
                </a:solidFill>
              </a:rPr>
              <a:t> և </a:t>
            </a:r>
            <a:r>
              <a:rPr lang="en-US" dirty="0" err="1" smtClean="0">
                <a:solidFill>
                  <a:schemeClr val="tx1"/>
                </a:solidFill>
              </a:rPr>
              <a:t>որ</a:t>
            </a:r>
            <a:r>
              <a:rPr lang="en-US" dirty="0" smtClean="0">
                <a:solidFill>
                  <a:schemeClr val="tx1"/>
                </a:solidFill>
              </a:rPr>
              <a:t> </a:t>
            </a:r>
            <a:r>
              <a:rPr lang="en-US" dirty="0" err="1" smtClean="0">
                <a:solidFill>
                  <a:schemeClr val="tx1"/>
                </a:solidFill>
              </a:rPr>
              <a:t>դա</a:t>
            </a:r>
            <a:r>
              <a:rPr lang="en-US" dirty="0" smtClean="0">
                <a:solidFill>
                  <a:schemeClr val="tx1"/>
                </a:solidFill>
              </a:rPr>
              <a:t> </a:t>
            </a:r>
            <a:r>
              <a:rPr lang="en-US" dirty="0" err="1" smtClean="0">
                <a:solidFill>
                  <a:schemeClr val="tx1"/>
                </a:solidFill>
              </a:rPr>
              <a:t>չի</a:t>
            </a:r>
            <a:r>
              <a:rPr lang="en-US" dirty="0" smtClean="0">
                <a:solidFill>
                  <a:schemeClr val="tx1"/>
                </a:solidFill>
              </a:rPr>
              <a:t> </a:t>
            </a:r>
            <a:r>
              <a:rPr lang="en-US" dirty="0" err="1" smtClean="0">
                <a:solidFill>
                  <a:schemeClr val="tx1"/>
                </a:solidFill>
              </a:rPr>
              <a:t>կարող</a:t>
            </a:r>
            <a:r>
              <a:rPr lang="en-US" dirty="0" smtClean="0">
                <a:solidFill>
                  <a:schemeClr val="tx1"/>
                </a:solidFill>
              </a:rPr>
              <a:t> </a:t>
            </a:r>
            <a:r>
              <a:rPr lang="en-US" dirty="0" err="1" smtClean="0">
                <a:solidFill>
                  <a:schemeClr val="tx1"/>
                </a:solidFill>
              </a:rPr>
              <a:t>համարվել</a:t>
            </a:r>
            <a:r>
              <a:rPr lang="en-US" dirty="0" smtClean="0">
                <a:solidFill>
                  <a:schemeClr val="tx1"/>
                </a:solidFill>
              </a:rPr>
              <a:t> </a:t>
            </a:r>
            <a:r>
              <a:rPr lang="en-US" dirty="0" err="1" smtClean="0">
                <a:solidFill>
                  <a:schemeClr val="tx1"/>
                </a:solidFill>
              </a:rPr>
              <a:t>աստծուն</a:t>
            </a:r>
            <a:r>
              <a:rPr lang="en-US" dirty="0" smtClean="0">
                <a:solidFill>
                  <a:schemeClr val="tx1"/>
                </a:solidFill>
              </a:rPr>
              <a:t> </a:t>
            </a:r>
            <a:r>
              <a:rPr lang="en-US" dirty="0" err="1" smtClean="0">
                <a:solidFill>
                  <a:schemeClr val="tx1"/>
                </a:solidFill>
              </a:rPr>
              <a:t>հասցված</a:t>
            </a:r>
            <a:r>
              <a:rPr lang="en-US" dirty="0" smtClean="0">
                <a:solidFill>
                  <a:schemeClr val="tx1"/>
                </a:solidFill>
              </a:rPr>
              <a:t> </a:t>
            </a:r>
            <a:r>
              <a:rPr lang="en-US" dirty="0" err="1" smtClean="0">
                <a:solidFill>
                  <a:schemeClr val="tx1"/>
                </a:solidFill>
              </a:rPr>
              <a:t>վիրավորանք</a:t>
            </a:r>
            <a:r>
              <a:rPr lang="en-US" dirty="0" smtClean="0">
                <a:solidFill>
                  <a:schemeClr val="tx1"/>
                </a:solidFill>
              </a:rPr>
              <a:t>: </a:t>
            </a:r>
            <a:r>
              <a:rPr lang="en-US" dirty="0" err="1" smtClean="0">
                <a:solidFill>
                  <a:schemeClr val="tx1"/>
                </a:solidFill>
              </a:rPr>
              <a:t>Ավելին</a:t>
            </a:r>
            <a:r>
              <a:rPr lang="en-US" dirty="0" smtClean="0">
                <a:solidFill>
                  <a:schemeClr val="tx1"/>
                </a:solidFill>
              </a:rPr>
              <a:t>, </a:t>
            </a:r>
            <a:r>
              <a:rPr lang="en-US" dirty="0" err="1" smtClean="0">
                <a:solidFill>
                  <a:schemeClr val="tx1"/>
                </a:solidFill>
              </a:rPr>
              <a:t>Մադոննան</a:t>
            </a:r>
            <a:r>
              <a:rPr lang="en-US" dirty="0" smtClean="0">
                <a:solidFill>
                  <a:schemeClr val="tx1"/>
                </a:solidFill>
              </a:rPr>
              <a:t> </a:t>
            </a:r>
            <a:r>
              <a:rPr lang="en-US" dirty="0" err="1" smtClean="0">
                <a:solidFill>
                  <a:schemeClr val="tx1"/>
                </a:solidFill>
              </a:rPr>
              <a:t>չի</a:t>
            </a:r>
            <a:r>
              <a:rPr lang="en-US" dirty="0" smtClean="0">
                <a:solidFill>
                  <a:schemeClr val="tx1"/>
                </a:solidFill>
              </a:rPr>
              <a:t> </a:t>
            </a:r>
            <a:r>
              <a:rPr lang="en-US" dirty="0" err="1" smtClean="0">
                <a:solidFill>
                  <a:schemeClr val="tx1"/>
                </a:solidFill>
              </a:rPr>
              <a:t>վիրավորել</a:t>
            </a:r>
            <a:r>
              <a:rPr lang="en-US" dirty="0" smtClean="0">
                <a:solidFill>
                  <a:schemeClr val="tx1"/>
                </a:solidFill>
              </a:rPr>
              <a:t> </a:t>
            </a:r>
            <a:r>
              <a:rPr lang="en-US" dirty="0" err="1" smtClean="0">
                <a:solidFill>
                  <a:schemeClr val="tx1"/>
                </a:solidFill>
              </a:rPr>
              <a:t>քրիստոնյաներին</a:t>
            </a:r>
            <a:r>
              <a:rPr lang="en-US" dirty="0" smtClean="0">
                <a:solidFill>
                  <a:schemeClr val="tx1"/>
                </a:solidFill>
              </a:rPr>
              <a:t> </a:t>
            </a:r>
            <a:r>
              <a:rPr lang="en-US" dirty="0" err="1" smtClean="0">
                <a:solidFill>
                  <a:schemeClr val="tx1"/>
                </a:solidFill>
              </a:rPr>
              <a:t>որպես</a:t>
            </a:r>
            <a:r>
              <a:rPr lang="en-US" dirty="0" smtClean="0">
                <a:solidFill>
                  <a:schemeClr val="tx1"/>
                </a:solidFill>
              </a:rPr>
              <a:t> </a:t>
            </a:r>
            <a:r>
              <a:rPr lang="en-US" dirty="0" err="1" smtClean="0">
                <a:solidFill>
                  <a:schemeClr val="tx1"/>
                </a:solidFill>
              </a:rPr>
              <a:t>կրոնական</a:t>
            </a:r>
            <a:r>
              <a:rPr lang="en-US" dirty="0" smtClean="0">
                <a:solidFill>
                  <a:schemeClr val="tx1"/>
                </a:solidFill>
              </a:rPr>
              <a:t> </a:t>
            </a:r>
            <a:r>
              <a:rPr lang="en-US" dirty="0" err="1" smtClean="0">
                <a:solidFill>
                  <a:schemeClr val="tx1"/>
                </a:solidFill>
              </a:rPr>
              <a:t>խումբ</a:t>
            </a:r>
            <a:r>
              <a:rPr lang="en-US" dirty="0">
                <a:solidFill>
                  <a:schemeClr val="tx1"/>
                </a:solidFill>
              </a:rPr>
              <a:t>»</a:t>
            </a:r>
            <a:r>
              <a:rPr lang="en-US" dirty="0" smtClean="0">
                <a:solidFill>
                  <a:schemeClr val="tx1"/>
                </a:solidFill>
              </a:rPr>
              <a:t>:  </a:t>
            </a:r>
            <a:endParaRPr lang="en-US" dirty="0">
              <a:solidFill>
                <a:schemeClr val="tx1"/>
              </a:solidFill>
            </a:endParaRPr>
          </a:p>
          <a:p>
            <a:pPr algn="just"/>
            <a:r>
              <a:rPr lang="en-US" dirty="0"/>
              <a:t/>
            </a:r>
            <a:br>
              <a:rPr lang="en-US" dirty="0"/>
            </a:br>
            <a:r>
              <a:rPr lang="en-US" dirty="0"/>
              <a:t/>
            </a:r>
            <a:br>
              <a:rPr lang="en-US" dirty="0"/>
            </a:b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685800"/>
            <a:ext cx="44196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662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0" y="2275"/>
            <a:ext cx="4191000" cy="6858000"/>
          </a:xfrm>
        </p:spPr>
        <p:txBody>
          <a:bodyPr>
            <a:normAutofit fontScale="55000" lnSpcReduction="20000"/>
          </a:bodyPr>
          <a:lstStyle/>
          <a:p>
            <a:pPr algn="just">
              <a:lnSpc>
                <a:spcPct val="120000"/>
              </a:lnSpc>
            </a:pPr>
            <a:r>
              <a:rPr lang="en-US" sz="2300" dirty="0" err="1" smtClean="0">
                <a:solidFill>
                  <a:schemeClr val="tx1"/>
                </a:solidFill>
              </a:rPr>
              <a:t>Ֆրանսիայի</a:t>
            </a:r>
            <a:r>
              <a:rPr lang="en-US" sz="2300" dirty="0" smtClean="0">
                <a:solidFill>
                  <a:schemeClr val="tx1"/>
                </a:solidFill>
              </a:rPr>
              <a:t> </a:t>
            </a:r>
            <a:r>
              <a:rPr lang="en-US" sz="2300" dirty="0" err="1" smtClean="0">
                <a:solidFill>
                  <a:schemeClr val="tx1"/>
                </a:solidFill>
              </a:rPr>
              <a:t>կաթոլիկ</a:t>
            </a:r>
            <a:r>
              <a:rPr lang="en-US" sz="2300" dirty="0" smtClean="0">
                <a:solidFill>
                  <a:schemeClr val="tx1"/>
                </a:solidFill>
              </a:rPr>
              <a:t> </a:t>
            </a:r>
            <a:r>
              <a:rPr lang="en-US" sz="2300" dirty="0" err="1" smtClean="0">
                <a:solidFill>
                  <a:schemeClr val="tx1"/>
                </a:solidFill>
              </a:rPr>
              <a:t>եկեղեցին</a:t>
            </a:r>
            <a:r>
              <a:rPr lang="en-US" sz="2300" dirty="0" smtClean="0">
                <a:solidFill>
                  <a:schemeClr val="tx1"/>
                </a:solidFill>
              </a:rPr>
              <a:t> </a:t>
            </a:r>
            <a:r>
              <a:rPr lang="en-US" sz="2300" dirty="0" err="1" smtClean="0">
                <a:solidFill>
                  <a:schemeClr val="tx1"/>
                </a:solidFill>
              </a:rPr>
              <a:t>շահել</a:t>
            </a:r>
            <a:r>
              <a:rPr lang="en-US" sz="2300" dirty="0" smtClean="0">
                <a:solidFill>
                  <a:schemeClr val="tx1"/>
                </a:solidFill>
              </a:rPr>
              <a:t> է </a:t>
            </a:r>
            <a:r>
              <a:rPr lang="en-US" sz="2300" dirty="0" err="1" smtClean="0">
                <a:solidFill>
                  <a:schemeClr val="tx1"/>
                </a:solidFill>
              </a:rPr>
              <a:t>դատական</a:t>
            </a:r>
            <a:r>
              <a:rPr lang="en-US" sz="2300" dirty="0" smtClean="0">
                <a:solidFill>
                  <a:schemeClr val="tx1"/>
                </a:solidFill>
              </a:rPr>
              <a:t> </a:t>
            </a:r>
            <a:r>
              <a:rPr lang="en-US" sz="2300" dirty="0" err="1" smtClean="0">
                <a:solidFill>
                  <a:schemeClr val="tx1"/>
                </a:solidFill>
              </a:rPr>
              <a:t>գործն</a:t>
            </a:r>
            <a:r>
              <a:rPr lang="en-US" sz="2300" dirty="0" smtClean="0">
                <a:solidFill>
                  <a:schemeClr val="tx1"/>
                </a:solidFill>
              </a:rPr>
              <a:t> </a:t>
            </a:r>
            <a:r>
              <a:rPr lang="en-US" sz="2300" dirty="0" err="1" smtClean="0">
                <a:solidFill>
                  <a:schemeClr val="tx1"/>
                </a:solidFill>
              </a:rPr>
              <a:t>ընդդեմ</a:t>
            </a:r>
            <a:r>
              <a:rPr lang="en-US" sz="2300" dirty="0" smtClean="0">
                <a:solidFill>
                  <a:schemeClr val="tx1"/>
                </a:solidFill>
              </a:rPr>
              <a:t> </a:t>
            </a:r>
            <a:r>
              <a:rPr lang="en-US" sz="2300" dirty="0" err="1" smtClean="0">
                <a:solidFill>
                  <a:schemeClr val="tx1"/>
                </a:solidFill>
              </a:rPr>
              <a:t>պատկերված</a:t>
            </a:r>
            <a:r>
              <a:rPr lang="en-US" sz="2300" dirty="0" smtClean="0">
                <a:solidFill>
                  <a:schemeClr val="tx1"/>
                </a:solidFill>
              </a:rPr>
              <a:t> </a:t>
            </a:r>
            <a:r>
              <a:rPr lang="en-US" sz="2300" dirty="0" err="1" smtClean="0">
                <a:solidFill>
                  <a:schemeClr val="tx1"/>
                </a:solidFill>
              </a:rPr>
              <a:t>գովազդային</a:t>
            </a:r>
            <a:r>
              <a:rPr lang="en-US" sz="2300" dirty="0" smtClean="0">
                <a:solidFill>
                  <a:schemeClr val="tx1"/>
                </a:solidFill>
              </a:rPr>
              <a:t> </a:t>
            </a:r>
            <a:r>
              <a:rPr lang="en-US" sz="2300" dirty="0" err="1" smtClean="0">
                <a:solidFill>
                  <a:schemeClr val="tx1"/>
                </a:solidFill>
              </a:rPr>
              <a:t>պաստառի</a:t>
            </a:r>
            <a:r>
              <a:rPr lang="en-US" sz="2300" dirty="0" smtClean="0">
                <a:solidFill>
                  <a:schemeClr val="tx1"/>
                </a:solidFill>
              </a:rPr>
              <a:t>, </a:t>
            </a:r>
            <a:r>
              <a:rPr lang="en-US" sz="2300" dirty="0" err="1" smtClean="0">
                <a:solidFill>
                  <a:schemeClr val="tx1"/>
                </a:solidFill>
              </a:rPr>
              <a:t>որը</a:t>
            </a:r>
            <a:r>
              <a:rPr lang="en-US" sz="2300" dirty="0" smtClean="0">
                <a:solidFill>
                  <a:schemeClr val="tx1"/>
                </a:solidFill>
              </a:rPr>
              <a:t> </a:t>
            </a:r>
            <a:r>
              <a:rPr lang="en-US" sz="2300" dirty="0" err="1" smtClean="0">
                <a:solidFill>
                  <a:schemeClr val="tx1"/>
                </a:solidFill>
              </a:rPr>
              <a:t>Լեոնարդո</a:t>
            </a:r>
            <a:r>
              <a:rPr lang="en-US" sz="2300" dirty="0" smtClean="0">
                <a:solidFill>
                  <a:schemeClr val="tx1"/>
                </a:solidFill>
              </a:rPr>
              <a:t> </a:t>
            </a:r>
            <a:r>
              <a:rPr lang="en-US" sz="2300" dirty="0" err="1" smtClean="0">
                <a:solidFill>
                  <a:schemeClr val="tx1"/>
                </a:solidFill>
              </a:rPr>
              <a:t>դա</a:t>
            </a:r>
            <a:r>
              <a:rPr lang="en-US" sz="2300" dirty="0" smtClean="0">
                <a:solidFill>
                  <a:schemeClr val="tx1"/>
                </a:solidFill>
              </a:rPr>
              <a:t> </a:t>
            </a:r>
            <a:r>
              <a:rPr lang="en-US" sz="2300" dirty="0" err="1" smtClean="0">
                <a:solidFill>
                  <a:schemeClr val="tx1"/>
                </a:solidFill>
              </a:rPr>
              <a:t>Վինչիի</a:t>
            </a:r>
            <a:r>
              <a:rPr lang="en-US" sz="2300" dirty="0" smtClean="0">
                <a:solidFill>
                  <a:schemeClr val="tx1"/>
                </a:solidFill>
              </a:rPr>
              <a:t> </a:t>
            </a:r>
            <a:r>
              <a:rPr lang="en-US" sz="2300" dirty="0" err="1" smtClean="0">
                <a:solidFill>
                  <a:schemeClr val="tx1"/>
                </a:solidFill>
              </a:rPr>
              <a:t>հանրահայտ</a:t>
            </a:r>
            <a:r>
              <a:rPr lang="en-US" sz="2300" dirty="0" smtClean="0">
                <a:solidFill>
                  <a:schemeClr val="tx1"/>
                </a:solidFill>
              </a:rPr>
              <a:t> «</a:t>
            </a:r>
            <a:r>
              <a:rPr lang="en-US" sz="2300" dirty="0" err="1" smtClean="0">
                <a:solidFill>
                  <a:schemeClr val="tx1"/>
                </a:solidFill>
              </a:rPr>
              <a:t>Խորհրդավոր</a:t>
            </a:r>
            <a:r>
              <a:rPr lang="en-US" sz="2300" dirty="0" smtClean="0">
                <a:solidFill>
                  <a:schemeClr val="tx1"/>
                </a:solidFill>
              </a:rPr>
              <a:t> </a:t>
            </a:r>
            <a:r>
              <a:rPr lang="en-US" sz="2300" dirty="0" err="1" smtClean="0">
                <a:solidFill>
                  <a:schemeClr val="tx1"/>
                </a:solidFill>
              </a:rPr>
              <a:t>ընթրիք</a:t>
            </a:r>
            <a:r>
              <a:rPr lang="en-US" sz="2300" dirty="0" smtClean="0">
                <a:solidFill>
                  <a:schemeClr val="tx1"/>
                </a:solidFill>
              </a:rPr>
              <a:t>» </a:t>
            </a:r>
            <a:r>
              <a:rPr lang="en-US" sz="2300" dirty="0" err="1" smtClean="0">
                <a:solidFill>
                  <a:schemeClr val="tx1"/>
                </a:solidFill>
              </a:rPr>
              <a:t>որմնանկարի</a:t>
            </a:r>
            <a:r>
              <a:rPr lang="en-US" sz="2300" dirty="0" smtClean="0">
                <a:solidFill>
                  <a:schemeClr val="tx1"/>
                </a:solidFill>
              </a:rPr>
              <a:t> </a:t>
            </a:r>
            <a:r>
              <a:rPr lang="en-US" sz="2300" dirty="0" err="1" smtClean="0">
                <a:solidFill>
                  <a:schemeClr val="tx1"/>
                </a:solidFill>
              </a:rPr>
              <a:t>վերարտադրումն</a:t>
            </a:r>
            <a:r>
              <a:rPr lang="en-US" sz="2300" dirty="0" smtClean="0">
                <a:solidFill>
                  <a:schemeClr val="tx1"/>
                </a:solidFill>
              </a:rPr>
              <a:t> </a:t>
            </a:r>
            <a:r>
              <a:rPr lang="en-US" sz="2300" dirty="0" err="1" smtClean="0">
                <a:solidFill>
                  <a:schemeClr val="tx1"/>
                </a:solidFill>
              </a:rPr>
              <a:t>էր</a:t>
            </a:r>
            <a:r>
              <a:rPr lang="en-US" sz="2300" dirty="0" smtClean="0">
                <a:solidFill>
                  <a:schemeClr val="tx1"/>
                </a:solidFill>
              </a:rPr>
              <a:t> </a:t>
            </a:r>
            <a:r>
              <a:rPr lang="en-US" sz="2300" dirty="0" err="1" smtClean="0">
                <a:solidFill>
                  <a:schemeClr val="tx1"/>
                </a:solidFill>
              </a:rPr>
              <a:t>գովազդային</a:t>
            </a:r>
            <a:r>
              <a:rPr lang="en-US" sz="2300" dirty="0" smtClean="0">
                <a:solidFill>
                  <a:schemeClr val="tx1"/>
                </a:solidFill>
              </a:rPr>
              <a:t> </a:t>
            </a:r>
            <a:r>
              <a:rPr lang="en-US" sz="2300" dirty="0" err="1" smtClean="0">
                <a:solidFill>
                  <a:schemeClr val="tx1"/>
                </a:solidFill>
              </a:rPr>
              <a:t>պաստառի</a:t>
            </a:r>
            <a:r>
              <a:rPr lang="en-US" sz="2300" dirty="0" smtClean="0">
                <a:solidFill>
                  <a:schemeClr val="tx1"/>
                </a:solidFill>
              </a:rPr>
              <a:t> </a:t>
            </a:r>
            <a:r>
              <a:rPr lang="en-US" sz="2300" dirty="0" err="1" smtClean="0">
                <a:solidFill>
                  <a:schemeClr val="tx1"/>
                </a:solidFill>
              </a:rPr>
              <a:t>տեսքով</a:t>
            </a:r>
            <a:r>
              <a:rPr lang="en-US" sz="2300" dirty="0" smtClean="0">
                <a:solidFill>
                  <a:schemeClr val="tx1"/>
                </a:solidFill>
              </a:rPr>
              <a:t>: </a:t>
            </a:r>
            <a:r>
              <a:rPr lang="en-US" sz="2300" dirty="0" err="1" smtClean="0">
                <a:solidFill>
                  <a:schemeClr val="tx1"/>
                </a:solidFill>
              </a:rPr>
              <a:t>Դատարանը</a:t>
            </a:r>
            <a:r>
              <a:rPr lang="en-US" sz="2300" dirty="0" smtClean="0">
                <a:solidFill>
                  <a:schemeClr val="tx1"/>
                </a:solidFill>
              </a:rPr>
              <a:t> </a:t>
            </a:r>
            <a:r>
              <a:rPr lang="en-US" sz="2300" dirty="0" err="1" smtClean="0">
                <a:solidFill>
                  <a:schemeClr val="tx1"/>
                </a:solidFill>
              </a:rPr>
              <a:t>պատկերն</a:t>
            </a:r>
            <a:r>
              <a:rPr lang="en-US" sz="2300" dirty="0" smtClean="0">
                <a:solidFill>
                  <a:schemeClr val="tx1"/>
                </a:solidFill>
              </a:rPr>
              <a:t> </a:t>
            </a:r>
            <a:r>
              <a:rPr lang="en-US" sz="2300" dirty="0" err="1" smtClean="0">
                <a:solidFill>
                  <a:schemeClr val="tx1"/>
                </a:solidFill>
              </a:rPr>
              <a:t>անվանել</a:t>
            </a:r>
            <a:r>
              <a:rPr lang="en-US" sz="2300" dirty="0" smtClean="0">
                <a:solidFill>
                  <a:schemeClr val="tx1"/>
                </a:solidFill>
              </a:rPr>
              <a:t> է «</a:t>
            </a:r>
            <a:r>
              <a:rPr lang="en-US" sz="2300" dirty="0" err="1" smtClean="0">
                <a:solidFill>
                  <a:schemeClr val="tx1"/>
                </a:solidFill>
              </a:rPr>
              <a:t>մարդկանց</a:t>
            </a:r>
            <a:r>
              <a:rPr lang="en-US" sz="2300" dirty="0" smtClean="0">
                <a:solidFill>
                  <a:schemeClr val="tx1"/>
                </a:solidFill>
              </a:rPr>
              <a:t> </a:t>
            </a:r>
            <a:r>
              <a:rPr lang="en-US" sz="2300" dirty="0" err="1" smtClean="0">
                <a:solidFill>
                  <a:schemeClr val="tx1"/>
                </a:solidFill>
              </a:rPr>
              <a:t>ամենախորը</a:t>
            </a:r>
            <a:r>
              <a:rPr lang="en-US" sz="2300" dirty="0" smtClean="0">
                <a:solidFill>
                  <a:schemeClr val="tx1"/>
                </a:solidFill>
              </a:rPr>
              <a:t> </a:t>
            </a:r>
            <a:r>
              <a:rPr lang="en-US" sz="2300" dirty="0" err="1" smtClean="0">
                <a:solidFill>
                  <a:schemeClr val="tx1"/>
                </a:solidFill>
              </a:rPr>
              <a:t>հավատքին</a:t>
            </a:r>
            <a:r>
              <a:rPr lang="en-US" sz="2300" dirty="0" smtClean="0">
                <a:solidFill>
                  <a:schemeClr val="tx1"/>
                </a:solidFill>
              </a:rPr>
              <a:t> </a:t>
            </a:r>
            <a:r>
              <a:rPr lang="en-US" sz="2300" dirty="0" err="1" smtClean="0">
                <a:solidFill>
                  <a:schemeClr val="tx1"/>
                </a:solidFill>
              </a:rPr>
              <a:t>միջամտող</a:t>
            </a:r>
            <a:r>
              <a:rPr lang="en-US" sz="2300" dirty="0" smtClean="0">
                <a:solidFill>
                  <a:schemeClr val="tx1"/>
                </a:solidFill>
              </a:rPr>
              <a:t> </a:t>
            </a:r>
            <a:r>
              <a:rPr lang="en-US" sz="2300" dirty="0" err="1" smtClean="0">
                <a:solidFill>
                  <a:schemeClr val="tx1"/>
                </a:solidFill>
              </a:rPr>
              <a:t>ագրեսիվ</a:t>
            </a:r>
            <a:r>
              <a:rPr lang="en-US" sz="2300" dirty="0" smtClean="0">
                <a:solidFill>
                  <a:schemeClr val="tx1"/>
                </a:solidFill>
              </a:rPr>
              <a:t> </a:t>
            </a:r>
            <a:r>
              <a:rPr lang="en-US" sz="2300" dirty="0" err="1" smtClean="0">
                <a:solidFill>
                  <a:schemeClr val="tx1"/>
                </a:solidFill>
              </a:rPr>
              <a:t>ակտ</a:t>
            </a:r>
            <a:r>
              <a:rPr lang="en-US" sz="2300" dirty="0" smtClean="0">
                <a:solidFill>
                  <a:schemeClr val="tx1"/>
                </a:solidFill>
              </a:rPr>
              <a:t>»: </a:t>
            </a:r>
            <a:r>
              <a:rPr lang="en-US" sz="2300" dirty="0" err="1" smtClean="0">
                <a:solidFill>
                  <a:schemeClr val="tx1"/>
                </a:solidFill>
              </a:rPr>
              <a:t>Դատարանը</a:t>
            </a:r>
            <a:r>
              <a:rPr lang="en-US" sz="2300" dirty="0" smtClean="0">
                <a:solidFill>
                  <a:schemeClr val="tx1"/>
                </a:solidFill>
              </a:rPr>
              <a:t> </a:t>
            </a:r>
            <a:r>
              <a:rPr lang="en-US" sz="2300" dirty="0" err="1" smtClean="0">
                <a:solidFill>
                  <a:schemeClr val="tx1"/>
                </a:solidFill>
              </a:rPr>
              <a:t>կարգադրել</a:t>
            </a:r>
            <a:r>
              <a:rPr lang="en-US" sz="2300" dirty="0" smtClean="0">
                <a:solidFill>
                  <a:schemeClr val="tx1"/>
                </a:solidFill>
              </a:rPr>
              <a:t> է </a:t>
            </a:r>
            <a:r>
              <a:rPr lang="en-US" sz="2300" dirty="0" err="1" smtClean="0">
                <a:solidFill>
                  <a:schemeClr val="tx1"/>
                </a:solidFill>
              </a:rPr>
              <a:t>երեք</a:t>
            </a:r>
            <a:r>
              <a:rPr lang="en-US" sz="2300" dirty="0" smtClean="0">
                <a:solidFill>
                  <a:schemeClr val="tx1"/>
                </a:solidFill>
              </a:rPr>
              <a:t> </a:t>
            </a:r>
            <a:r>
              <a:rPr lang="en-US" sz="2300" dirty="0" err="1" smtClean="0">
                <a:solidFill>
                  <a:schemeClr val="tx1"/>
                </a:solidFill>
              </a:rPr>
              <a:t>օրվա</a:t>
            </a:r>
            <a:r>
              <a:rPr lang="en-US" sz="2300" dirty="0" smtClean="0">
                <a:solidFill>
                  <a:schemeClr val="tx1"/>
                </a:solidFill>
              </a:rPr>
              <a:t> </a:t>
            </a:r>
            <a:r>
              <a:rPr lang="en-US" sz="2300" dirty="0" err="1" smtClean="0">
                <a:solidFill>
                  <a:schemeClr val="tx1"/>
                </a:solidFill>
              </a:rPr>
              <a:t>ընթացքում</a:t>
            </a:r>
            <a:r>
              <a:rPr lang="en-US" sz="2300" dirty="0" smtClean="0">
                <a:solidFill>
                  <a:schemeClr val="tx1"/>
                </a:solidFill>
              </a:rPr>
              <a:t> </a:t>
            </a:r>
            <a:r>
              <a:rPr lang="en-US" sz="2300" dirty="0" err="1" smtClean="0">
                <a:solidFill>
                  <a:schemeClr val="tx1"/>
                </a:solidFill>
              </a:rPr>
              <a:t>գովազդային</a:t>
            </a:r>
            <a:r>
              <a:rPr lang="en-US" sz="2300" dirty="0" smtClean="0">
                <a:solidFill>
                  <a:schemeClr val="tx1"/>
                </a:solidFill>
              </a:rPr>
              <a:t> </a:t>
            </a:r>
            <a:r>
              <a:rPr lang="en-US" sz="2300" dirty="0" err="1" smtClean="0">
                <a:solidFill>
                  <a:schemeClr val="tx1"/>
                </a:solidFill>
              </a:rPr>
              <a:t>պաստառը</a:t>
            </a:r>
            <a:r>
              <a:rPr lang="en-US" sz="2300" dirty="0" smtClean="0">
                <a:solidFill>
                  <a:schemeClr val="tx1"/>
                </a:solidFill>
              </a:rPr>
              <a:t> </a:t>
            </a:r>
            <a:r>
              <a:rPr lang="en-US" sz="2300" dirty="0" err="1" smtClean="0">
                <a:solidFill>
                  <a:schemeClr val="tx1"/>
                </a:solidFill>
              </a:rPr>
              <a:t>հանել</a:t>
            </a:r>
            <a:r>
              <a:rPr lang="en-US" sz="2300" dirty="0" smtClean="0">
                <a:solidFill>
                  <a:schemeClr val="tx1"/>
                </a:solidFill>
              </a:rPr>
              <a:t> </a:t>
            </a:r>
            <a:r>
              <a:rPr lang="en-US" sz="2300" dirty="0" err="1" smtClean="0">
                <a:solidFill>
                  <a:schemeClr val="tx1"/>
                </a:solidFill>
              </a:rPr>
              <a:t>քաղաքի</a:t>
            </a:r>
            <a:r>
              <a:rPr lang="en-US" sz="2300" dirty="0" smtClean="0">
                <a:solidFill>
                  <a:schemeClr val="tx1"/>
                </a:solidFill>
              </a:rPr>
              <a:t> </a:t>
            </a:r>
            <a:r>
              <a:rPr lang="en-US" sz="2300" dirty="0" err="1" smtClean="0">
                <a:solidFill>
                  <a:schemeClr val="tx1"/>
                </a:solidFill>
              </a:rPr>
              <a:t>բոլոր</a:t>
            </a:r>
            <a:r>
              <a:rPr lang="en-US" sz="2300" dirty="0" smtClean="0">
                <a:solidFill>
                  <a:schemeClr val="tx1"/>
                </a:solidFill>
              </a:rPr>
              <a:t> </a:t>
            </a:r>
            <a:r>
              <a:rPr lang="en-US" sz="2300" dirty="0" err="1" smtClean="0">
                <a:solidFill>
                  <a:schemeClr val="tx1"/>
                </a:solidFill>
              </a:rPr>
              <a:t>մասերից</a:t>
            </a:r>
            <a:r>
              <a:rPr lang="en-US" sz="2300" dirty="0" smtClean="0">
                <a:solidFill>
                  <a:schemeClr val="tx1"/>
                </a:solidFill>
              </a:rPr>
              <a:t>:  </a:t>
            </a:r>
          </a:p>
          <a:p>
            <a:pPr algn="just">
              <a:lnSpc>
                <a:spcPct val="120000"/>
              </a:lnSpc>
            </a:pPr>
            <a:endParaRPr lang="en-US" sz="2300" dirty="0" smtClean="0">
              <a:solidFill>
                <a:schemeClr val="tx1"/>
              </a:solidFill>
            </a:endParaRPr>
          </a:p>
          <a:p>
            <a:pPr algn="just">
              <a:lnSpc>
                <a:spcPct val="120000"/>
              </a:lnSpc>
            </a:pPr>
            <a:r>
              <a:rPr lang="en-US" sz="2300" dirty="0" err="1" smtClean="0">
                <a:solidFill>
                  <a:schemeClr val="tx1"/>
                </a:solidFill>
              </a:rPr>
              <a:t>Կաթոլիկ</a:t>
            </a:r>
            <a:r>
              <a:rPr lang="en-US" sz="2300" dirty="0" smtClean="0">
                <a:solidFill>
                  <a:schemeClr val="tx1"/>
                </a:solidFill>
              </a:rPr>
              <a:t> </a:t>
            </a:r>
            <a:r>
              <a:rPr lang="en-US" sz="2300" dirty="0" err="1" smtClean="0">
                <a:solidFill>
                  <a:schemeClr val="tx1"/>
                </a:solidFill>
              </a:rPr>
              <a:t>եկեղեցին</a:t>
            </a:r>
            <a:r>
              <a:rPr lang="en-US" sz="2300" dirty="0" smtClean="0">
                <a:solidFill>
                  <a:schemeClr val="tx1"/>
                </a:solidFill>
              </a:rPr>
              <a:t> </a:t>
            </a:r>
            <a:r>
              <a:rPr lang="en-US" sz="2300" dirty="0" err="1" smtClean="0">
                <a:solidFill>
                  <a:schemeClr val="tx1"/>
                </a:solidFill>
              </a:rPr>
              <a:t>բողոքը</a:t>
            </a:r>
            <a:r>
              <a:rPr lang="en-US" sz="2300" dirty="0" smtClean="0">
                <a:solidFill>
                  <a:schemeClr val="tx1"/>
                </a:solidFill>
              </a:rPr>
              <a:t> </a:t>
            </a:r>
            <a:r>
              <a:rPr lang="en-US" sz="2300" dirty="0" err="1" smtClean="0">
                <a:solidFill>
                  <a:schemeClr val="tx1"/>
                </a:solidFill>
              </a:rPr>
              <a:t>հիմնավորել</a:t>
            </a:r>
            <a:r>
              <a:rPr lang="en-US" sz="2300" dirty="0" smtClean="0">
                <a:solidFill>
                  <a:schemeClr val="tx1"/>
                </a:solidFill>
              </a:rPr>
              <a:t> </a:t>
            </a:r>
            <a:r>
              <a:rPr lang="en-US" sz="2300" dirty="0" err="1" smtClean="0">
                <a:solidFill>
                  <a:schemeClr val="tx1"/>
                </a:solidFill>
              </a:rPr>
              <a:t>էր</a:t>
            </a:r>
            <a:r>
              <a:rPr lang="en-US" sz="2300" dirty="0" smtClean="0">
                <a:solidFill>
                  <a:schemeClr val="tx1"/>
                </a:solidFill>
              </a:rPr>
              <a:t> </a:t>
            </a:r>
            <a:r>
              <a:rPr lang="en-US" sz="2300" dirty="0" err="1" smtClean="0">
                <a:solidFill>
                  <a:schemeClr val="tx1"/>
                </a:solidFill>
              </a:rPr>
              <a:t>մի</a:t>
            </a:r>
            <a:r>
              <a:rPr lang="en-US" sz="2300" dirty="0" smtClean="0">
                <a:solidFill>
                  <a:schemeClr val="tx1"/>
                </a:solidFill>
              </a:rPr>
              <a:t> </a:t>
            </a:r>
            <a:r>
              <a:rPr lang="en-US" sz="2300" dirty="0" err="1" smtClean="0">
                <a:solidFill>
                  <a:schemeClr val="tx1"/>
                </a:solidFill>
              </a:rPr>
              <a:t>շարք</a:t>
            </a:r>
            <a:r>
              <a:rPr lang="en-US" sz="2300" dirty="0" smtClean="0">
                <a:solidFill>
                  <a:schemeClr val="tx1"/>
                </a:solidFill>
              </a:rPr>
              <a:t> </a:t>
            </a:r>
            <a:r>
              <a:rPr lang="en-US" sz="2300" dirty="0" err="1" smtClean="0">
                <a:solidFill>
                  <a:schemeClr val="tx1"/>
                </a:solidFill>
              </a:rPr>
              <a:t>հանգամանքներով</a:t>
            </a:r>
            <a:r>
              <a:rPr lang="en-US" sz="2300" dirty="0" smtClean="0">
                <a:solidFill>
                  <a:schemeClr val="tx1"/>
                </a:solidFill>
              </a:rPr>
              <a:t>, </a:t>
            </a:r>
            <a:r>
              <a:rPr lang="en-US" sz="2300" dirty="0" err="1" smtClean="0">
                <a:solidFill>
                  <a:schemeClr val="tx1"/>
                </a:solidFill>
              </a:rPr>
              <a:t>նախ</a:t>
            </a:r>
            <a:r>
              <a:rPr lang="en-US" sz="2300" dirty="0" smtClean="0">
                <a:solidFill>
                  <a:schemeClr val="tx1"/>
                </a:solidFill>
              </a:rPr>
              <a:t>, </a:t>
            </a:r>
            <a:r>
              <a:rPr lang="en-US" sz="2300" dirty="0" err="1" smtClean="0">
                <a:solidFill>
                  <a:schemeClr val="tx1"/>
                </a:solidFill>
              </a:rPr>
              <a:t>որ</a:t>
            </a:r>
            <a:r>
              <a:rPr lang="en-US" sz="2300" dirty="0" smtClean="0">
                <a:solidFill>
                  <a:schemeClr val="tx1"/>
                </a:solidFill>
              </a:rPr>
              <a:t> </a:t>
            </a:r>
            <a:r>
              <a:rPr lang="en-US" sz="2300" dirty="0" err="1" smtClean="0">
                <a:solidFill>
                  <a:schemeClr val="tx1"/>
                </a:solidFill>
              </a:rPr>
              <a:t>որմնանկարի</a:t>
            </a:r>
            <a:r>
              <a:rPr lang="en-US" sz="2300" dirty="0" smtClean="0">
                <a:solidFill>
                  <a:schemeClr val="tx1"/>
                </a:solidFill>
              </a:rPr>
              <a:t> </a:t>
            </a:r>
            <a:r>
              <a:rPr lang="en-US" sz="2300" dirty="0" err="1" smtClean="0">
                <a:solidFill>
                  <a:schemeClr val="tx1"/>
                </a:solidFill>
              </a:rPr>
              <a:t>գրեթե</a:t>
            </a:r>
            <a:r>
              <a:rPr lang="en-US" sz="2300" dirty="0" smtClean="0">
                <a:solidFill>
                  <a:schemeClr val="tx1"/>
                </a:solidFill>
              </a:rPr>
              <a:t> </a:t>
            </a:r>
            <a:r>
              <a:rPr lang="en-US" sz="2300" dirty="0" err="1" smtClean="0">
                <a:solidFill>
                  <a:schemeClr val="tx1"/>
                </a:solidFill>
              </a:rPr>
              <a:t>բոլոր</a:t>
            </a:r>
            <a:r>
              <a:rPr lang="en-US" sz="2300" dirty="0" smtClean="0">
                <a:solidFill>
                  <a:schemeClr val="tx1"/>
                </a:solidFill>
              </a:rPr>
              <a:t> </a:t>
            </a:r>
            <a:r>
              <a:rPr lang="en-US" sz="2300" dirty="0" err="1" smtClean="0">
                <a:solidFill>
                  <a:schemeClr val="tx1"/>
                </a:solidFill>
              </a:rPr>
              <a:t>կերպարները</a:t>
            </a:r>
            <a:r>
              <a:rPr lang="en-US" sz="2300" dirty="0" smtClean="0">
                <a:solidFill>
                  <a:schemeClr val="tx1"/>
                </a:solidFill>
              </a:rPr>
              <a:t>, </a:t>
            </a:r>
            <a:r>
              <a:rPr lang="en-US" sz="2300" dirty="0" err="1" smtClean="0">
                <a:solidFill>
                  <a:schemeClr val="tx1"/>
                </a:solidFill>
              </a:rPr>
              <a:t>այդ</a:t>
            </a:r>
            <a:r>
              <a:rPr lang="en-US" sz="2300" dirty="0" smtClean="0">
                <a:solidFill>
                  <a:schemeClr val="tx1"/>
                </a:solidFill>
              </a:rPr>
              <a:t> </a:t>
            </a:r>
            <a:r>
              <a:rPr lang="en-US" sz="2300" dirty="0" err="1" smtClean="0">
                <a:solidFill>
                  <a:schemeClr val="tx1"/>
                </a:solidFill>
              </a:rPr>
              <a:t>թվում</a:t>
            </a:r>
            <a:r>
              <a:rPr lang="en-US" sz="2300" dirty="0" smtClean="0">
                <a:solidFill>
                  <a:schemeClr val="tx1"/>
                </a:solidFill>
              </a:rPr>
              <a:t> </a:t>
            </a:r>
            <a:r>
              <a:rPr lang="en-US" sz="2300" dirty="0" err="1" smtClean="0">
                <a:solidFill>
                  <a:schemeClr val="tx1"/>
                </a:solidFill>
              </a:rPr>
              <a:t>նաև</a:t>
            </a:r>
            <a:r>
              <a:rPr lang="en-US" sz="2300" dirty="0" smtClean="0">
                <a:solidFill>
                  <a:schemeClr val="tx1"/>
                </a:solidFill>
              </a:rPr>
              <a:t> </a:t>
            </a:r>
            <a:r>
              <a:rPr lang="en-US" sz="2300" dirty="0" err="1" smtClean="0">
                <a:solidFill>
                  <a:schemeClr val="tx1"/>
                </a:solidFill>
              </a:rPr>
              <a:t>Քրիստոսը</a:t>
            </a:r>
            <a:r>
              <a:rPr lang="en-US" sz="2300" dirty="0" smtClean="0">
                <a:solidFill>
                  <a:schemeClr val="tx1"/>
                </a:solidFill>
              </a:rPr>
              <a:t>,  </a:t>
            </a:r>
            <a:r>
              <a:rPr lang="en-US" sz="2300" dirty="0" err="1" smtClean="0">
                <a:solidFill>
                  <a:schemeClr val="tx1"/>
                </a:solidFill>
              </a:rPr>
              <a:t>ներկայացվել</a:t>
            </a:r>
            <a:r>
              <a:rPr lang="en-US" sz="2300" dirty="0" smtClean="0">
                <a:solidFill>
                  <a:schemeClr val="tx1"/>
                </a:solidFill>
              </a:rPr>
              <a:t> </a:t>
            </a:r>
            <a:r>
              <a:rPr lang="en-US" sz="2300" dirty="0" err="1" smtClean="0">
                <a:solidFill>
                  <a:schemeClr val="tx1"/>
                </a:solidFill>
              </a:rPr>
              <a:t>էին</a:t>
            </a:r>
            <a:r>
              <a:rPr lang="en-US" sz="2300" dirty="0" smtClean="0">
                <a:solidFill>
                  <a:schemeClr val="tx1"/>
                </a:solidFill>
              </a:rPr>
              <a:t> </a:t>
            </a:r>
            <a:r>
              <a:rPr lang="en-US" sz="2300" dirty="0" err="1" smtClean="0">
                <a:solidFill>
                  <a:schemeClr val="tx1"/>
                </a:solidFill>
              </a:rPr>
              <a:t>կանանց</a:t>
            </a:r>
            <a:r>
              <a:rPr lang="en-US" sz="2300" dirty="0" smtClean="0">
                <a:solidFill>
                  <a:schemeClr val="tx1"/>
                </a:solidFill>
              </a:rPr>
              <a:t> </a:t>
            </a:r>
            <a:r>
              <a:rPr lang="en-US" sz="2300" dirty="0" err="1" smtClean="0">
                <a:solidFill>
                  <a:schemeClr val="tx1"/>
                </a:solidFill>
              </a:rPr>
              <a:t>կերպարներով</a:t>
            </a:r>
            <a:r>
              <a:rPr lang="en-US" sz="2300" dirty="0" smtClean="0">
                <a:solidFill>
                  <a:schemeClr val="tx1"/>
                </a:solidFill>
              </a:rPr>
              <a:t>, </a:t>
            </a:r>
            <a:r>
              <a:rPr lang="en-US" sz="2300" dirty="0" err="1" smtClean="0">
                <a:solidFill>
                  <a:schemeClr val="tx1"/>
                </a:solidFill>
              </a:rPr>
              <a:t>երկրորդ</a:t>
            </a:r>
            <a:r>
              <a:rPr lang="en-US" sz="2300" dirty="0" smtClean="0">
                <a:solidFill>
                  <a:schemeClr val="tx1"/>
                </a:solidFill>
              </a:rPr>
              <a:t>, </a:t>
            </a:r>
            <a:r>
              <a:rPr lang="en-US" sz="2300" dirty="0" err="1" smtClean="0">
                <a:solidFill>
                  <a:schemeClr val="tx1"/>
                </a:solidFill>
              </a:rPr>
              <a:t>որ</a:t>
            </a:r>
            <a:r>
              <a:rPr lang="en-US" sz="2300" dirty="0" smtClean="0">
                <a:solidFill>
                  <a:schemeClr val="tx1"/>
                </a:solidFill>
              </a:rPr>
              <a:t> </a:t>
            </a:r>
            <a:r>
              <a:rPr lang="en-US" sz="2300" dirty="0" err="1" smtClean="0">
                <a:solidFill>
                  <a:schemeClr val="tx1"/>
                </a:solidFill>
              </a:rPr>
              <a:t>երկու</a:t>
            </a:r>
            <a:r>
              <a:rPr lang="en-US" sz="2300" dirty="0" smtClean="0">
                <a:solidFill>
                  <a:schemeClr val="tx1"/>
                </a:solidFill>
              </a:rPr>
              <a:t> </a:t>
            </a:r>
            <a:r>
              <a:rPr lang="en-US" sz="2300" dirty="0" err="1" smtClean="0">
                <a:solidFill>
                  <a:schemeClr val="tx1"/>
                </a:solidFill>
              </a:rPr>
              <a:t>առաքյալներին</a:t>
            </a:r>
            <a:r>
              <a:rPr lang="en-US" sz="2300" dirty="0" smtClean="0">
                <a:solidFill>
                  <a:schemeClr val="tx1"/>
                </a:solidFill>
              </a:rPr>
              <a:t> </a:t>
            </a:r>
            <a:r>
              <a:rPr lang="en-US" sz="2300" dirty="0" err="1" smtClean="0">
                <a:solidFill>
                  <a:schemeClr val="tx1"/>
                </a:solidFill>
              </a:rPr>
              <a:t>մարմնավորող</a:t>
            </a:r>
            <a:r>
              <a:rPr lang="en-US" sz="2300" dirty="0" smtClean="0">
                <a:solidFill>
                  <a:schemeClr val="tx1"/>
                </a:solidFill>
              </a:rPr>
              <a:t> </a:t>
            </a:r>
            <a:r>
              <a:rPr lang="en-US" sz="2300" dirty="0" err="1" smtClean="0">
                <a:solidFill>
                  <a:schemeClr val="tx1"/>
                </a:solidFill>
              </a:rPr>
              <a:t>կանայք</a:t>
            </a:r>
            <a:r>
              <a:rPr lang="en-US" sz="2300" dirty="0" smtClean="0">
                <a:solidFill>
                  <a:schemeClr val="tx1"/>
                </a:solidFill>
              </a:rPr>
              <a:t> </a:t>
            </a:r>
            <a:r>
              <a:rPr lang="en-US" sz="2300" dirty="0" err="1" smtClean="0">
                <a:solidFill>
                  <a:schemeClr val="tx1"/>
                </a:solidFill>
              </a:rPr>
              <a:t>գրկել</a:t>
            </a:r>
            <a:r>
              <a:rPr lang="en-US" sz="2300" dirty="0" smtClean="0">
                <a:solidFill>
                  <a:schemeClr val="tx1"/>
                </a:solidFill>
              </a:rPr>
              <a:t> </a:t>
            </a:r>
            <a:r>
              <a:rPr lang="en-US" sz="2300" dirty="0" err="1" smtClean="0">
                <a:solidFill>
                  <a:schemeClr val="tx1"/>
                </a:solidFill>
              </a:rPr>
              <a:t>էին</a:t>
            </a:r>
            <a:r>
              <a:rPr lang="en-US" sz="2300" dirty="0" smtClean="0">
                <a:solidFill>
                  <a:schemeClr val="tx1"/>
                </a:solidFill>
              </a:rPr>
              <a:t> </a:t>
            </a:r>
            <a:r>
              <a:rPr lang="en-US" sz="2300" dirty="0" err="1" smtClean="0">
                <a:solidFill>
                  <a:schemeClr val="tx1"/>
                </a:solidFill>
              </a:rPr>
              <a:t>մերկ</a:t>
            </a:r>
            <a:r>
              <a:rPr lang="en-US" sz="2300" dirty="0" smtClean="0">
                <a:solidFill>
                  <a:schemeClr val="tx1"/>
                </a:solidFill>
              </a:rPr>
              <a:t> </a:t>
            </a:r>
            <a:r>
              <a:rPr lang="en-US" sz="2300" dirty="0" err="1" smtClean="0">
                <a:solidFill>
                  <a:schemeClr val="tx1"/>
                </a:solidFill>
              </a:rPr>
              <a:t>տղամարդու</a:t>
            </a:r>
            <a:r>
              <a:rPr lang="en-US" sz="2300" dirty="0" smtClean="0">
                <a:solidFill>
                  <a:schemeClr val="tx1"/>
                </a:solidFill>
              </a:rPr>
              <a:t>, և </a:t>
            </a:r>
            <a:r>
              <a:rPr lang="en-US" sz="2300" dirty="0" err="1" smtClean="0">
                <a:solidFill>
                  <a:schemeClr val="tx1"/>
                </a:solidFill>
              </a:rPr>
              <a:t>այլն</a:t>
            </a:r>
            <a:r>
              <a:rPr lang="en-US" sz="2300" dirty="0" smtClean="0">
                <a:solidFill>
                  <a:schemeClr val="tx1"/>
                </a:solidFill>
              </a:rPr>
              <a:t>: </a:t>
            </a:r>
          </a:p>
          <a:p>
            <a:pPr algn="just">
              <a:lnSpc>
                <a:spcPct val="120000"/>
              </a:lnSpc>
            </a:pPr>
            <a:endParaRPr lang="en-US" sz="2300" dirty="0" smtClean="0">
              <a:solidFill>
                <a:schemeClr val="tx1"/>
              </a:solidFill>
            </a:endParaRPr>
          </a:p>
          <a:p>
            <a:pPr algn="just">
              <a:lnSpc>
                <a:spcPct val="120000"/>
              </a:lnSpc>
            </a:pPr>
            <a:r>
              <a:rPr lang="en-US" sz="2300" dirty="0" err="1" smtClean="0">
                <a:solidFill>
                  <a:schemeClr val="tx1"/>
                </a:solidFill>
              </a:rPr>
              <a:t>Ըստ</a:t>
            </a:r>
            <a:r>
              <a:rPr lang="en-US" sz="2300" dirty="0" smtClean="0">
                <a:solidFill>
                  <a:schemeClr val="tx1"/>
                </a:solidFill>
              </a:rPr>
              <a:t> </a:t>
            </a:r>
            <a:r>
              <a:rPr lang="en-US" sz="2300" dirty="0" err="1" smtClean="0">
                <a:solidFill>
                  <a:schemeClr val="tx1"/>
                </a:solidFill>
              </a:rPr>
              <a:t>Կաթոլիկ</a:t>
            </a:r>
            <a:r>
              <a:rPr lang="en-US" sz="2300" dirty="0" smtClean="0">
                <a:solidFill>
                  <a:schemeClr val="tx1"/>
                </a:solidFill>
              </a:rPr>
              <a:t> </a:t>
            </a:r>
            <a:r>
              <a:rPr lang="en-US" sz="2300" dirty="0" err="1" smtClean="0">
                <a:solidFill>
                  <a:schemeClr val="tx1"/>
                </a:solidFill>
              </a:rPr>
              <a:t>եկեղեցու</a:t>
            </a:r>
            <a:r>
              <a:rPr lang="en-US" sz="2300" dirty="0" smtClean="0">
                <a:solidFill>
                  <a:schemeClr val="tx1"/>
                </a:solidFill>
              </a:rPr>
              <a:t> </a:t>
            </a:r>
            <a:r>
              <a:rPr lang="en-US" sz="2300" dirty="0" err="1" smtClean="0">
                <a:solidFill>
                  <a:schemeClr val="tx1"/>
                </a:solidFill>
              </a:rPr>
              <a:t>հայտարարության</a:t>
            </a:r>
            <a:r>
              <a:rPr lang="en-US" sz="2300" dirty="0" smtClean="0">
                <a:solidFill>
                  <a:schemeClr val="tx1"/>
                </a:solidFill>
              </a:rPr>
              <a:t>, </a:t>
            </a:r>
            <a:r>
              <a:rPr lang="en-US" sz="2300" i="1" dirty="0" smtClean="0">
                <a:solidFill>
                  <a:schemeClr val="tx1"/>
                </a:solidFill>
              </a:rPr>
              <a:t>«</a:t>
            </a:r>
            <a:r>
              <a:rPr lang="en-US" sz="2300" i="1" dirty="0" err="1" smtClean="0">
                <a:solidFill>
                  <a:schemeClr val="tx1"/>
                </a:solidFill>
              </a:rPr>
              <a:t>երբ</a:t>
            </a:r>
            <a:r>
              <a:rPr lang="en-US" sz="2300" i="1" dirty="0" smtClean="0">
                <a:solidFill>
                  <a:schemeClr val="tx1"/>
                </a:solidFill>
              </a:rPr>
              <a:t> </a:t>
            </a:r>
            <a:r>
              <a:rPr lang="en-US" sz="2300" i="1" dirty="0" err="1" smtClean="0">
                <a:solidFill>
                  <a:schemeClr val="tx1"/>
                </a:solidFill>
              </a:rPr>
              <a:t>դուք</a:t>
            </a:r>
            <a:r>
              <a:rPr lang="en-US" sz="2300" i="1" dirty="0" smtClean="0">
                <a:solidFill>
                  <a:schemeClr val="tx1"/>
                </a:solidFill>
              </a:rPr>
              <a:t> </a:t>
            </a:r>
            <a:r>
              <a:rPr lang="en-US" sz="2300" i="1" dirty="0" err="1" smtClean="0">
                <a:solidFill>
                  <a:schemeClr val="tx1"/>
                </a:solidFill>
              </a:rPr>
              <a:t>պղծում</a:t>
            </a:r>
            <a:r>
              <a:rPr lang="en-US" sz="2300" i="1" dirty="0" smtClean="0">
                <a:solidFill>
                  <a:schemeClr val="tx1"/>
                </a:solidFill>
              </a:rPr>
              <a:t> </a:t>
            </a:r>
            <a:r>
              <a:rPr lang="en-US" sz="2300" i="1" dirty="0" err="1" smtClean="0">
                <a:solidFill>
                  <a:schemeClr val="tx1"/>
                </a:solidFill>
              </a:rPr>
              <a:t>եք</a:t>
            </a:r>
            <a:r>
              <a:rPr lang="en-US" sz="2300" i="1" dirty="0" smtClean="0">
                <a:solidFill>
                  <a:schemeClr val="tx1"/>
                </a:solidFill>
              </a:rPr>
              <a:t> </a:t>
            </a:r>
            <a:r>
              <a:rPr lang="en-US" sz="2300" i="1" dirty="0" err="1" smtClean="0">
                <a:solidFill>
                  <a:schemeClr val="tx1"/>
                </a:solidFill>
              </a:rPr>
              <a:t>եք</a:t>
            </a:r>
            <a:r>
              <a:rPr lang="en-US" sz="2300" i="1" dirty="0" smtClean="0">
                <a:solidFill>
                  <a:schemeClr val="tx1"/>
                </a:solidFill>
              </a:rPr>
              <a:t> </a:t>
            </a:r>
            <a:r>
              <a:rPr lang="en-US" sz="2300" i="1" dirty="0" err="1" smtClean="0">
                <a:solidFill>
                  <a:schemeClr val="tx1"/>
                </a:solidFill>
              </a:rPr>
              <a:t>կրոնի</a:t>
            </a:r>
            <a:r>
              <a:rPr lang="en-US" sz="2300" i="1" dirty="0" smtClean="0">
                <a:solidFill>
                  <a:schemeClr val="tx1"/>
                </a:solidFill>
              </a:rPr>
              <a:t> </a:t>
            </a:r>
            <a:r>
              <a:rPr lang="en-US" sz="2300" i="1" dirty="0" err="1" smtClean="0">
                <a:solidFill>
                  <a:schemeClr val="tx1"/>
                </a:solidFill>
              </a:rPr>
              <a:t>հիմնադրման</a:t>
            </a:r>
            <a:r>
              <a:rPr lang="en-US" sz="2300" i="1" dirty="0" smtClean="0">
                <a:solidFill>
                  <a:schemeClr val="tx1"/>
                </a:solidFill>
              </a:rPr>
              <a:t> </a:t>
            </a:r>
            <a:r>
              <a:rPr lang="en-US" sz="2300" i="1" dirty="0" err="1" smtClean="0">
                <a:solidFill>
                  <a:schemeClr val="tx1"/>
                </a:solidFill>
              </a:rPr>
              <a:t>ակտերը</a:t>
            </a:r>
            <a:r>
              <a:rPr lang="en-US" sz="2300" i="1" dirty="0" smtClean="0">
                <a:solidFill>
                  <a:schemeClr val="tx1"/>
                </a:solidFill>
              </a:rPr>
              <a:t>, </a:t>
            </a:r>
            <a:r>
              <a:rPr lang="en-US" sz="2300" i="1" dirty="0" err="1" smtClean="0">
                <a:solidFill>
                  <a:schemeClr val="tx1"/>
                </a:solidFill>
              </a:rPr>
              <a:t>երբ</a:t>
            </a:r>
            <a:r>
              <a:rPr lang="en-US" sz="2300" i="1" dirty="0" smtClean="0">
                <a:solidFill>
                  <a:schemeClr val="tx1"/>
                </a:solidFill>
              </a:rPr>
              <a:t> </a:t>
            </a:r>
            <a:r>
              <a:rPr lang="en-US" sz="2300" i="1" dirty="0" err="1" smtClean="0">
                <a:solidFill>
                  <a:schemeClr val="tx1"/>
                </a:solidFill>
              </a:rPr>
              <a:t>դուք</a:t>
            </a:r>
            <a:r>
              <a:rPr lang="en-US" sz="2300" i="1" dirty="0" smtClean="0">
                <a:solidFill>
                  <a:schemeClr val="tx1"/>
                </a:solidFill>
              </a:rPr>
              <a:t> </a:t>
            </a:r>
            <a:r>
              <a:rPr lang="en-US" sz="2300" i="1" dirty="0" err="1" smtClean="0">
                <a:solidFill>
                  <a:schemeClr val="tx1"/>
                </a:solidFill>
              </a:rPr>
              <a:t>դիպչում</a:t>
            </a:r>
            <a:r>
              <a:rPr lang="en-US" sz="2300" i="1" dirty="0" smtClean="0">
                <a:solidFill>
                  <a:schemeClr val="tx1"/>
                </a:solidFill>
              </a:rPr>
              <a:t> </a:t>
            </a:r>
            <a:r>
              <a:rPr lang="en-US" sz="2300" i="1" dirty="0" err="1" smtClean="0">
                <a:solidFill>
                  <a:schemeClr val="tx1"/>
                </a:solidFill>
              </a:rPr>
              <a:t>եք</a:t>
            </a:r>
            <a:r>
              <a:rPr lang="en-US" sz="2300" i="1" dirty="0" smtClean="0">
                <a:solidFill>
                  <a:schemeClr val="tx1"/>
                </a:solidFill>
              </a:rPr>
              <a:t> </a:t>
            </a:r>
            <a:r>
              <a:rPr lang="en-US" sz="2300" i="1" dirty="0" err="1" smtClean="0">
                <a:solidFill>
                  <a:schemeClr val="tx1"/>
                </a:solidFill>
              </a:rPr>
              <a:t>սրբություն</a:t>
            </a:r>
            <a:r>
              <a:rPr lang="en-US" sz="2300" i="1" dirty="0" smtClean="0">
                <a:solidFill>
                  <a:schemeClr val="tx1"/>
                </a:solidFill>
              </a:rPr>
              <a:t> </a:t>
            </a:r>
            <a:r>
              <a:rPr lang="en-US" sz="2300" i="1" dirty="0" err="1" smtClean="0">
                <a:solidFill>
                  <a:schemeClr val="tx1"/>
                </a:solidFill>
              </a:rPr>
              <a:t>համարվող</a:t>
            </a:r>
            <a:r>
              <a:rPr lang="en-US" sz="2300" i="1" dirty="0" smtClean="0">
                <a:solidFill>
                  <a:schemeClr val="tx1"/>
                </a:solidFill>
              </a:rPr>
              <a:t> </a:t>
            </a:r>
            <a:r>
              <a:rPr lang="en-US" sz="2300" i="1" dirty="0" err="1" smtClean="0">
                <a:solidFill>
                  <a:schemeClr val="tx1"/>
                </a:solidFill>
              </a:rPr>
              <a:t>երևույթներին</a:t>
            </a:r>
            <a:r>
              <a:rPr lang="en-US" sz="2300" i="1" dirty="0" smtClean="0">
                <a:solidFill>
                  <a:schemeClr val="tx1"/>
                </a:solidFill>
              </a:rPr>
              <a:t>, </a:t>
            </a:r>
            <a:r>
              <a:rPr lang="en-US" sz="2300" i="1" dirty="0" err="1" smtClean="0">
                <a:solidFill>
                  <a:schemeClr val="tx1"/>
                </a:solidFill>
              </a:rPr>
              <a:t>դուք</a:t>
            </a:r>
            <a:r>
              <a:rPr lang="en-US" sz="2300" i="1" dirty="0" smtClean="0">
                <a:solidFill>
                  <a:schemeClr val="tx1"/>
                </a:solidFill>
              </a:rPr>
              <a:t> </a:t>
            </a:r>
            <a:r>
              <a:rPr lang="en-US" sz="2300" i="1" dirty="0" err="1" smtClean="0">
                <a:solidFill>
                  <a:schemeClr val="tx1"/>
                </a:solidFill>
              </a:rPr>
              <a:t>կատարում</a:t>
            </a:r>
            <a:r>
              <a:rPr lang="en-US" sz="2300" i="1" dirty="0" smtClean="0">
                <a:solidFill>
                  <a:schemeClr val="tx1"/>
                </a:solidFill>
              </a:rPr>
              <a:t> </a:t>
            </a:r>
            <a:r>
              <a:rPr lang="en-US" sz="2300" i="1" dirty="0" err="1" smtClean="0">
                <a:solidFill>
                  <a:schemeClr val="tx1"/>
                </a:solidFill>
              </a:rPr>
              <a:t>եք</a:t>
            </a:r>
            <a:r>
              <a:rPr lang="en-US" sz="2300" i="1" dirty="0" smtClean="0">
                <a:solidFill>
                  <a:schemeClr val="tx1"/>
                </a:solidFill>
              </a:rPr>
              <a:t> </a:t>
            </a:r>
            <a:r>
              <a:rPr lang="en-US" sz="2300" i="1" dirty="0" err="1" smtClean="0">
                <a:solidFill>
                  <a:schemeClr val="tx1"/>
                </a:solidFill>
              </a:rPr>
              <a:t>անտանելի</a:t>
            </a:r>
            <a:r>
              <a:rPr lang="en-US" sz="2300" i="1" dirty="0" smtClean="0">
                <a:solidFill>
                  <a:schemeClr val="tx1"/>
                </a:solidFill>
              </a:rPr>
              <a:t> </a:t>
            </a:r>
            <a:r>
              <a:rPr lang="en-US" sz="2300" i="1" dirty="0" err="1" smtClean="0">
                <a:solidFill>
                  <a:schemeClr val="tx1"/>
                </a:solidFill>
              </a:rPr>
              <a:t>բարոյական</a:t>
            </a:r>
            <a:r>
              <a:rPr lang="en-US" sz="2300" i="1" dirty="0" smtClean="0">
                <a:solidFill>
                  <a:schemeClr val="tx1"/>
                </a:solidFill>
              </a:rPr>
              <a:t> </a:t>
            </a:r>
            <a:r>
              <a:rPr lang="en-US" sz="2300" i="1" dirty="0" err="1" smtClean="0">
                <a:solidFill>
                  <a:schemeClr val="tx1"/>
                </a:solidFill>
              </a:rPr>
              <a:t>բռնություն</a:t>
            </a:r>
            <a:r>
              <a:rPr lang="en-US" sz="2300" i="1" dirty="0" smtClean="0">
                <a:solidFill>
                  <a:schemeClr val="tx1"/>
                </a:solidFill>
              </a:rPr>
              <a:t>, </a:t>
            </a:r>
            <a:r>
              <a:rPr lang="en-US" sz="2300" i="1" dirty="0" err="1" smtClean="0">
                <a:solidFill>
                  <a:schemeClr val="tx1"/>
                </a:solidFill>
              </a:rPr>
              <a:t>որը</a:t>
            </a:r>
            <a:r>
              <a:rPr lang="en-US" sz="2300" i="1" dirty="0" smtClean="0">
                <a:solidFill>
                  <a:schemeClr val="tx1"/>
                </a:solidFill>
              </a:rPr>
              <a:t> </a:t>
            </a:r>
            <a:r>
              <a:rPr lang="en-US" sz="2300" i="1" dirty="0" err="1" smtClean="0">
                <a:solidFill>
                  <a:schemeClr val="tx1"/>
                </a:solidFill>
              </a:rPr>
              <a:t>վտանգ</a:t>
            </a:r>
            <a:r>
              <a:rPr lang="en-US" sz="2300" i="1" dirty="0" smtClean="0">
                <a:solidFill>
                  <a:schemeClr val="tx1"/>
                </a:solidFill>
              </a:rPr>
              <a:t> է </a:t>
            </a:r>
            <a:r>
              <a:rPr lang="en-US" sz="2300" i="1" dirty="0" err="1" smtClean="0">
                <a:solidFill>
                  <a:schemeClr val="tx1"/>
                </a:solidFill>
              </a:rPr>
              <a:t>ներկայացնում</a:t>
            </a:r>
            <a:r>
              <a:rPr lang="en-US" sz="2300" i="1" dirty="0" smtClean="0">
                <a:solidFill>
                  <a:schemeClr val="tx1"/>
                </a:solidFill>
              </a:rPr>
              <a:t> </a:t>
            </a:r>
            <a:r>
              <a:rPr lang="en-US" sz="2300" i="1" dirty="0" err="1" smtClean="0">
                <a:solidFill>
                  <a:schemeClr val="tx1"/>
                </a:solidFill>
              </a:rPr>
              <a:t>մեր</a:t>
            </a:r>
            <a:r>
              <a:rPr lang="en-US" sz="2300" i="1" dirty="0" smtClean="0">
                <a:solidFill>
                  <a:schemeClr val="tx1"/>
                </a:solidFill>
              </a:rPr>
              <a:t> </a:t>
            </a:r>
            <a:r>
              <a:rPr lang="en-US" sz="2300" i="1" dirty="0" err="1" smtClean="0">
                <a:solidFill>
                  <a:schemeClr val="tx1"/>
                </a:solidFill>
              </a:rPr>
              <a:t>երեխաներին</a:t>
            </a:r>
            <a:r>
              <a:rPr lang="en-US" sz="2300" i="1" dirty="0">
                <a:solidFill>
                  <a:schemeClr val="tx1"/>
                </a:solidFill>
              </a:rPr>
              <a:t>»</a:t>
            </a:r>
            <a:r>
              <a:rPr lang="en-US" sz="2300" i="1" dirty="0" smtClean="0">
                <a:solidFill>
                  <a:schemeClr val="tx1"/>
                </a:solidFill>
              </a:rPr>
              <a:t>:  </a:t>
            </a:r>
          </a:p>
          <a:p>
            <a:pPr algn="just">
              <a:lnSpc>
                <a:spcPct val="120000"/>
              </a:lnSpc>
            </a:pPr>
            <a:r>
              <a:rPr lang="en-US" sz="2300" dirty="0" smtClean="0">
                <a:solidFill>
                  <a:schemeClr val="tx1"/>
                </a:solidFill>
              </a:rPr>
              <a:t> </a:t>
            </a:r>
            <a:r>
              <a:rPr lang="en-US" sz="2300" dirty="0" err="1" smtClean="0">
                <a:solidFill>
                  <a:schemeClr val="tx1"/>
                </a:solidFill>
              </a:rPr>
              <a:t>Փաստաբաները</a:t>
            </a:r>
            <a:r>
              <a:rPr lang="en-US" sz="2300" dirty="0" smtClean="0">
                <a:solidFill>
                  <a:schemeClr val="tx1"/>
                </a:solidFill>
              </a:rPr>
              <a:t> </a:t>
            </a:r>
            <a:r>
              <a:rPr lang="en-US" sz="2300" dirty="0" err="1" smtClean="0">
                <a:solidFill>
                  <a:schemeClr val="tx1"/>
                </a:solidFill>
              </a:rPr>
              <a:t>պնդում</a:t>
            </a:r>
            <a:r>
              <a:rPr lang="en-US" sz="2300" dirty="0" smtClean="0">
                <a:solidFill>
                  <a:schemeClr val="tx1"/>
                </a:solidFill>
              </a:rPr>
              <a:t> </a:t>
            </a:r>
            <a:r>
              <a:rPr lang="en-US" sz="2300" dirty="0" err="1" smtClean="0">
                <a:solidFill>
                  <a:schemeClr val="tx1"/>
                </a:solidFill>
              </a:rPr>
              <a:t>են</a:t>
            </a:r>
            <a:r>
              <a:rPr lang="en-US" sz="2300" dirty="0" smtClean="0">
                <a:solidFill>
                  <a:schemeClr val="tx1"/>
                </a:solidFill>
              </a:rPr>
              <a:t>, </a:t>
            </a:r>
            <a:r>
              <a:rPr lang="en-US" sz="2300" dirty="0" err="1" smtClean="0">
                <a:solidFill>
                  <a:schemeClr val="tx1"/>
                </a:solidFill>
              </a:rPr>
              <a:t>որ</a:t>
            </a:r>
            <a:r>
              <a:rPr lang="en-US" sz="2300" dirty="0" smtClean="0">
                <a:solidFill>
                  <a:schemeClr val="tx1"/>
                </a:solidFill>
              </a:rPr>
              <a:t> </a:t>
            </a:r>
            <a:r>
              <a:rPr lang="en-US" sz="2300" i="1" dirty="0" smtClean="0">
                <a:solidFill>
                  <a:schemeClr val="tx1"/>
                </a:solidFill>
              </a:rPr>
              <a:t>«</a:t>
            </a:r>
            <a:r>
              <a:rPr lang="en-US" sz="2300" i="1" dirty="0" err="1" smtClean="0">
                <a:solidFill>
                  <a:schemeClr val="tx1"/>
                </a:solidFill>
              </a:rPr>
              <a:t>պաստառի</a:t>
            </a:r>
            <a:r>
              <a:rPr lang="en-US" sz="2300" i="1" dirty="0" smtClean="0">
                <a:solidFill>
                  <a:schemeClr val="tx1"/>
                </a:solidFill>
              </a:rPr>
              <a:t> </a:t>
            </a:r>
            <a:r>
              <a:rPr lang="en-US" sz="2300" i="1" dirty="0" err="1" smtClean="0">
                <a:solidFill>
                  <a:schemeClr val="tx1"/>
                </a:solidFill>
              </a:rPr>
              <a:t>արգելումը</a:t>
            </a:r>
            <a:r>
              <a:rPr lang="en-US" sz="2300" i="1" dirty="0" smtClean="0">
                <a:solidFill>
                  <a:schemeClr val="tx1"/>
                </a:solidFill>
              </a:rPr>
              <a:t> </a:t>
            </a:r>
            <a:r>
              <a:rPr lang="en-US" sz="2300" i="1" dirty="0" err="1" smtClean="0">
                <a:solidFill>
                  <a:schemeClr val="tx1"/>
                </a:solidFill>
              </a:rPr>
              <a:t>կարող</a:t>
            </a:r>
            <a:r>
              <a:rPr lang="en-US" sz="2300" i="1" dirty="0" smtClean="0">
                <a:solidFill>
                  <a:schemeClr val="tx1"/>
                </a:solidFill>
              </a:rPr>
              <a:t> է </a:t>
            </a:r>
            <a:r>
              <a:rPr lang="en-US" sz="2300" i="1" dirty="0" err="1" smtClean="0">
                <a:solidFill>
                  <a:schemeClr val="tx1"/>
                </a:solidFill>
              </a:rPr>
              <a:t>հանգեցնել</a:t>
            </a:r>
            <a:r>
              <a:rPr lang="en-US" sz="2300" i="1" dirty="0" smtClean="0">
                <a:solidFill>
                  <a:schemeClr val="tx1"/>
                </a:solidFill>
              </a:rPr>
              <a:t> </a:t>
            </a:r>
            <a:r>
              <a:rPr lang="en-US" sz="2300" i="1" dirty="0" err="1" smtClean="0">
                <a:solidFill>
                  <a:schemeClr val="tx1"/>
                </a:solidFill>
              </a:rPr>
              <a:t>գրաքննության</a:t>
            </a:r>
            <a:r>
              <a:rPr lang="en-US" sz="2300" i="1" dirty="0" smtClean="0">
                <a:solidFill>
                  <a:schemeClr val="tx1"/>
                </a:solidFill>
              </a:rPr>
              <a:t>: </a:t>
            </a:r>
            <a:r>
              <a:rPr lang="en-US" sz="2300" i="1" dirty="0" err="1" smtClean="0">
                <a:solidFill>
                  <a:schemeClr val="tx1"/>
                </a:solidFill>
              </a:rPr>
              <a:t>Պաստառը</a:t>
            </a:r>
            <a:r>
              <a:rPr lang="en-US" sz="2300" i="1" dirty="0" smtClean="0">
                <a:solidFill>
                  <a:schemeClr val="tx1"/>
                </a:solidFill>
              </a:rPr>
              <a:t> </a:t>
            </a:r>
            <a:r>
              <a:rPr lang="en-US" sz="2300" i="1" dirty="0" err="1" smtClean="0">
                <a:solidFill>
                  <a:schemeClr val="tx1"/>
                </a:solidFill>
              </a:rPr>
              <a:t>զուտ</a:t>
            </a:r>
            <a:r>
              <a:rPr lang="en-US" sz="2300" i="1" dirty="0" smtClean="0">
                <a:solidFill>
                  <a:schemeClr val="tx1"/>
                </a:solidFill>
              </a:rPr>
              <a:t> </a:t>
            </a:r>
            <a:r>
              <a:rPr lang="en-US" sz="2300" i="1" dirty="0" err="1" smtClean="0">
                <a:solidFill>
                  <a:schemeClr val="tx1"/>
                </a:solidFill>
              </a:rPr>
              <a:t>լուսանկարչական</a:t>
            </a:r>
            <a:r>
              <a:rPr lang="en-US" sz="2300" i="1" dirty="0" smtClean="0">
                <a:solidFill>
                  <a:schemeClr val="tx1"/>
                </a:solidFill>
              </a:rPr>
              <a:t> </a:t>
            </a:r>
            <a:r>
              <a:rPr lang="en-US" sz="2300" i="1" dirty="0" err="1" smtClean="0">
                <a:solidFill>
                  <a:schemeClr val="tx1"/>
                </a:solidFill>
              </a:rPr>
              <a:t>աշխատանք</a:t>
            </a:r>
            <a:r>
              <a:rPr lang="en-US" sz="2300" i="1" dirty="0" smtClean="0">
                <a:solidFill>
                  <a:schemeClr val="tx1"/>
                </a:solidFill>
              </a:rPr>
              <a:t> է՝ </a:t>
            </a:r>
            <a:r>
              <a:rPr lang="en-US" sz="2300" i="1" dirty="0" err="1" smtClean="0">
                <a:solidFill>
                  <a:schemeClr val="tx1"/>
                </a:solidFill>
              </a:rPr>
              <a:t>կատարված</a:t>
            </a:r>
            <a:r>
              <a:rPr lang="en-US" sz="2300" i="1" dirty="0" smtClean="0">
                <a:solidFill>
                  <a:schemeClr val="tx1"/>
                </a:solidFill>
              </a:rPr>
              <a:t> </a:t>
            </a:r>
            <a:r>
              <a:rPr lang="en-US" sz="2300" i="1" dirty="0" err="1" smtClean="0">
                <a:solidFill>
                  <a:schemeClr val="tx1"/>
                </a:solidFill>
              </a:rPr>
              <a:t>նկարի</a:t>
            </a:r>
            <a:r>
              <a:rPr lang="en-US" sz="2300" i="1" dirty="0" smtClean="0">
                <a:solidFill>
                  <a:schemeClr val="tx1"/>
                </a:solidFill>
              </a:rPr>
              <a:t>, </a:t>
            </a:r>
            <a:r>
              <a:rPr lang="en-US" sz="2300" i="1" dirty="0" err="1" smtClean="0">
                <a:solidFill>
                  <a:schemeClr val="tx1"/>
                </a:solidFill>
              </a:rPr>
              <a:t>այլ</a:t>
            </a:r>
            <a:r>
              <a:rPr lang="en-US" sz="2300" i="1" dirty="0" smtClean="0">
                <a:solidFill>
                  <a:schemeClr val="tx1"/>
                </a:solidFill>
              </a:rPr>
              <a:t> </a:t>
            </a:r>
            <a:r>
              <a:rPr lang="en-US" sz="2300" i="1" dirty="0" err="1" smtClean="0">
                <a:solidFill>
                  <a:schemeClr val="tx1"/>
                </a:solidFill>
              </a:rPr>
              <a:t>ոչ</a:t>
            </a:r>
            <a:r>
              <a:rPr lang="en-US" sz="2300" i="1" dirty="0" smtClean="0">
                <a:solidFill>
                  <a:schemeClr val="tx1"/>
                </a:solidFill>
              </a:rPr>
              <a:t> </a:t>
            </a:r>
            <a:r>
              <a:rPr lang="en-US" sz="2300" i="1" dirty="0" err="1" smtClean="0">
                <a:solidFill>
                  <a:schemeClr val="tx1"/>
                </a:solidFill>
              </a:rPr>
              <a:t>թե</a:t>
            </a:r>
            <a:r>
              <a:rPr lang="en-US" sz="2300" i="1" dirty="0" smtClean="0">
                <a:solidFill>
                  <a:schemeClr val="tx1"/>
                </a:solidFill>
              </a:rPr>
              <a:t> </a:t>
            </a:r>
            <a:r>
              <a:rPr lang="en-US" sz="2300" i="1" dirty="0" err="1" smtClean="0">
                <a:solidFill>
                  <a:schemeClr val="tx1"/>
                </a:solidFill>
              </a:rPr>
              <a:t>աստվածաշնչի</a:t>
            </a:r>
            <a:r>
              <a:rPr lang="en-US" sz="2300" i="1" dirty="0" smtClean="0">
                <a:solidFill>
                  <a:schemeClr val="tx1"/>
                </a:solidFill>
              </a:rPr>
              <a:t> </a:t>
            </a:r>
            <a:r>
              <a:rPr lang="en-US" sz="2300" i="1" dirty="0" err="1" smtClean="0">
                <a:solidFill>
                  <a:schemeClr val="tx1"/>
                </a:solidFill>
              </a:rPr>
              <a:t>հիման</a:t>
            </a:r>
            <a:r>
              <a:rPr lang="en-US" sz="2300" i="1" dirty="0" smtClean="0">
                <a:solidFill>
                  <a:schemeClr val="tx1"/>
                </a:solidFill>
              </a:rPr>
              <a:t> </a:t>
            </a:r>
            <a:r>
              <a:rPr lang="en-US" sz="2300" i="1" dirty="0" err="1" smtClean="0">
                <a:solidFill>
                  <a:schemeClr val="tx1"/>
                </a:solidFill>
              </a:rPr>
              <a:t>վրա</a:t>
            </a:r>
            <a:r>
              <a:rPr lang="en-US" sz="2300" i="1" dirty="0" smtClean="0">
                <a:solidFill>
                  <a:schemeClr val="tx1"/>
                </a:solidFill>
              </a:rPr>
              <a:t>: </a:t>
            </a:r>
            <a:r>
              <a:rPr lang="en-US" sz="2300" i="1" dirty="0" err="1" smtClean="0">
                <a:solidFill>
                  <a:schemeClr val="tx1"/>
                </a:solidFill>
              </a:rPr>
              <a:t>Դրանում</a:t>
            </a:r>
            <a:r>
              <a:rPr lang="en-US" sz="2300" i="1" dirty="0" smtClean="0">
                <a:solidFill>
                  <a:schemeClr val="tx1"/>
                </a:solidFill>
              </a:rPr>
              <a:t> </a:t>
            </a:r>
            <a:r>
              <a:rPr lang="en-US" sz="2300" i="1" dirty="0" err="1" smtClean="0">
                <a:solidFill>
                  <a:schemeClr val="tx1"/>
                </a:solidFill>
              </a:rPr>
              <a:t>կաթոլիկ</a:t>
            </a:r>
            <a:r>
              <a:rPr lang="en-US" sz="2300" i="1" dirty="0" smtClean="0">
                <a:solidFill>
                  <a:schemeClr val="tx1"/>
                </a:solidFill>
              </a:rPr>
              <a:t> </a:t>
            </a:r>
            <a:r>
              <a:rPr lang="en-US" sz="2300" i="1" dirty="0" err="1" smtClean="0">
                <a:solidFill>
                  <a:schemeClr val="tx1"/>
                </a:solidFill>
              </a:rPr>
              <a:t>եկեղեցուն</a:t>
            </a:r>
            <a:r>
              <a:rPr lang="en-US" sz="2300" i="1" dirty="0" smtClean="0">
                <a:solidFill>
                  <a:schemeClr val="tx1"/>
                </a:solidFill>
              </a:rPr>
              <a:t> </a:t>
            </a:r>
            <a:r>
              <a:rPr lang="en-US" sz="2300" i="1" dirty="0" err="1" smtClean="0">
                <a:solidFill>
                  <a:schemeClr val="tx1"/>
                </a:solidFill>
              </a:rPr>
              <a:t>վիրավորող</a:t>
            </a:r>
            <a:r>
              <a:rPr lang="en-US" sz="2300" i="1" dirty="0" smtClean="0">
                <a:solidFill>
                  <a:schemeClr val="tx1"/>
                </a:solidFill>
              </a:rPr>
              <a:t> </a:t>
            </a:r>
            <a:r>
              <a:rPr lang="en-US" sz="2300" i="1" dirty="0" err="1" smtClean="0">
                <a:solidFill>
                  <a:schemeClr val="tx1"/>
                </a:solidFill>
              </a:rPr>
              <a:t>ոչինչ</a:t>
            </a:r>
            <a:r>
              <a:rPr lang="en-US" sz="2300" i="1" dirty="0" smtClean="0">
                <a:solidFill>
                  <a:schemeClr val="tx1"/>
                </a:solidFill>
              </a:rPr>
              <a:t> </a:t>
            </a:r>
            <a:r>
              <a:rPr lang="en-US" sz="2300" i="1" dirty="0" err="1" smtClean="0">
                <a:solidFill>
                  <a:schemeClr val="tx1"/>
                </a:solidFill>
              </a:rPr>
              <a:t>չկա</a:t>
            </a:r>
            <a:r>
              <a:rPr lang="en-US" sz="2300" i="1" dirty="0" smtClean="0">
                <a:solidFill>
                  <a:schemeClr val="tx1"/>
                </a:solidFill>
              </a:rPr>
              <a:t>: </a:t>
            </a:r>
            <a:r>
              <a:rPr lang="en-US" sz="2300" i="1" dirty="0" err="1" smtClean="0">
                <a:solidFill>
                  <a:schemeClr val="tx1"/>
                </a:solidFill>
              </a:rPr>
              <a:t>Դա</a:t>
            </a:r>
            <a:r>
              <a:rPr lang="en-US" sz="2300" i="1" dirty="0" smtClean="0">
                <a:solidFill>
                  <a:schemeClr val="tx1"/>
                </a:solidFill>
              </a:rPr>
              <a:t> </a:t>
            </a:r>
            <a:r>
              <a:rPr lang="en-US" sz="2300" i="1" dirty="0" err="1" smtClean="0">
                <a:solidFill>
                  <a:schemeClr val="tx1"/>
                </a:solidFill>
              </a:rPr>
              <a:t>կանանց</a:t>
            </a:r>
            <a:r>
              <a:rPr lang="en-US" sz="2300" i="1" dirty="0" smtClean="0">
                <a:solidFill>
                  <a:schemeClr val="tx1"/>
                </a:solidFill>
              </a:rPr>
              <a:t> </a:t>
            </a:r>
            <a:r>
              <a:rPr lang="en-US" sz="2300" i="1" dirty="0" err="1" smtClean="0">
                <a:solidFill>
                  <a:schemeClr val="tx1"/>
                </a:solidFill>
              </a:rPr>
              <a:t>դերը</a:t>
            </a:r>
            <a:r>
              <a:rPr lang="en-US" sz="2300" i="1" dirty="0" smtClean="0">
                <a:solidFill>
                  <a:schemeClr val="tx1"/>
                </a:solidFill>
              </a:rPr>
              <a:t> </a:t>
            </a:r>
            <a:r>
              <a:rPr lang="en-US" sz="2300" i="1" dirty="0" err="1" smtClean="0">
                <a:solidFill>
                  <a:schemeClr val="tx1"/>
                </a:solidFill>
              </a:rPr>
              <a:t>ներկայիս</a:t>
            </a:r>
            <a:r>
              <a:rPr lang="en-US" sz="2300" i="1" dirty="0" smtClean="0">
                <a:solidFill>
                  <a:schemeClr val="tx1"/>
                </a:solidFill>
              </a:rPr>
              <a:t> </a:t>
            </a:r>
            <a:r>
              <a:rPr lang="en-US" sz="2300" i="1" dirty="0" err="1" smtClean="0">
                <a:solidFill>
                  <a:schemeClr val="tx1"/>
                </a:solidFill>
              </a:rPr>
              <a:t>հասարակարգում</a:t>
            </a:r>
            <a:r>
              <a:rPr lang="en-US" sz="2300" i="1" dirty="0" smtClean="0">
                <a:solidFill>
                  <a:schemeClr val="tx1"/>
                </a:solidFill>
              </a:rPr>
              <a:t> </a:t>
            </a:r>
            <a:r>
              <a:rPr lang="en-US" sz="2300" i="1" dirty="0" err="1" smtClean="0">
                <a:solidFill>
                  <a:schemeClr val="tx1"/>
                </a:solidFill>
              </a:rPr>
              <a:t>ցույց</a:t>
            </a:r>
            <a:r>
              <a:rPr lang="en-US" sz="2300" i="1" dirty="0" smtClean="0">
                <a:solidFill>
                  <a:schemeClr val="tx1"/>
                </a:solidFill>
              </a:rPr>
              <a:t> </a:t>
            </a:r>
            <a:r>
              <a:rPr lang="en-US" sz="2300" i="1" dirty="0" err="1" smtClean="0">
                <a:solidFill>
                  <a:schemeClr val="tx1"/>
                </a:solidFill>
              </a:rPr>
              <a:t>տալու</a:t>
            </a:r>
            <a:r>
              <a:rPr lang="en-US" sz="2300" i="1" dirty="0" smtClean="0">
                <a:solidFill>
                  <a:schemeClr val="tx1"/>
                </a:solidFill>
              </a:rPr>
              <a:t> </a:t>
            </a:r>
            <a:r>
              <a:rPr lang="en-US" sz="2300" i="1" dirty="0" err="1" smtClean="0">
                <a:solidFill>
                  <a:schemeClr val="tx1"/>
                </a:solidFill>
              </a:rPr>
              <a:t>եղանակ</a:t>
            </a:r>
            <a:r>
              <a:rPr lang="en-US" sz="2300" i="1" dirty="0" smtClean="0">
                <a:solidFill>
                  <a:schemeClr val="tx1"/>
                </a:solidFill>
              </a:rPr>
              <a:t> է, </a:t>
            </a:r>
            <a:r>
              <a:rPr lang="en-US" sz="2300" i="1" dirty="0" err="1" smtClean="0">
                <a:solidFill>
                  <a:schemeClr val="tx1"/>
                </a:solidFill>
              </a:rPr>
              <a:t>որը</a:t>
            </a:r>
            <a:r>
              <a:rPr lang="en-US" sz="2300" i="1" dirty="0" smtClean="0">
                <a:solidFill>
                  <a:schemeClr val="tx1"/>
                </a:solidFill>
              </a:rPr>
              <a:t> </a:t>
            </a:r>
            <a:r>
              <a:rPr lang="en-US" sz="2300" i="1" dirty="0" err="1" smtClean="0">
                <a:solidFill>
                  <a:schemeClr val="tx1"/>
                </a:solidFill>
              </a:rPr>
              <a:t>մեր</a:t>
            </a:r>
            <a:r>
              <a:rPr lang="en-US" sz="2300" i="1" dirty="0" smtClean="0">
                <a:solidFill>
                  <a:schemeClr val="tx1"/>
                </a:solidFill>
              </a:rPr>
              <a:t> </a:t>
            </a:r>
            <a:r>
              <a:rPr lang="en-US" sz="2300" i="1" dirty="0" err="1" smtClean="0">
                <a:solidFill>
                  <a:schemeClr val="tx1"/>
                </a:solidFill>
              </a:rPr>
              <a:t>փոփոխվող</a:t>
            </a:r>
            <a:r>
              <a:rPr lang="en-US" sz="2300" i="1" dirty="0" smtClean="0">
                <a:solidFill>
                  <a:schemeClr val="tx1"/>
                </a:solidFill>
              </a:rPr>
              <a:t> </a:t>
            </a:r>
            <a:r>
              <a:rPr lang="en-US" sz="2300" i="1" dirty="0" err="1" smtClean="0">
                <a:solidFill>
                  <a:schemeClr val="tx1"/>
                </a:solidFill>
              </a:rPr>
              <a:t>արժեքների</a:t>
            </a:r>
            <a:r>
              <a:rPr lang="en-US" sz="2300" i="1" dirty="0" smtClean="0">
                <a:solidFill>
                  <a:schemeClr val="tx1"/>
                </a:solidFill>
              </a:rPr>
              <a:t> </a:t>
            </a:r>
            <a:r>
              <a:rPr lang="en-US" sz="2300" i="1" dirty="0" err="1" smtClean="0">
                <a:solidFill>
                  <a:schemeClr val="tx1"/>
                </a:solidFill>
              </a:rPr>
              <a:t>արտահայտությունն</a:t>
            </a:r>
            <a:r>
              <a:rPr lang="en-US" sz="2300" i="1" dirty="0" smtClean="0">
                <a:solidFill>
                  <a:schemeClr val="tx1"/>
                </a:solidFill>
              </a:rPr>
              <a:t> է»: </a:t>
            </a:r>
          </a:p>
          <a:p>
            <a:endParaRPr lang="en-US" sz="1800" dirty="0"/>
          </a:p>
          <a:p>
            <a:endParaRPr lang="en-US" sz="1800" dirty="0" smtClean="0"/>
          </a:p>
          <a:p>
            <a:endParaRPr lang="en-US" dirty="0"/>
          </a:p>
          <a:p>
            <a:endParaRPr 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295400"/>
            <a:ext cx="4929963"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092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544" y="0"/>
            <a:ext cx="4568456" cy="6781800"/>
          </a:xfrm>
        </p:spPr>
        <p:txBody>
          <a:bodyPr>
            <a:normAutofit fontScale="25000" lnSpcReduction="20000"/>
          </a:bodyPr>
          <a:lstStyle/>
          <a:p>
            <a:endParaRPr lang="en-US" dirty="0" smtClean="0"/>
          </a:p>
          <a:p>
            <a:pPr lvl="0" algn="just">
              <a:lnSpc>
                <a:spcPct val="120000"/>
              </a:lnSpc>
            </a:pPr>
            <a:r>
              <a:rPr lang="en-US" sz="4800" dirty="0">
                <a:solidFill>
                  <a:prstClr val="black"/>
                </a:solidFill>
              </a:rPr>
              <a:t>2008 </a:t>
            </a:r>
            <a:r>
              <a:rPr lang="en-US" sz="4800" dirty="0" err="1">
                <a:solidFill>
                  <a:prstClr val="black"/>
                </a:solidFill>
              </a:rPr>
              <a:t>թվականի</a:t>
            </a:r>
            <a:r>
              <a:rPr lang="en-US" sz="4800" dirty="0">
                <a:solidFill>
                  <a:prstClr val="black"/>
                </a:solidFill>
              </a:rPr>
              <a:t> </a:t>
            </a:r>
            <a:r>
              <a:rPr lang="en-US" sz="4800" dirty="0" err="1">
                <a:solidFill>
                  <a:prstClr val="black"/>
                </a:solidFill>
              </a:rPr>
              <a:t>մայիսին</a:t>
            </a:r>
            <a:r>
              <a:rPr lang="en-US" sz="4800" dirty="0">
                <a:solidFill>
                  <a:prstClr val="black"/>
                </a:solidFill>
              </a:rPr>
              <a:t> </a:t>
            </a:r>
            <a:r>
              <a:rPr lang="en-US" sz="4800" dirty="0" err="1">
                <a:solidFill>
                  <a:prstClr val="black"/>
                </a:solidFill>
              </a:rPr>
              <a:t>Յուրի</a:t>
            </a:r>
            <a:r>
              <a:rPr lang="en-US" sz="4800" dirty="0">
                <a:solidFill>
                  <a:prstClr val="black"/>
                </a:solidFill>
              </a:rPr>
              <a:t> </a:t>
            </a:r>
            <a:r>
              <a:rPr lang="en-US" sz="4800" dirty="0" err="1">
                <a:solidFill>
                  <a:prstClr val="black"/>
                </a:solidFill>
              </a:rPr>
              <a:t>Սամոդուրովը</a:t>
            </a:r>
            <a:r>
              <a:rPr lang="en-US" sz="4800" dirty="0">
                <a:solidFill>
                  <a:prstClr val="black"/>
                </a:solidFill>
              </a:rPr>
              <a:t>, </a:t>
            </a:r>
            <a:r>
              <a:rPr lang="en-US" sz="4800" dirty="0" err="1">
                <a:solidFill>
                  <a:prstClr val="black"/>
                </a:solidFill>
              </a:rPr>
              <a:t>Սախարովի</a:t>
            </a:r>
            <a:r>
              <a:rPr lang="en-US" sz="4800" dirty="0">
                <a:solidFill>
                  <a:prstClr val="black"/>
                </a:solidFill>
              </a:rPr>
              <a:t> </a:t>
            </a:r>
            <a:r>
              <a:rPr lang="en-US" sz="4800" dirty="0" err="1">
                <a:solidFill>
                  <a:prstClr val="black"/>
                </a:solidFill>
              </a:rPr>
              <a:t>թանգարանի</a:t>
            </a:r>
            <a:r>
              <a:rPr lang="en-US" sz="4800" dirty="0">
                <a:solidFill>
                  <a:prstClr val="black"/>
                </a:solidFill>
              </a:rPr>
              <a:t> </a:t>
            </a:r>
            <a:r>
              <a:rPr lang="en-US" sz="4800" dirty="0" err="1">
                <a:solidFill>
                  <a:prstClr val="black"/>
                </a:solidFill>
              </a:rPr>
              <a:t>տնօրենը</a:t>
            </a:r>
            <a:r>
              <a:rPr lang="en-US" sz="4800" dirty="0">
                <a:solidFill>
                  <a:prstClr val="black"/>
                </a:solidFill>
              </a:rPr>
              <a:t> և </a:t>
            </a:r>
            <a:r>
              <a:rPr lang="en-US" sz="4800" dirty="0" err="1">
                <a:solidFill>
                  <a:prstClr val="black"/>
                </a:solidFill>
              </a:rPr>
              <a:t>Անդրեյ</a:t>
            </a:r>
            <a:r>
              <a:rPr lang="en-US" sz="4800" dirty="0">
                <a:solidFill>
                  <a:prstClr val="black"/>
                </a:solidFill>
              </a:rPr>
              <a:t> </a:t>
            </a:r>
            <a:r>
              <a:rPr lang="en-US" sz="4800" dirty="0" err="1">
                <a:solidFill>
                  <a:prstClr val="black"/>
                </a:solidFill>
              </a:rPr>
              <a:t>Յերոֆեևը</a:t>
            </a:r>
            <a:r>
              <a:rPr lang="en-US" sz="4800" dirty="0">
                <a:solidFill>
                  <a:prstClr val="black"/>
                </a:solidFill>
              </a:rPr>
              <a:t>, </a:t>
            </a:r>
            <a:r>
              <a:rPr lang="en-US" sz="4800" dirty="0" err="1">
                <a:solidFill>
                  <a:prstClr val="black"/>
                </a:solidFill>
              </a:rPr>
              <a:t>Տրետյակովի</a:t>
            </a:r>
            <a:r>
              <a:rPr lang="en-US" sz="4800" dirty="0">
                <a:solidFill>
                  <a:prstClr val="black"/>
                </a:solidFill>
              </a:rPr>
              <a:t> </a:t>
            </a:r>
            <a:r>
              <a:rPr lang="en-US" sz="4800" dirty="0" err="1">
                <a:solidFill>
                  <a:prstClr val="black"/>
                </a:solidFill>
              </a:rPr>
              <a:t>պետական</a:t>
            </a:r>
            <a:r>
              <a:rPr lang="en-US" sz="4800" dirty="0">
                <a:solidFill>
                  <a:prstClr val="black"/>
                </a:solidFill>
              </a:rPr>
              <a:t> </a:t>
            </a:r>
            <a:r>
              <a:rPr lang="en-US" sz="4800" dirty="0" err="1">
                <a:solidFill>
                  <a:prstClr val="black"/>
                </a:solidFill>
              </a:rPr>
              <a:t>պատկերասրահի</a:t>
            </a:r>
            <a:r>
              <a:rPr lang="en-US" sz="4800" dirty="0">
                <a:solidFill>
                  <a:prstClr val="black"/>
                </a:solidFill>
              </a:rPr>
              <a:t> </a:t>
            </a:r>
            <a:r>
              <a:rPr lang="en-US" sz="4800" dirty="0" err="1">
                <a:solidFill>
                  <a:prstClr val="black"/>
                </a:solidFill>
              </a:rPr>
              <a:t>ժամանակակից</a:t>
            </a:r>
            <a:r>
              <a:rPr lang="en-US" sz="4800" dirty="0">
                <a:solidFill>
                  <a:prstClr val="black"/>
                </a:solidFill>
              </a:rPr>
              <a:t> </a:t>
            </a:r>
            <a:r>
              <a:rPr lang="en-US" sz="4800" dirty="0" err="1">
                <a:solidFill>
                  <a:prstClr val="black"/>
                </a:solidFill>
              </a:rPr>
              <a:t>արվեստի</a:t>
            </a:r>
            <a:r>
              <a:rPr lang="en-US" sz="4800" dirty="0">
                <a:solidFill>
                  <a:prstClr val="black"/>
                </a:solidFill>
              </a:rPr>
              <a:t> </a:t>
            </a:r>
            <a:r>
              <a:rPr lang="en-US" sz="4800" dirty="0" err="1">
                <a:solidFill>
                  <a:prstClr val="black"/>
                </a:solidFill>
              </a:rPr>
              <a:t>բաժանմունքի</a:t>
            </a:r>
            <a:r>
              <a:rPr lang="en-US" sz="4800" dirty="0">
                <a:solidFill>
                  <a:prstClr val="black"/>
                </a:solidFill>
              </a:rPr>
              <a:t> </a:t>
            </a:r>
            <a:r>
              <a:rPr lang="en-US" sz="4800" dirty="0" err="1">
                <a:solidFill>
                  <a:prstClr val="black"/>
                </a:solidFill>
              </a:rPr>
              <a:t>ղեկավարը</a:t>
            </a:r>
            <a:r>
              <a:rPr lang="en-US" sz="4800" dirty="0">
                <a:solidFill>
                  <a:prstClr val="black"/>
                </a:solidFill>
              </a:rPr>
              <a:t>, </a:t>
            </a:r>
            <a:r>
              <a:rPr lang="en-US" sz="4800" dirty="0" err="1">
                <a:solidFill>
                  <a:prstClr val="black"/>
                </a:solidFill>
              </a:rPr>
              <a:t>կազմակերպել</a:t>
            </a:r>
            <a:r>
              <a:rPr lang="en-US" sz="4800" dirty="0">
                <a:solidFill>
                  <a:prstClr val="black"/>
                </a:solidFill>
              </a:rPr>
              <a:t> </a:t>
            </a:r>
            <a:r>
              <a:rPr lang="en-US" sz="4800" dirty="0" err="1">
                <a:solidFill>
                  <a:prstClr val="black"/>
                </a:solidFill>
              </a:rPr>
              <a:t>են</a:t>
            </a:r>
            <a:r>
              <a:rPr lang="en-US" sz="4800" dirty="0">
                <a:solidFill>
                  <a:prstClr val="black"/>
                </a:solidFill>
              </a:rPr>
              <a:t> </a:t>
            </a:r>
            <a:r>
              <a:rPr lang="en-US" sz="4800" dirty="0" err="1">
                <a:solidFill>
                  <a:prstClr val="black"/>
                </a:solidFill>
              </a:rPr>
              <a:t>ժամանակակից</a:t>
            </a:r>
            <a:r>
              <a:rPr lang="en-US" sz="4800" dirty="0">
                <a:solidFill>
                  <a:prstClr val="black"/>
                </a:solidFill>
              </a:rPr>
              <a:t> </a:t>
            </a:r>
            <a:r>
              <a:rPr lang="en-US" sz="4800" dirty="0" err="1">
                <a:solidFill>
                  <a:prstClr val="black"/>
                </a:solidFill>
              </a:rPr>
              <a:t>կերպարվեստի</a:t>
            </a:r>
            <a:r>
              <a:rPr lang="en-US" sz="4800" dirty="0">
                <a:solidFill>
                  <a:prstClr val="black"/>
                </a:solidFill>
              </a:rPr>
              <a:t> </a:t>
            </a:r>
            <a:r>
              <a:rPr lang="en-US" sz="4800" dirty="0" err="1">
                <a:solidFill>
                  <a:prstClr val="black"/>
                </a:solidFill>
              </a:rPr>
              <a:t>ցուցահանդես</a:t>
            </a:r>
            <a:r>
              <a:rPr lang="en-US" sz="4800" dirty="0">
                <a:solidFill>
                  <a:prstClr val="black"/>
                </a:solidFill>
              </a:rPr>
              <a:t> «</a:t>
            </a:r>
            <a:r>
              <a:rPr lang="en-US" sz="4800" dirty="0" err="1">
                <a:solidFill>
                  <a:prstClr val="black"/>
                </a:solidFill>
              </a:rPr>
              <a:t>Արգելված</a:t>
            </a:r>
            <a:r>
              <a:rPr lang="en-US" sz="4800" dirty="0">
                <a:solidFill>
                  <a:prstClr val="black"/>
                </a:solidFill>
              </a:rPr>
              <a:t> </a:t>
            </a:r>
            <a:r>
              <a:rPr lang="en-US" sz="4800" dirty="0" err="1">
                <a:solidFill>
                  <a:prstClr val="black"/>
                </a:solidFill>
              </a:rPr>
              <a:t>մշակույթ</a:t>
            </a:r>
            <a:r>
              <a:rPr lang="en-US" sz="4800" dirty="0">
                <a:solidFill>
                  <a:prstClr val="black"/>
                </a:solidFill>
              </a:rPr>
              <a:t> 2006» </a:t>
            </a:r>
            <a:r>
              <a:rPr lang="en-US" sz="4800" dirty="0" err="1">
                <a:solidFill>
                  <a:prstClr val="black"/>
                </a:solidFill>
              </a:rPr>
              <a:t>խորագրով</a:t>
            </a:r>
            <a:r>
              <a:rPr lang="en-US" sz="4800" dirty="0">
                <a:solidFill>
                  <a:prstClr val="black"/>
                </a:solidFill>
              </a:rPr>
              <a:t>, </a:t>
            </a:r>
            <a:r>
              <a:rPr lang="en-US" sz="4800" dirty="0" err="1">
                <a:solidFill>
                  <a:prstClr val="black"/>
                </a:solidFill>
              </a:rPr>
              <a:t>որի</a:t>
            </a:r>
            <a:r>
              <a:rPr lang="en-US" sz="4800" dirty="0">
                <a:solidFill>
                  <a:prstClr val="black"/>
                </a:solidFill>
              </a:rPr>
              <a:t> </a:t>
            </a:r>
            <a:r>
              <a:rPr lang="en-US" sz="4800" dirty="0" err="1">
                <a:solidFill>
                  <a:prstClr val="black"/>
                </a:solidFill>
              </a:rPr>
              <a:t>ժամանակ</a:t>
            </a:r>
            <a:r>
              <a:rPr lang="en-US" sz="4800" dirty="0">
                <a:solidFill>
                  <a:prstClr val="black"/>
                </a:solidFill>
              </a:rPr>
              <a:t> </a:t>
            </a:r>
            <a:r>
              <a:rPr lang="en-US" sz="4800" dirty="0" err="1">
                <a:solidFill>
                  <a:prstClr val="black"/>
                </a:solidFill>
              </a:rPr>
              <a:t>ցուցադրվել</a:t>
            </a:r>
            <a:r>
              <a:rPr lang="en-US" sz="4800" dirty="0">
                <a:solidFill>
                  <a:prstClr val="black"/>
                </a:solidFill>
              </a:rPr>
              <a:t> </a:t>
            </a:r>
            <a:r>
              <a:rPr lang="en-US" sz="4800" dirty="0" err="1">
                <a:solidFill>
                  <a:prstClr val="black"/>
                </a:solidFill>
              </a:rPr>
              <a:t>են</a:t>
            </a:r>
            <a:r>
              <a:rPr lang="en-US" sz="4800" dirty="0">
                <a:solidFill>
                  <a:prstClr val="black"/>
                </a:solidFill>
              </a:rPr>
              <a:t> </a:t>
            </a:r>
            <a:r>
              <a:rPr lang="en-US" sz="4800" dirty="0" err="1">
                <a:solidFill>
                  <a:prstClr val="black"/>
                </a:solidFill>
              </a:rPr>
              <a:t>ռուս</a:t>
            </a:r>
            <a:r>
              <a:rPr lang="en-US" sz="4800" dirty="0">
                <a:solidFill>
                  <a:prstClr val="black"/>
                </a:solidFill>
              </a:rPr>
              <a:t> </a:t>
            </a:r>
            <a:r>
              <a:rPr lang="en-US" sz="4800" dirty="0" err="1">
                <a:solidFill>
                  <a:prstClr val="black"/>
                </a:solidFill>
              </a:rPr>
              <a:t>մի</a:t>
            </a:r>
            <a:r>
              <a:rPr lang="en-US" sz="4800" dirty="0">
                <a:solidFill>
                  <a:prstClr val="black"/>
                </a:solidFill>
              </a:rPr>
              <a:t> </a:t>
            </a:r>
            <a:r>
              <a:rPr lang="en-US" sz="4800" dirty="0" err="1">
                <a:solidFill>
                  <a:prstClr val="black"/>
                </a:solidFill>
              </a:rPr>
              <a:t>շարք</a:t>
            </a:r>
            <a:r>
              <a:rPr lang="en-US" sz="4800" dirty="0">
                <a:solidFill>
                  <a:prstClr val="black"/>
                </a:solidFill>
              </a:rPr>
              <a:t> </a:t>
            </a:r>
            <a:r>
              <a:rPr lang="en-US" sz="4800" dirty="0" err="1">
                <a:solidFill>
                  <a:prstClr val="black"/>
                </a:solidFill>
              </a:rPr>
              <a:t>ժամանակակից</a:t>
            </a:r>
            <a:r>
              <a:rPr lang="en-US" sz="4800" dirty="0">
                <a:solidFill>
                  <a:prstClr val="black"/>
                </a:solidFill>
              </a:rPr>
              <a:t> </a:t>
            </a:r>
            <a:r>
              <a:rPr lang="en-US" sz="4800" dirty="0" err="1">
                <a:solidFill>
                  <a:prstClr val="black"/>
                </a:solidFill>
              </a:rPr>
              <a:t>նկարիչների</a:t>
            </a:r>
            <a:r>
              <a:rPr lang="en-US" sz="4800" dirty="0">
                <a:solidFill>
                  <a:prstClr val="black"/>
                </a:solidFill>
              </a:rPr>
              <a:t> </a:t>
            </a:r>
            <a:r>
              <a:rPr lang="en-US" sz="4800" dirty="0" err="1">
                <a:solidFill>
                  <a:prstClr val="black"/>
                </a:solidFill>
              </a:rPr>
              <a:t>նկարներ</a:t>
            </a:r>
            <a:r>
              <a:rPr lang="en-US" sz="4800" dirty="0">
                <a:solidFill>
                  <a:prstClr val="black"/>
                </a:solidFill>
              </a:rPr>
              <a:t>: </a:t>
            </a:r>
            <a:r>
              <a:rPr lang="en-US" sz="4800" dirty="0" err="1">
                <a:solidFill>
                  <a:prstClr val="black"/>
                </a:solidFill>
              </a:rPr>
              <a:t>Մոսկվայի</a:t>
            </a:r>
            <a:r>
              <a:rPr lang="en-US" sz="4800" dirty="0">
                <a:solidFill>
                  <a:prstClr val="black"/>
                </a:solidFill>
              </a:rPr>
              <a:t> </a:t>
            </a:r>
            <a:r>
              <a:rPr lang="en-US" sz="4800" dirty="0" err="1">
                <a:solidFill>
                  <a:prstClr val="black"/>
                </a:solidFill>
              </a:rPr>
              <a:t>Տագանսկի</a:t>
            </a:r>
            <a:r>
              <a:rPr lang="en-US" sz="4800" dirty="0">
                <a:solidFill>
                  <a:prstClr val="black"/>
                </a:solidFill>
              </a:rPr>
              <a:t> </a:t>
            </a:r>
            <a:r>
              <a:rPr lang="en-US" sz="4800" dirty="0" err="1">
                <a:solidFill>
                  <a:prstClr val="black"/>
                </a:solidFill>
              </a:rPr>
              <a:t>շրջանի</a:t>
            </a:r>
            <a:r>
              <a:rPr lang="en-US" sz="4800" dirty="0">
                <a:solidFill>
                  <a:prstClr val="black"/>
                </a:solidFill>
              </a:rPr>
              <a:t> </a:t>
            </a:r>
            <a:r>
              <a:rPr lang="en-US" sz="4800" dirty="0" err="1">
                <a:solidFill>
                  <a:prstClr val="black"/>
                </a:solidFill>
              </a:rPr>
              <a:t>դատարանը</a:t>
            </a:r>
            <a:r>
              <a:rPr lang="en-US" sz="4800" dirty="0">
                <a:solidFill>
                  <a:prstClr val="black"/>
                </a:solidFill>
              </a:rPr>
              <a:t> </a:t>
            </a:r>
            <a:r>
              <a:rPr lang="en-US" sz="4800" dirty="0" err="1">
                <a:solidFill>
                  <a:prstClr val="black"/>
                </a:solidFill>
              </a:rPr>
              <a:t>դատապարտել</a:t>
            </a:r>
            <a:r>
              <a:rPr lang="en-US" sz="4800" dirty="0">
                <a:solidFill>
                  <a:prstClr val="black"/>
                </a:solidFill>
              </a:rPr>
              <a:t> է </a:t>
            </a:r>
            <a:r>
              <a:rPr lang="en-US" sz="4800" dirty="0" err="1">
                <a:solidFill>
                  <a:prstClr val="black"/>
                </a:solidFill>
              </a:rPr>
              <a:t>Յուրի</a:t>
            </a:r>
            <a:r>
              <a:rPr lang="en-US" sz="4800" dirty="0">
                <a:solidFill>
                  <a:prstClr val="black"/>
                </a:solidFill>
              </a:rPr>
              <a:t> </a:t>
            </a:r>
            <a:r>
              <a:rPr lang="en-US" sz="4800" dirty="0" err="1">
                <a:solidFill>
                  <a:prstClr val="black"/>
                </a:solidFill>
              </a:rPr>
              <a:t>Սամոդուրովին</a:t>
            </a:r>
            <a:r>
              <a:rPr lang="en-US" sz="4800" dirty="0">
                <a:solidFill>
                  <a:prstClr val="black"/>
                </a:solidFill>
              </a:rPr>
              <a:t> և </a:t>
            </a:r>
            <a:r>
              <a:rPr lang="en-US" sz="4800" dirty="0" err="1">
                <a:solidFill>
                  <a:prstClr val="black"/>
                </a:solidFill>
              </a:rPr>
              <a:t>Անդրեյ</a:t>
            </a:r>
            <a:r>
              <a:rPr lang="en-US" sz="4800" dirty="0">
                <a:solidFill>
                  <a:prstClr val="black"/>
                </a:solidFill>
              </a:rPr>
              <a:t> </a:t>
            </a:r>
            <a:r>
              <a:rPr lang="en-US" sz="4800" dirty="0" err="1">
                <a:solidFill>
                  <a:prstClr val="black"/>
                </a:solidFill>
              </a:rPr>
              <a:t>Յերոֆեևին</a:t>
            </a:r>
            <a:r>
              <a:rPr lang="en-US" sz="4800" dirty="0">
                <a:solidFill>
                  <a:prstClr val="black"/>
                </a:solidFill>
              </a:rPr>
              <a:t> 200,000 </a:t>
            </a:r>
            <a:r>
              <a:rPr lang="en-US" sz="4800" dirty="0" err="1">
                <a:solidFill>
                  <a:prstClr val="black"/>
                </a:solidFill>
              </a:rPr>
              <a:t>ռուբլի</a:t>
            </a:r>
            <a:r>
              <a:rPr lang="en-US" sz="4800" dirty="0">
                <a:solidFill>
                  <a:prstClr val="black"/>
                </a:solidFill>
              </a:rPr>
              <a:t> (</a:t>
            </a:r>
            <a:r>
              <a:rPr lang="en-US" sz="4800" dirty="0" err="1">
                <a:solidFill>
                  <a:prstClr val="black"/>
                </a:solidFill>
              </a:rPr>
              <a:t>մոտ</a:t>
            </a:r>
            <a:r>
              <a:rPr lang="en-US" sz="4800" dirty="0">
                <a:solidFill>
                  <a:prstClr val="black"/>
                </a:solidFill>
              </a:rPr>
              <a:t> 6.5 </a:t>
            </a:r>
            <a:r>
              <a:rPr lang="en-US" sz="4800" dirty="0" err="1">
                <a:solidFill>
                  <a:prstClr val="black"/>
                </a:solidFill>
              </a:rPr>
              <a:t>հազար</a:t>
            </a:r>
            <a:r>
              <a:rPr lang="en-US" sz="4800" dirty="0">
                <a:solidFill>
                  <a:prstClr val="black"/>
                </a:solidFill>
              </a:rPr>
              <a:t> </a:t>
            </a:r>
            <a:r>
              <a:rPr lang="en-US" sz="4800" dirty="0" err="1">
                <a:solidFill>
                  <a:prstClr val="black"/>
                </a:solidFill>
              </a:rPr>
              <a:t>դոլլար</a:t>
            </a:r>
            <a:r>
              <a:rPr lang="en-US" sz="4800" dirty="0">
                <a:solidFill>
                  <a:prstClr val="black"/>
                </a:solidFill>
              </a:rPr>
              <a:t>) և 150,000 </a:t>
            </a:r>
            <a:r>
              <a:rPr lang="en-US" sz="4800" dirty="0" err="1">
                <a:solidFill>
                  <a:prstClr val="black"/>
                </a:solidFill>
              </a:rPr>
              <a:t>ռուբլի</a:t>
            </a:r>
            <a:r>
              <a:rPr lang="en-US" sz="4800" dirty="0">
                <a:solidFill>
                  <a:prstClr val="black"/>
                </a:solidFill>
              </a:rPr>
              <a:t> (</a:t>
            </a:r>
            <a:r>
              <a:rPr lang="en-US" sz="4800" dirty="0" err="1">
                <a:solidFill>
                  <a:prstClr val="black"/>
                </a:solidFill>
              </a:rPr>
              <a:t>մոտ</a:t>
            </a:r>
            <a:r>
              <a:rPr lang="en-US" sz="4800" dirty="0">
                <a:solidFill>
                  <a:prstClr val="black"/>
                </a:solidFill>
              </a:rPr>
              <a:t> 4,8 </a:t>
            </a:r>
            <a:r>
              <a:rPr lang="en-US" sz="4800" dirty="0" err="1">
                <a:solidFill>
                  <a:prstClr val="black"/>
                </a:solidFill>
              </a:rPr>
              <a:t>հազար</a:t>
            </a:r>
            <a:r>
              <a:rPr lang="en-US" sz="4800" dirty="0">
                <a:solidFill>
                  <a:prstClr val="black"/>
                </a:solidFill>
              </a:rPr>
              <a:t> </a:t>
            </a:r>
            <a:r>
              <a:rPr lang="en-US" sz="4800" dirty="0" err="1">
                <a:solidFill>
                  <a:prstClr val="black"/>
                </a:solidFill>
              </a:rPr>
              <a:t>դոլլար</a:t>
            </a:r>
            <a:r>
              <a:rPr lang="en-US" sz="4800" dirty="0">
                <a:solidFill>
                  <a:prstClr val="black"/>
                </a:solidFill>
              </a:rPr>
              <a:t>) </a:t>
            </a:r>
            <a:r>
              <a:rPr lang="en-US" sz="4800" dirty="0" err="1">
                <a:solidFill>
                  <a:prstClr val="black"/>
                </a:solidFill>
              </a:rPr>
              <a:t>տուգանքի</a:t>
            </a:r>
            <a:r>
              <a:rPr lang="en-US" sz="4800" dirty="0">
                <a:solidFill>
                  <a:prstClr val="black"/>
                </a:solidFill>
              </a:rPr>
              <a:t>: </a:t>
            </a:r>
            <a:r>
              <a:rPr lang="en-US" sz="4800" dirty="0" err="1">
                <a:solidFill>
                  <a:prstClr val="black"/>
                </a:solidFill>
              </a:rPr>
              <a:t>Դատարանը</a:t>
            </a:r>
            <a:r>
              <a:rPr lang="en-US" sz="4800" dirty="0">
                <a:solidFill>
                  <a:prstClr val="black"/>
                </a:solidFill>
              </a:rPr>
              <a:t> </a:t>
            </a:r>
            <a:r>
              <a:rPr lang="en-US" sz="4800" dirty="0" err="1">
                <a:solidFill>
                  <a:prstClr val="black"/>
                </a:solidFill>
              </a:rPr>
              <a:t>գտել</a:t>
            </a:r>
            <a:r>
              <a:rPr lang="en-US" sz="4800" dirty="0">
                <a:solidFill>
                  <a:prstClr val="black"/>
                </a:solidFill>
              </a:rPr>
              <a:t> է </a:t>
            </a:r>
            <a:r>
              <a:rPr lang="en-US" sz="4800" dirty="0" err="1">
                <a:solidFill>
                  <a:prstClr val="black"/>
                </a:solidFill>
              </a:rPr>
              <a:t>մի</a:t>
            </a:r>
            <a:r>
              <a:rPr lang="en-US" sz="4800" dirty="0">
                <a:solidFill>
                  <a:prstClr val="black"/>
                </a:solidFill>
              </a:rPr>
              <a:t> </a:t>
            </a:r>
            <a:r>
              <a:rPr lang="en-US" sz="4800" dirty="0" err="1">
                <a:solidFill>
                  <a:prstClr val="black"/>
                </a:solidFill>
              </a:rPr>
              <a:t>շարք</a:t>
            </a:r>
            <a:r>
              <a:rPr lang="en-US" sz="4800" dirty="0">
                <a:solidFill>
                  <a:prstClr val="black"/>
                </a:solidFill>
              </a:rPr>
              <a:t> </a:t>
            </a:r>
            <a:r>
              <a:rPr lang="en-US" sz="4800" dirty="0" err="1">
                <a:solidFill>
                  <a:prstClr val="black"/>
                </a:solidFill>
              </a:rPr>
              <a:t>նկարներ</a:t>
            </a:r>
            <a:r>
              <a:rPr lang="en-US" sz="4800" dirty="0">
                <a:solidFill>
                  <a:prstClr val="black"/>
                </a:solidFill>
              </a:rPr>
              <a:t> </a:t>
            </a:r>
            <a:r>
              <a:rPr lang="en-US" sz="4800" dirty="0" err="1">
                <a:solidFill>
                  <a:prstClr val="black"/>
                </a:solidFill>
              </a:rPr>
              <a:t>քրիստոնեությանը</a:t>
            </a:r>
            <a:r>
              <a:rPr lang="en-US" sz="4800" dirty="0">
                <a:solidFill>
                  <a:prstClr val="black"/>
                </a:solidFill>
              </a:rPr>
              <a:t>՝ </a:t>
            </a:r>
            <a:r>
              <a:rPr lang="en-US" sz="4800" dirty="0" err="1">
                <a:solidFill>
                  <a:prstClr val="black"/>
                </a:solidFill>
              </a:rPr>
              <a:t>հատկապես</a:t>
            </a:r>
            <a:r>
              <a:rPr lang="en-US" sz="4800" dirty="0">
                <a:solidFill>
                  <a:prstClr val="black"/>
                </a:solidFill>
              </a:rPr>
              <a:t> </a:t>
            </a:r>
            <a:r>
              <a:rPr lang="en-US" sz="4800" dirty="0" err="1">
                <a:solidFill>
                  <a:prstClr val="black"/>
                </a:solidFill>
              </a:rPr>
              <a:t>Ռուսական</a:t>
            </a:r>
            <a:r>
              <a:rPr lang="en-US" sz="4800" dirty="0">
                <a:solidFill>
                  <a:prstClr val="black"/>
                </a:solidFill>
              </a:rPr>
              <a:t> </a:t>
            </a:r>
            <a:r>
              <a:rPr lang="en-US" sz="4800" dirty="0" err="1">
                <a:solidFill>
                  <a:prstClr val="black"/>
                </a:solidFill>
              </a:rPr>
              <a:t>ուղղափառ</a:t>
            </a:r>
            <a:r>
              <a:rPr lang="en-US" sz="4800" dirty="0">
                <a:solidFill>
                  <a:prstClr val="black"/>
                </a:solidFill>
              </a:rPr>
              <a:t> </a:t>
            </a:r>
            <a:r>
              <a:rPr lang="en-US" sz="4800" dirty="0" err="1">
                <a:solidFill>
                  <a:prstClr val="black"/>
                </a:solidFill>
              </a:rPr>
              <a:t>եկեղեցուն</a:t>
            </a:r>
            <a:r>
              <a:rPr lang="en-US" sz="4800" dirty="0">
                <a:solidFill>
                  <a:prstClr val="black"/>
                </a:solidFill>
              </a:rPr>
              <a:t> </a:t>
            </a:r>
            <a:r>
              <a:rPr lang="en-US" sz="4800" dirty="0" err="1">
                <a:solidFill>
                  <a:prstClr val="black"/>
                </a:solidFill>
              </a:rPr>
              <a:t>անարգող</a:t>
            </a:r>
            <a:r>
              <a:rPr lang="en-US" sz="4800" dirty="0">
                <a:solidFill>
                  <a:prstClr val="black"/>
                </a:solidFill>
              </a:rPr>
              <a:t> և </a:t>
            </a:r>
            <a:r>
              <a:rPr lang="en-US" sz="4800" dirty="0" err="1">
                <a:solidFill>
                  <a:prstClr val="black"/>
                </a:solidFill>
              </a:rPr>
              <a:t>ուղղափառների</a:t>
            </a:r>
            <a:r>
              <a:rPr lang="en-US" sz="4800" dirty="0">
                <a:solidFill>
                  <a:prstClr val="black"/>
                </a:solidFill>
              </a:rPr>
              <a:t> և </a:t>
            </a:r>
            <a:r>
              <a:rPr lang="en-US" sz="4800" dirty="0" err="1">
                <a:solidFill>
                  <a:prstClr val="black"/>
                </a:solidFill>
              </a:rPr>
              <a:t>քրիստոնյաների</a:t>
            </a:r>
            <a:r>
              <a:rPr lang="en-US" sz="4800" dirty="0">
                <a:solidFill>
                  <a:prstClr val="black"/>
                </a:solidFill>
              </a:rPr>
              <a:t> </a:t>
            </a:r>
            <a:r>
              <a:rPr lang="en-US" sz="4800" dirty="0" err="1">
                <a:solidFill>
                  <a:prstClr val="black"/>
                </a:solidFill>
              </a:rPr>
              <a:t>նկատմամբ</a:t>
            </a:r>
            <a:r>
              <a:rPr lang="en-US" sz="4800" dirty="0">
                <a:solidFill>
                  <a:prstClr val="black"/>
                </a:solidFill>
              </a:rPr>
              <a:t>  </a:t>
            </a:r>
            <a:r>
              <a:rPr lang="en-US" sz="4800" dirty="0" err="1">
                <a:solidFill>
                  <a:prstClr val="black"/>
                </a:solidFill>
              </a:rPr>
              <a:t>կրոնական</a:t>
            </a:r>
            <a:r>
              <a:rPr lang="en-US" sz="4800" dirty="0">
                <a:solidFill>
                  <a:prstClr val="black"/>
                </a:solidFill>
              </a:rPr>
              <a:t> </a:t>
            </a:r>
            <a:r>
              <a:rPr lang="en-US" sz="4800" dirty="0" err="1">
                <a:solidFill>
                  <a:prstClr val="black"/>
                </a:solidFill>
              </a:rPr>
              <a:t>ատելություն</a:t>
            </a:r>
            <a:r>
              <a:rPr lang="en-US" sz="4800" dirty="0">
                <a:solidFill>
                  <a:prstClr val="black"/>
                </a:solidFill>
              </a:rPr>
              <a:t> և </a:t>
            </a:r>
            <a:r>
              <a:rPr lang="en-US" sz="4800" dirty="0" err="1">
                <a:solidFill>
                  <a:prstClr val="black"/>
                </a:solidFill>
              </a:rPr>
              <a:t>թշնամություն</a:t>
            </a:r>
            <a:r>
              <a:rPr lang="en-US" sz="4800" dirty="0">
                <a:solidFill>
                  <a:prstClr val="black"/>
                </a:solidFill>
              </a:rPr>
              <a:t> </a:t>
            </a:r>
            <a:r>
              <a:rPr lang="en-US" sz="4800" dirty="0" err="1">
                <a:solidFill>
                  <a:prstClr val="black"/>
                </a:solidFill>
              </a:rPr>
              <a:t>սերմանող</a:t>
            </a:r>
            <a:r>
              <a:rPr lang="en-US" sz="4800" dirty="0">
                <a:solidFill>
                  <a:prstClr val="black"/>
                </a:solidFill>
              </a:rPr>
              <a:t>: </a:t>
            </a:r>
            <a:endParaRPr lang="en-US" sz="4800" dirty="0" smtClean="0">
              <a:solidFill>
                <a:prstClr val="black"/>
              </a:solidFill>
            </a:endParaRPr>
          </a:p>
          <a:p>
            <a:pPr lvl="0" algn="just">
              <a:lnSpc>
                <a:spcPct val="120000"/>
              </a:lnSpc>
            </a:pPr>
            <a:endParaRPr lang="en-US" sz="4800" dirty="0">
              <a:solidFill>
                <a:schemeClr val="tx1"/>
              </a:solidFill>
            </a:endParaRPr>
          </a:p>
          <a:p>
            <a:pPr algn="just">
              <a:lnSpc>
                <a:spcPct val="120000"/>
              </a:lnSpc>
            </a:pPr>
            <a:r>
              <a:rPr lang="en-US" sz="4800" dirty="0" err="1" smtClean="0">
                <a:solidFill>
                  <a:schemeClr val="tx1"/>
                </a:solidFill>
              </a:rPr>
              <a:t>Մեղադրական</a:t>
            </a:r>
            <a:r>
              <a:rPr lang="en-US" sz="4800" dirty="0" smtClean="0">
                <a:solidFill>
                  <a:schemeClr val="tx1"/>
                </a:solidFill>
              </a:rPr>
              <a:t> </a:t>
            </a:r>
            <a:r>
              <a:rPr lang="en-US" sz="4800" dirty="0" err="1" smtClean="0">
                <a:solidFill>
                  <a:schemeClr val="tx1"/>
                </a:solidFill>
              </a:rPr>
              <a:t>եզրակացության</a:t>
            </a:r>
            <a:r>
              <a:rPr lang="en-US" sz="4800" dirty="0" smtClean="0">
                <a:solidFill>
                  <a:schemeClr val="tx1"/>
                </a:solidFill>
              </a:rPr>
              <a:t> </a:t>
            </a:r>
            <a:r>
              <a:rPr lang="en-US" sz="4800" dirty="0" err="1" smtClean="0">
                <a:solidFill>
                  <a:schemeClr val="tx1"/>
                </a:solidFill>
              </a:rPr>
              <a:t>մեջ</a:t>
            </a:r>
            <a:r>
              <a:rPr lang="en-US" sz="4800" dirty="0" smtClean="0">
                <a:solidFill>
                  <a:schemeClr val="tx1"/>
                </a:solidFill>
              </a:rPr>
              <a:t> </a:t>
            </a:r>
            <a:r>
              <a:rPr lang="en-US" sz="4800" dirty="0" err="1" smtClean="0">
                <a:solidFill>
                  <a:schemeClr val="tx1"/>
                </a:solidFill>
              </a:rPr>
              <a:t>նշվել</a:t>
            </a:r>
            <a:r>
              <a:rPr lang="en-US" sz="4800" dirty="0" smtClean="0">
                <a:solidFill>
                  <a:schemeClr val="tx1"/>
                </a:solidFill>
              </a:rPr>
              <a:t> է, </a:t>
            </a:r>
            <a:r>
              <a:rPr lang="en-US" sz="4800" dirty="0" err="1" smtClean="0">
                <a:solidFill>
                  <a:schemeClr val="tx1"/>
                </a:solidFill>
              </a:rPr>
              <a:t>որ</a:t>
            </a:r>
            <a:r>
              <a:rPr lang="en-US" sz="4800" dirty="0" smtClean="0">
                <a:solidFill>
                  <a:schemeClr val="tx1"/>
                </a:solidFill>
              </a:rPr>
              <a:t> </a:t>
            </a:r>
            <a:r>
              <a:rPr lang="en-US" sz="4800" i="1" dirty="0" smtClean="0">
                <a:solidFill>
                  <a:schemeClr val="tx1"/>
                </a:solidFill>
              </a:rPr>
              <a:t>«</a:t>
            </a:r>
            <a:r>
              <a:rPr lang="en-US" sz="4800" i="1" dirty="0" err="1" smtClean="0">
                <a:solidFill>
                  <a:schemeClr val="tx1"/>
                </a:solidFill>
              </a:rPr>
              <a:t>ցուցահանդեսում</a:t>
            </a:r>
            <a:r>
              <a:rPr lang="en-US" sz="4800" i="1" dirty="0">
                <a:solidFill>
                  <a:schemeClr val="tx1"/>
                </a:solidFill>
              </a:rPr>
              <a:t> </a:t>
            </a:r>
            <a:r>
              <a:rPr lang="en-US" sz="4800" i="1" dirty="0" err="1" smtClean="0">
                <a:solidFill>
                  <a:schemeClr val="tx1"/>
                </a:solidFill>
              </a:rPr>
              <a:t>ցուցադրվել</a:t>
            </a:r>
            <a:r>
              <a:rPr lang="en-US" sz="4800" i="1" dirty="0" smtClean="0">
                <a:solidFill>
                  <a:schemeClr val="tx1"/>
                </a:solidFill>
              </a:rPr>
              <a:t> </a:t>
            </a:r>
            <a:r>
              <a:rPr lang="en-US" sz="4800" i="1" dirty="0" err="1" smtClean="0">
                <a:solidFill>
                  <a:schemeClr val="tx1"/>
                </a:solidFill>
              </a:rPr>
              <a:t>են</a:t>
            </a:r>
            <a:r>
              <a:rPr lang="en-US" sz="4800" i="1" dirty="0" smtClean="0">
                <a:solidFill>
                  <a:schemeClr val="tx1"/>
                </a:solidFill>
              </a:rPr>
              <a:t> </a:t>
            </a:r>
            <a:r>
              <a:rPr lang="en-US" sz="4800" i="1" dirty="0" err="1" smtClean="0">
                <a:solidFill>
                  <a:schemeClr val="tx1"/>
                </a:solidFill>
              </a:rPr>
              <a:t>նկարներ</a:t>
            </a:r>
            <a:r>
              <a:rPr lang="en-US" sz="4800" i="1" dirty="0" smtClean="0">
                <a:solidFill>
                  <a:schemeClr val="tx1"/>
                </a:solidFill>
              </a:rPr>
              <a:t>, </a:t>
            </a:r>
            <a:r>
              <a:rPr lang="en-US" sz="4800" i="1" dirty="0" err="1" smtClean="0">
                <a:solidFill>
                  <a:schemeClr val="tx1"/>
                </a:solidFill>
              </a:rPr>
              <a:t>որոնք</a:t>
            </a:r>
            <a:r>
              <a:rPr lang="en-US" sz="4800" i="1" dirty="0" smtClean="0">
                <a:solidFill>
                  <a:schemeClr val="tx1"/>
                </a:solidFill>
              </a:rPr>
              <a:t> </a:t>
            </a:r>
            <a:r>
              <a:rPr lang="en-US" sz="4800" i="1" dirty="0" err="1" smtClean="0">
                <a:solidFill>
                  <a:schemeClr val="tx1"/>
                </a:solidFill>
              </a:rPr>
              <a:t>անարգում</a:t>
            </a:r>
            <a:r>
              <a:rPr lang="en-US" sz="4800" i="1" dirty="0" smtClean="0">
                <a:solidFill>
                  <a:schemeClr val="tx1"/>
                </a:solidFill>
              </a:rPr>
              <a:t> և </a:t>
            </a:r>
            <a:r>
              <a:rPr lang="en-US" sz="4800" i="1" dirty="0" err="1" smtClean="0">
                <a:solidFill>
                  <a:schemeClr val="tx1"/>
                </a:solidFill>
              </a:rPr>
              <a:t>վիրավորում</a:t>
            </a:r>
            <a:r>
              <a:rPr lang="en-US" sz="4800" i="1" dirty="0" smtClean="0">
                <a:solidFill>
                  <a:schemeClr val="tx1"/>
                </a:solidFill>
              </a:rPr>
              <a:t> </a:t>
            </a:r>
            <a:r>
              <a:rPr lang="en-US" sz="4800" i="1" dirty="0" err="1" smtClean="0">
                <a:solidFill>
                  <a:schemeClr val="tx1"/>
                </a:solidFill>
              </a:rPr>
              <a:t>են</a:t>
            </a:r>
            <a:r>
              <a:rPr lang="en-US" sz="4800" i="1" dirty="0" smtClean="0">
                <a:solidFill>
                  <a:schemeClr val="tx1"/>
                </a:solidFill>
              </a:rPr>
              <a:t> </a:t>
            </a:r>
            <a:r>
              <a:rPr lang="en-US" sz="4800" i="1" dirty="0" err="1" smtClean="0">
                <a:solidFill>
                  <a:schemeClr val="tx1"/>
                </a:solidFill>
              </a:rPr>
              <a:t>քրիստոնեական</a:t>
            </a:r>
            <a:r>
              <a:rPr lang="en-US" sz="4800" i="1" dirty="0" smtClean="0">
                <a:solidFill>
                  <a:schemeClr val="tx1"/>
                </a:solidFill>
              </a:rPr>
              <a:t> </a:t>
            </a:r>
            <a:r>
              <a:rPr lang="en-US" sz="4800" i="1" dirty="0" err="1" smtClean="0">
                <a:solidFill>
                  <a:schemeClr val="tx1"/>
                </a:solidFill>
              </a:rPr>
              <a:t>հավատքը</a:t>
            </a:r>
            <a:r>
              <a:rPr lang="en-US" sz="4800" i="1" dirty="0" smtClean="0">
                <a:solidFill>
                  <a:schemeClr val="tx1"/>
                </a:solidFill>
              </a:rPr>
              <a:t> և </a:t>
            </a:r>
            <a:r>
              <a:rPr lang="en-US" sz="4800" i="1" dirty="0" err="1" smtClean="0">
                <a:solidFill>
                  <a:schemeClr val="tx1"/>
                </a:solidFill>
              </a:rPr>
              <a:t>այն</a:t>
            </a:r>
            <a:r>
              <a:rPr lang="en-US" sz="4800" i="1" dirty="0" smtClean="0">
                <a:solidFill>
                  <a:schemeClr val="tx1"/>
                </a:solidFill>
              </a:rPr>
              <a:t> </a:t>
            </a:r>
            <a:r>
              <a:rPr lang="en-US" sz="4800" i="1" dirty="0" err="1" smtClean="0">
                <a:solidFill>
                  <a:schemeClr val="tx1"/>
                </a:solidFill>
              </a:rPr>
              <a:t>քաղաքացիներին</a:t>
            </a:r>
            <a:r>
              <a:rPr lang="en-US" sz="4800" i="1" dirty="0" smtClean="0">
                <a:solidFill>
                  <a:schemeClr val="tx1"/>
                </a:solidFill>
              </a:rPr>
              <a:t>, </a:t>
            </a:r>
            <a:r>
              <a:rPr lang="en-US" sz="4800" i="1" dirty="0" err="1" smtClean="0">
                <a:solidFill>
                  <a:schemeClr val="tx1"/>
                </a:solidFill>
              </a:rPr>
              <a:t>ովքեր</a:t>
            </a:r>
            <a:r>
              <a:rPr lang="en-US" sz="4800" i="1" dirty="0" smtClean="0">
                <a:solidFill>
                  <a:schemeClr val="tx1"/>
                </a:solidFill>
              </a:rPr>
              <a:t> </a:t>
            </a:r>
            <a:r>
              <a:rPr lang="en-US" sz="4800" i="1" dirty="0" err="1" smtClean="0">
                <a:solidFill>
                  <a:schemeClr val="tx1"/>
                </a:solidFill>
              </a:rPr>
              <a:t>հետևում</a:t>
            </a:r>
            <a:r>
              <a:rPr lang="en-US" sz="4800" i="1" dirty="0" smtClean="0">
                <a:solidFill>
                  <a:schemeClr val="tx1"/>
                </a:solidFill>
              </a:rPr>
              <a:t> </a:t>
            </a:r>
            <a:r>
              <a:rPr lang="en-US" sz="4800" i="1" dirty="0" err="1" smtClean="0">
                <a:solidFill>
                  <a:schemeClr val="tx1"/>
                </a:solidFill>
              </a:rPr>
              <a:t>են</a:t>
            </a:r>
            <a:r>
              <a:rPr lang="en-US" sz="4800" i="1" dirty="0" smtClean="0">
                <a:solidFill>
                  <a:schemeClr val="tx1"/>
                </a:solidFill>
              </a:rPr>
              <a:t> </a:t>
            </a:r>
            <a:r>
              <a:rPr lang="en-US" sz="4800" i="1" dirty="0" err="1" smtClean="0">
                <a:solidFill>
                  <a:schemeClr val="tx1"/>
                </a:solidFill>
              </a:rPr>
              <a:t>այդ</a:t>
            </a:r>
            <a:r>
              <a:rPr lang="en-US" sz="4800" i="1" dirty="0" smtClean="0">
                <a:solidFill>
                  <a:schemeClr val="tx1"/>
                </a:solidFill>
              </a:rPr>
              <a:t> </a:t>
            </a:r>
            <a:r>
              <a:rPr lang="en-US" sz="4800" i="1" dirty="0" err="1" smtClean="0">
                <a:solidFill>
                  <a:schemeClr val="tx1"/>
                </a:solidFill>
              </a:rPr>
              <a:t>հավատքին</a:t>
            </a:r>
            <a:r>
              <a:rPr lang="en-US" sz="4800" i="1" dirty="0" smtClean="0">
                <a:solidFill>
                  <a:schemeClr val="tx1"/>
                </a:solidFill>
              </a:rPr>
              <a:t>, </a:t>
            </a:r>
            <a:r>
              <a:rPr lang="en-US" sz="4800" i="1" dirty="0" err="1" smtClean="0">
                <a:solidFill>
                  <a:schemeClr val="tx1"/>
                </a:solidFill>
              </a:rPr>
              <a:t>մասնավորապես</a:t>
            </a:r>
            <a:r>
              <a:rPr lang="en-US" sz="4800" i="1" dirty="0" smtClean="0">
                <a:solidFill>
                  <a:schemeClr val="tx1"/>
                </a:solidFill>
              </a:rPr>
              <a:t> </a:t>
            </a:r>
            <a:r>
              <a:rPr lang="en-US" sz="4800" i="1" dirty="0" err="1" smtClean="0">
                <a:solidFill>
                  <a:schemeClr val="tx1"/>
                </a:solidFill>
              </a:rPr>
              <a:t>ուղղափառ</a:t>
            </a:r>
            <a:r>
              <a:rPr lang="en-US" sz="4800" i="1" dirty="0" smtClean="0">
                <a:solidFill>
                  <a:schemeClr val="tx1"/>
                </a:solidFill>
              </a:rPr>
              <a:t> </a:t>
            </a:r>
            <a:r>
              <a:rPr lang="en-US" sz="4800" i="1" dirty="0" err="1" smtClean="0">
                <a:solidFill>
                  <a:schemeClr val="tx1"/>
                </a:solidFill>
              </a:rPr>
              <a:t>եկեղեցու</a:t>
            </a:r>
            <a:r>
              <a:rPr lang="en-US" sz="4800" i="1" dirty="0" smtClean="0">
                <a:solidFill>
                  <a:schemeClr val="tx1"/>
                </a:solidFill>
              </a:rPr>
              <a:t> </a:t>
            </a:r>
            <a:r>
              <a:rPr lang="en-US" sz="4800" i="1" dirty="0" err="1" smtClean="0">
                <a:solidFill>
                  <a:schemeClr val="tx1"/>
                </a:solidFill>
              </a:rPr>
              <a:t>հետևորդներին</a:t>
            </a:r>
            <a:r>
              <a:rPr lang="en-US" sz="4800" i="1" dirty="0" smtClean="0">
                <a:solidFill>
                  <a:schemeClr val="tx1"/>
                </a:solidFill>
              </a:rPr>
              <a:t>:</a:t>
            </a:r>
          </a:p>
          <a:p>
            <a:pPr algn="just">
              <a:lnSpc>
                <a:spcPct val="120000"/>
              </a:lnSpc>
            </a:pPr>
            <a:r>
              <a:rPr lang="en-US" sz="4800" i="1" dirty="0" smtClean="0">
                <a:solidFill>
                  <a:schemeClr val="tx1"/>
                </a:solidFill>
              </a:rPr>
              <a:t> </a:t>
            </a:r>
            <a:r>
              <a:rPr lang="en-US" sz="4800" dirty="0" err="1" smtClean="0">
                <a:solidFill>
                  <a:schemeClr val="tx1"/>
                </a:solidFill>
              </a:rPr>
              <a:t>Քրեական</a:t>
            </a:r>
            <a:r>
              <a:rPr lang="en-US" sz="4800" dirty="0" smtClean="0">
                <a:solidFill>
                  <a:schemeClr val="tx1"/>
                </a:solidFill>
              </a:rPr>
              <a:t> </a:t>
            </a:r>
            <a:r>
              <a:rPr lang="en-US" sz="4800" dirty="0" err="1" smtClean="0">
                <a:solidFill>
                  <a:schemeClr val="tx1"/>
                </a:solidFill>
              </a:rPr>
              <a:t>վարույթին</a:t>
            </a:r>
            <a:r>
              <a:rPr lang="en-US" sz="4800" dirty="0" smtClean="0">
                <a:solidFill>
                  <a:schemeClr val="tx1"/>
                </a:solidFill>
              </a:rPr>
              <a:t> </a:t>
            </a:r>
            <a:r>
              <a:rPr lang="en-US" sz="4800" dirty="0" err="1" smtClean="0">
                <a:solidFill>
                  <a:schemeClr val="tx1"/>
                </a:solidFill>
              </a:rPr>
              <a:t>մասնակցել</a:t>
            </a:r>
            <a:r>
              <a:rPr lang="en-US" sz="4800" dirty="0" smtClean="0">
                <a:solidFill>
                  <a:schemeClr val="tx1"/>
                </a:solidFill>
              </a:rPr>
              <a:t> </a:t>
            </a:r>
            <a:r>
              <a:rPr lang="en-US" sz="4800" dirty="0" err="1" smtClean="0">
                <a:solidFill>
                  <a:schemeClr val="tx1"/>
                </a:solidFill>
              </a:rPr>
              <a:t>են</a:t>
            </a:r>
            <a:r>
              <a:rPr lang="en-US" sz="4800" dirty="0" smtClean="0">
                <a:solidFill>
                  <a:schemeClr val="tx1"/>
                </a:solidFill>
              </a:rPr>
              <a:t> </a:t>
            </a:r>
            <a:r>
              <a:rPr lang="en-US" sz="4800" dirty="0" err="1" smtClean="0">
                <a:solidFill>
                  <a:schemeClr val="tx1"/>
                </a:solidFill>
              </a:rPr>
              <a:t>մի</a:t>
            </a:r>
            <a:r>
              <a:rPr lang="en-US" sz="4800" dirty="0" smtClean="0">
                <a:solidFill>
                  <a:schemeClr val="tx1"/>
                </a:solidFill>
              </a:rPr>
              <a:t> </a:t>
            </a:r>
            <a:r>
              <a:rPr lang="en-US" sz="4800" dirty="0" err="1" smtClean="0">
                <a:solidFill>
                  <a:schemeClr val="tx1"/>
                </a:solidFill>
              </a:rPr>
              <a:t>շարք</a:t>
            </a:r>
            <a:r>
              <a:rPr lang="en-US" sz="4800" dirty="0" smtClean="0">
                <a:solidFill>
                  <a:schemeClr val="tx1"/>
                </a:solidFill>
              </a:rPr>
              <a:t> </a:t>
            </a:r>
            <a:r>
              <a:rPr lang="en-US" sz="4800" dirty="0" err="1" smtClean="0">
                <a:solidFill>
                  <a:schemeClr val="tx1"/>
                </a:solidFill>
              </a:rPr>
              <a:t>փորձագետներ</a:t>
            </a:r>
            <a:r>
              <a:rPr lang="en-US" sz="4800" dirty="0" smtClean="0">
                <a:solidFill>
                  <a:schemeClr val="tx1"/>
                </a:solidFill>
              </a:rPr>
              <a:t>, </a:t>
            </a:r>
            <a:r>
              <a:rPr lang="en-US" sz="4800" dirty="0" err="1" smtClean="0">
                <a:solidFill>
                  <a:schemeClr val="tx1"/>
                </a:solidFill>
              </a:rPr>
              <a:t>որոնցից</a:t>
            </a:r>
            <a:r>
              <a:rPr lang="en-US" sz="4800" dirty="0" smtClean="0">
                <a:solidFill>
                  <a:schemeClr val="tx1"/>
                </a:solidFill>
              </a:rPr>
              <a:t> </a:t>
            </a:r>
            <a:r>
              <a:rPr lang="en-US" sz="4800" dirty="0" err="1" smtClean="0">
                <a:solidFill>
                  <a:schemeClr val="tx1"/>
                </a:solidFill>
              </a:rPr>
              <a:t>մեկի</a:t>
            </a:r>
            <a:r>
              <a:rPr lang="en-US" sz="4800" dirty="0" smtClean="0">
                <a:solidFill>
                  <a:schemeClr val="tx1"/>
                </a:solidFill>
              </a:rPr>
              <a:t> </a:t>
            </a:r>
            <a:r>
              <a:rPr lang="en-US" sz="4800" dirty="0" err="1" smtClean="0">
                <a:solidFill>
                  <a:schemeClr val="tx1"/>
                </a:solidFill>
              </a:rPr>
              <a:t>եզրակացության</a:t>
            </a:r>
            <a:r>
              <a:rPr lang="en-US" sz="4800" dirty="0" smtClean="0">
                <a:solidFill>
                  <a:schemeClr val="tx1"/>
                </a:solidFill>
              </a:rPr>
              <a:t> </a:t>
            </a:r>
            <a:r>
              <a:rPr lang="en-US" sz="4800" dirty="0" err="1" smtClean="0">
                <a:solidFill>
                  <a:schemeClr val="tx1"/>
                </a:solidFill>
              </a:rPr>
              <a:t>համարձայն</a:t>
            </a:r>
            <a:r>
              <a:rPr lang="en-US" sz="4800" dirty="0" smtClean="0">
                <a:solidFill>
                  <a:schemeClr val="tx1"/>
                </a:solidFill>
              </a:rPr>
              <a:t>, </a:t>
            </a:r>
            <a:r>
              <a:rPr lang="en-US" sz="4800" i="1" dirty="0" smtClean="0">
                <a:solidFill>
                  <a:schemeClr val="tx1"/>
                </a:solidFill>
              </a:rPr>
              <a:t>«</a:t>
            </a:r>
            <a:r>
              <a:rPr lang="en-US" sz="4800" i="1" dirty="0" err="1" smtClean="0">
                <a:solidFill>
                  <a:schemeClr val="tx1"/>
                </a:solidFill>
              </a:rPr>
              <a:t>ցուցադրված</a:t>
            </a:r>
            <a:r>
              <a:rPr lang="en-US" sz="4800" i="1" dirty="0" smtClean="0">
                <a:solidFill>
                  <a:schemeClr val="tx1"/>
                </a:solidFill>
              </a:rPr>
              <a:t> </a:t>
            </a:r>
            <a:r>
              <a:rPr lang="en-US" sz="4800" i="1" dirty="0" err="1" smtClean="0">
                <a:solidFill>
                  <a:schemeClr val="tx1"/>
                </a:solidFill>
              </a:rPr>
              <a:t>նկարներից</a:t>
            </a:r>
            <a:r>
              <a:rPr lang="en-US" sz="4800" i="1" dirty="0" smtClean="0">
                <a:solidFill>
                  <a:schemeClr val="tx1"/>
                </a:solidFill>
              </a:rPr>
              <a:t> </a:t>
            </a:r>
            <a:r>
              <a:rPr lang="en-US" sz="4800" i="1" dirty="0" err="1" smtClean="0">
                <a:solidFill>
                  <a:schemeClr val="tx1"/>
                </a:solidFill>
              </a:rPr>
              <a:t>բխող</a:t>
            </a:r>
            <a:r>
              <a:rPr lang="en-US" sz="4800" i="1" dirty="0" smtClean="0">
                <a:solidFill>
                  <a:schemeClr val="tx1"/>
                </a:solidFill>
              </a:rPr>
              <a:t> </a:t>
            </a:r>
            <a:r>
              <a:rPr lang="en-US" sz="4800" i="1" dirty="0" err="1" smtClean="0">
                <a:solidFill>
                  <a:schemeClr val="tx1"/>
                </a:solidFill>
              </a:rPr>
              <a:t>նեգատիվ</a:t>
            </a:r>
            <a:r>
              <a:rPr lang="en-US" sz="4800" i="1" dirty="0" smtClean="0">
                <a:solidFill>
                  <a:schemeClr val="tx1"/>
                </a:solidFill>
              </a:rPr>
              <a:t> </a:t>
            </a:r>
            <a:r>
              <a:rPr lang="en-US" sz="4800" i="1" dirty="0" err="1" smtClean="0">
                <a:solidFill>
                  <a:schemeClr val="tx1"/>
                </a:solidFill>
              </a:rPr>
              <a:t>իմպուլսը</a:t>
            </a:r>
            <a:r>
              <a:rPr lang="en-US" sz="4800" i="1" dirty="0" smtClean="0">
                <a:solidFill>
                  <a:schemeClr val="tx1"/>
                </a:solidFill>
              </a:rPr>
              <a:t> </a:t>
            </a:r>
            <a:r>
              <a:rPr lang="en-US" sz="4800" i="1" dirty="0" err="1" smtClean="0">
                <a:solidFill>
                  <a:schemeClr val="tx1"/>
                </a:solidFill>
              </a:rPr>
              <a:t>կարող</a:t>
            </a:r>
            <a:r>
              <a:rPr lang="en-US" sz="4800" i="1" dirty="0" smtClean="0">
                <a:solidFill>
                  <a:schemeClr val="tx1"/>
                </a:solidFill>
              </a:rPr>
              <a:t> է </a:t>
            </a:r>
            <a:r>
              <a:rPr lang="en-US" sz="4800" i="1" dirty="0" err="1" smtClean="0">
                <a:solidFill>
                  <a:schemeClr val="tx1"/>
                </a:solidFill>
              </a:rPr>
              <a:t>հարուցել</a:t>
            </a:r>
            <a:r>
              <a:rPr lang="en-US" sz="4800" i="1" dirty="0" smtClean="0">
                <a:solidFill>
                  <a:schemeClr val="tx1"/>
                </a:solidFill>
              </a:rPr>
              <a:t> </a:t>
            </a:r>
            <a:r>
              <a:rPr lang="en-US" sz="4800" i="1" dirty="0" err="1" smtClean="0">
                <a:solidFill>
                  <a:schemeClr val="tx1"/>
                </a:solidFill>
              </a:rPr>
              <a:t>ագրեսիա</a:t>
            </a:r>
            <a:r>
              <a:rPr lang="en-US" sz="4800" i="1" dirty="0" smtClean="0">
                <a:solidFill>
                  <a:schemeClr val="tx1"/>
                </a:solidFill>
              </a:rPr>
              <a:t> </a:t>
            </a:r>
            <a:r>
              <a:rPr lang="en-US" sz="4800" i="1" dirty="0" err="1" smtClean="0">
                <a:solidFill>
                  <a:schemeClr val="tx1"/>
                </a:solidFill>
              </a:rPr>
              <a:t>կամ</a:t>
            </a:r>
            <a:r>
              <a:rPr lang="en-US" sz="4800" i="1" dirty="0" smtClean="0">
                <a:solidFill>
                  <a:schemeClr val="tx1"/>
                </a:solidFill>
              </a:rPr>
              <a:t>, </a:t>
            </a:r>
            <a:r>
              <a:rPr lang="en-US" sz="4800" i="1" dirty="0" err="1" smtClean="0">
                <a:solidFill>
                  <a:schemeClr val="tx1"/>
                </a:solidFill>
              </a:rPr>
              <a:t>առնվազն</a:t>
            </a:r>
            <a:r>
              <a:rPr lang="en-US" sz="4800" i="1" dirty="0" smtClean="0">
                <a:solidFill>
                  <a:schemeClr val="tx1"/>
                </a:solidFill>
              </a:rPr>
              <a:t>, </a:t>
            </a:r>
            <a:r>
              <a:rPr lang="en-US" sz="4800" i="1" dirty="0" err="1" smtClean="0">
                <a:solidFill>
                  <a:schemeClr val="tx1"/>
                </a:solidFill>
              </a:rPr>
              <a:t>ցուցադրված</a:t>
            </a:r>
            <a:r>
              <a:rPr lang="en-US" sz="4800" i="1" dirty="0" smtClean="0">
                <a:solidFill>
                  <a:schemeClr val="tx1"/>
                </a:solidFill>
              </a:rPr>
              <a:t> </a:t>
            </a:r>
            <a:r>
              <a:rPr lang="en-US" sz="4800" i="1" dirty="0" err="1" smtClean="0">
                <a:solidFill>
                  <a:schemeClr val="tx1"/>
                </a:solidFill>
              </a:rPr>
              <a:t>կրոնական</a:t>
            </a:r>
            <a:r>
              <a:rPr lang="en-US" sz="4800" i="1" dirty="0" smtClean="0">
                <a:solidFill>
                  <a:schemeClr val="tx1"/>
                </a:solidFill>
              </a:rPr>
              <a:t> </a:t>
            </a:r>
            <a:r>
              <a:rPr lang="en-US" sz="4800" i="1" dirty="0" err="1" smtClean="0">
                <a:solidFill>
                  <a:schemeClr val="tx1"/>
                </a:solidFill>
              </a:rPr>
              <a:t>պատկերների</a:t>
            </a:r>
            <a:r>
              <a:rPr lang="en-US" sz="4800" i="1" dirty="0" smtClean="0">
                <a:solidFill>
                  <a:schemeClr val="tx1"/>
                </a:solidFill>
              </a:rPr>
              <a:t> </a:t>
            </a:r>
            <a:r>
              <a:rPr lang="en-US" sz="4800" i="1" dirty="0" err="1" smtClean="0">
                <a:solidFill>
                  <a:schemeClr val="tx1"/>
                </a:solidFill>
              </a:rPr>
              <a:t>կամ</a:t>
            </a:r>
            <a:r>
              <a:rPr lang="en-US" sz="4800" i="1" dirty="0" smtClean="0">
                <a:solidFill>
                  <a:schemeClr val="tx1"/>
                </a:solidFill>
              </a:rPr>
              <a:t> </a:t>
            </a:r>
            <a:r>
              <a:rPr lang="en-US" sz="4800" i="1" dirty="0" err="1" smtClean="0">
                <a:solidFill>
                  <a:schemeClr val="tx1"/>
                </a:solidFill>
              </a:rPr>
              <a:t>պաշտամունքային</a:t>
            </a:r>
            <a:r>
              <a:rPr lang="en-US" sz="4800" i="1" dirty="0" smtClean="0">
                <a:solidFill>
                  <a:schemeClr val="tx1"/>
                </a:solidFill>
              </a:rPr>
              <a:t> </a:t>
            </a:r>
            <a:r>
              <a:rPr lang="en-US" sz="4800" i="1" dirty="0" err="1" smtClean="0">
                <a:solidFill>
                  <a:schemeClr val="tx1"/>
                </a:solidFill>
              </a:rPr>
              <a:t>առարկաների</a:t>
            </a:r>
            <a:r>
              <a:rPr lang="en-US" sz="4800" i="1" dirty="0" smtClean="0">
                <a:solidFill>
                  <a:schemeClr val="tx1"/>
                </a:solidFill>
              </a:rPr>
              <a:t> </a:t>
            </a:r>
            <a:r>
              <a:rPr lang="en-US" sz="4800" i="1" dirty="0" err="1" smtClean="0">
                <a:solidFill>
                  <a:schemeClr val="tx1"/>
                </a:solidFill>
              </a:rPr>
              <a:t>նկատմամբ</a:t>
            </a:r>
            <a:r>
              <a:rPr lang="en-US" sz="4800" i="1" dirty="0" smtClean="0">
                <a:solidFill>
                  <a:schemeClr val="tx1"/>
                </a:solidFill>
              </a:rPr>
              <a:t> </a:t>
            </a:r>
            <a:r>
              <a:rPr lang="en-US" sz="4800" i="1" dirty="0" err="1" smtClean="0">
                <a:solidFill>
                  <a:schemeClr val="tx1"/>
                </a:solidFill>
              </a:rPr>
              <a:t>հարգանքի</a:t>
            </a:r>
            <a:r>
              <a:rPr lang="en-US" sz="4800" i="1" dirty="0" smtClean="0">
                <a:solidFill>
                  <a:schemeClr val="tx1"/>
                </a:solidFill>
              </a:rPr>
              <a:t> </a:t>
            </a:r>
            <a:r>
              <a:rPr lang="en-US" sz="4800" i="1" dirty="0" err="1" smtClean="0">
                <a:solidFill>
                  <a:schemeClr val="tx1"/>
                </a:solidFill>
              </a:rPr>
              <a:t>բացակայություն</a:t>
            </a:r>
            <a:r>
              <a:rPr lang="en-US" sz="4800" i="1" dirty="0">
                <a:solidFill>
                  <a:schemeClr val="tx1"/>
                </a:solidFill>
              </a:rPr>
              <a:t>»</a:t>
            </a:r>
            <a:r>
              <a:rPr lang="en-US" sz="4800" i="1" dirty="0" smtClean="0">
                <a:solidFill>
                  <a:schemeClr val="tx1"/>
                </a:solidFill>
              </a:rPr>
              <a:t>: </a:t>
            </a:r>
            <a:r>
              <a:rPr lang="en-US" sz="4800" dirty="0" smtClean="0">
                <a:solidFill>
                  <a:schemeClr val="tx1"/>
                </a:solidFill>
              </a:rPr>
              <a:t>Ի </a:t>
            </a:r>
            <a:r>
              <a:rPr lang="en-US" sz="4800" dirty="0" err="1" smtClean="0">
                <a:solidFill>
                  <a:schemeClr val="tx1"/>
                </a:solidFill>
              </a:rPr>
              <a:t>հավելումն</a:t>
            </a:r>
            <a:r>
              <a:rPr lang="en-US" sz="4800" dirty="0" smtClean="0">
                <a:solidFill>
                  <a:schemeClr val="tx1"/>
                </a:solidFill>
              </a:rPr>
              <a:t>, </a:t>
            </a:r>
            <a:r>
              <a:rPr lang="en-US" sz="4800" dirty="0" err="1" smtClean="0">
                <a:solidFill>
                  <a:schemeClr val="tx1"/>
                </a:solidFill>
              </a:rPr>
              <a:t>առանց</a:t>
            </a:r>
            <a:r>
              <a:rPr lang="en-US" sz="4800" dirty="0" smtClean="0">
                <a:solidFill>
                  <a:schemeClr val="tx1"/>
                </a:solidFill>
              </a:rPr>
              <a:t> </a:t>
            </a:r>
            <a:r>
              <a:rPr lang="en-US" sz="4800" dirty="0" err="1" smtClean="0">
                <a:solidFill>
                  <a:schemeClr val="tx1"/>
                </a:solidFill>
              </a:rPr>
              <a:t>որևէ</a:t>
            </a:r>
            <a:r>
              <a:rPr lang="en-US" sz="4800" dirty="0" smtClean="0">
                <a:solidFill>
                  <a:schemeClr val="tx1"/>
                </a:solidFill>
              </a:rPr>
              <a:t> </a:t>
            </a:r>
            <a:r>
              <a:rPr lang="en-US" sz="4800" dirty="0" err="1" smtClean="0">
                <a:solidFill>
                  <a:schemeClr val="tx1"/>
                </a:solidFill>
              </a:rPr>
              <a:t>պատճառաբանության</a:t>
            </a:r>
            <a:r>
              <a:rPr lang="en-US" sz="4800" dirty="0" smtClean="0">
                <a:solidFill>
                  <a:schemeClr val="tx1"/>
                </a:solidFill>
              </a:rPr>
              <a:t>, </a:t>
            </a:r>
            <a:r>
              <a:rPr lang="en-US" sz="4800" dirty="0" err="1" smtClean="0">
                <a:solidFill>
                  <a:schemeClr val="tx1"/>
                </a:solidFill>
              </a:rPr>
              <a:t>նույն</a:t>
            </a:r>
            <a:r>
              <a:rPr lang="en-US" sz="4800" dirty="0" smtClean="0">
                <a:solidFill>
                  <a:schemeClr val="tx1"/>
                </a:solidFill>
              </a:rPr>
              <a:t> </a:t>
            </a:r>
            <a:r>
              <a:rPr lang="en-US" sz="4800" dirty="0" err="1" smtClean="0">
                <a:solidFill>
                  <a:schemeClr val="tx1"/>
                </a:solidFill>
              </a:rPr>
              <a:t>փորձագետը</a:t>
            </a:r>
            <a:r>
              <a:rPr lang="en-US" sz="4800" dirty="0" smtClean="0">
                <a:solidFill>
                  <a:schemeClr val="tx1"/>
                </a:solidFill>
              </a:rPr>
              <a:t> </a:t>
            </a:r>
            <a:r>
              <a:rPr lang="en-US" sz="4800" dirty="0" err="1" smtClean="0">
                <a:solidFill>
                  <a:schemeClr val="tx1"/>
                </a:solidFill>
              </a:rPr>
              <a:t>եզրակացրել</a:t>
            </a:r>
            <a:r>
              <a:rPr lang="en-US" sz="4800" dirty="0" smtClean="0">
                <a:solidFill>
                  <a:schemeClr val="tx1"/>
                </a:solidFill>
              </a:rPr>
              <a:t> է, </a:t>
            </a:r>
            <a:r>
              <a:rPr lang="en-US" sz="4800" dirty="0" err="1" smtClean="0">
                <a:solidFill>
                  <a:schemeClr val="tx1"/>
                </a:solidFill>
              </a:rPr>
              <a:t>որ</a:t>
            </a:r>
            <a:r>
              <a:rPr lang="en-US" sz="4800" dirty="0" smtClean="0">
                <a:solidFill>
                  <a:schemeClr val="tx1"/>
                </a:solidFill>
              </a:rPr>
              <a:t> </a:t>
            </a:r>
            <a:r>
              <a:rPr lang="en-US" sz="4800" dirty="0" err="1" smtClean="0">
                <a:solidFill>
                  <a:schemeClr val="tx1"/>
                </a:solidFill>
              </a:rPr>
              <a:t>նման</a:t>
            </a:r>
            <a:r>
              <a:rPr lang="en-US" sz="4800" dirty="0" smtClean="0">
                <a:solidFill>
                  <a:schemeClr val="tx1"/>
                </a:solidFill>
              </a:rPr>
              <a:t> </a:t>
            </a:r>
            <a:r>
              <a:rPr lang="en-US" sz="4800" dirty="0" err="1" smtClean="0">
                <a:solidFill>
                  <a:schemeClr val="tx1"/>
                </a:solidFill>
              </a:rPr>
              <a:t>գեղարվեստական</a:t>
            </a:r>
            <a:r>
              <a:rPr lang="en-US" sz="4800" dirty="0" smtClean="0">
                <a:solidFill>
                  <a:schemeClr val="tx1"/>
                </a:solidFill>
              </a:rPr>
              <a:t> </a:t>
            </a:r>
            <a:r>
              <a:rPr lang="en-US" sz="4800" dirty="0" err="1" smtClean="0">
                <a:solidFill>
                  <a:schemeClr val="tx1"/>
                </a:solidFill>
              </a:rPr>
              <a:t>աշխատանքները</a:t>
            </a:r>
            <a:r>
              <a:rPr lang="en-US" sz="4800" dirty="0" smtClean="0">
                <a:solidFill>
                  <a:schemeClr val="tx1"/>
                </a:solidFill>
              </a:rPr>
              <a:t> </a:t>
            </a:r>
            <a:r>
              <a:rPr lang="en-US" sz="4800" i="1" dirty="0" smtClean="0">
                <a:solidFill>
                  <a:schemeClr val="tx1"/>
                </a:solidFill>
              </a:rPr>
              <a:t>«</a:t>
            </a:r>
            <a:r>
              <a:rPr lang="en-US" sz="4800" i="1" dirty="0" err="1" smtClean="0">
                <a:solidFill>
                  <a:schemeClr val="tx1"/>
                </a:solidFill>
              </a:rPr>
              <a:t>մարդկանց</a:t>
            </a:r>
            <a:r>
              <a:rPr lang="en-US" sz="4800" i="1" dirty="0" smtClean="0">
                <a:solidFill>
                  <a:schemeClr val="tx1"/>
                </a:solidFill>
              </a:rPr>
              <a:t> </a:t>
            </a:r>
            <a:r>
              <a:rPr lang="en-US" sz="4800" i="1" dirty="0" err="1" smtClean="0">
                <a:solidFill>
                  <a:schemeClr val="tx1"/>
                </a:solidFill>
              </a:rPr>
              <a:t>մոտ</a:t>
            </a:r>
            <a:r>
              <a:rPr lang="en-US" sz="4800" i="1" dirty="0" smtClean="0">
                <a:solidFill>
                  <a:schemeClr val="tx1"/>
                </a:solidFill>
              </a:rPr>
              <a:t> </a:t>
            </a:r>
            <a:r>
              <a:rPr lang="en-US" sz="4800" i="1" dirty="0" err="1" smtClean="0">
                <a:solidFill>
                  <a:schemeClr val="tx1"/>
                </a:solidFill>
              </a:rPr>
              <a:t>առաջացնում</a:t>
            </a:r>
            <a:r>
              <a:rPr lang="en-US" sz="4800" i="1" dirty="0" smtClean="0">
                <a:solidFill>
                  <a:schemeClr val="tx1"/>
                </a:solidFill>
              </a:rPr>
              <a:t> </a:t>
            </a:r>
            <a:r>
              <a:rPr lang="en-US" sz="4800" i="1" dirty="0" err="1" smtClean="0">
                <a:solidFill>
                  <a:schemeClr val="tx1"/>
                </a:solidFill>
              </a:rPr>
              <a:t>են</a:t>
            </a:r>
            <a:r>
              <a:rPr lang="en-US" sz="4800" i="1" dirty="0" smtClean="0">
                <a:solidFill>
                  <a:schemeClr val="tx1"/>
                </a:solidFill>
              </a:rPr>
              <a:t> </a:t>
            </a:r>
            <a:r>
              <a:rPr lang="en-US" sz="4800" i="1" dirty="0" err="1" smtClean="0">
                <a:solidFill>
                  <a:schemeClr val="tx1"/>
                </a:solidFill>
              </a:rPr>
              <a:t>ցանկություն</a:t>
            </a:r>
            <a:r>
              <a:rPr lang="en-US" sz="4800" i="1" dirty="0" smtClean="0">
                <a:solidFill>
                  <a:schemeClr val="tx1"/>
                </a:solidFill>
              </a:rPr>
              <a:t> </a:t>
            </a:r>
            <a:r>
              <a:rPr lang="en-US" sz="4800" i="1" dirty="0" err="1" smtClean="0">
                <a:solidFill>
                  <a:schemeClr val="tx1"/>
                </a:solidFill>
              </a:rPr>
              <a:t>այրել</a:t>
            </a:r>
            <a:r>
              <a:rPr lang="en-US" sz="4800" i="1" dirty="0" smtClean="0">
                <a:solidFill>
                  <a:schemeClr val="tx1"/>
                </a:solidFill>
              </a:rPr>
              <a:t> </a:t>
            </a:r>
            <a:r>
              <a:rPr lang="en-US" sz="4800" i="1" dirty="0" err="1" smtClean="0">
                <a:solidFill>
                  <a:schemeClr val="tx1"/>
                </a:solidFill>
              </a:rPr>
              <a:t>կրոնական</a:t>
            </a:r>
            <a:r>
              <a:rPr lang="en-US" sz="4800" i="1" dirty="0" smtClean="0">
                <a:solidFill>
                  <a:schemeClr val="tx1"/>
                </a:solidFill>
              </a:rPr>
              <a:t> </a:t>
            </a:r>
            <a:r>
              <a:rPr lang="en-US" sz="4800" i="1" dirty="0" err="1" smtClean="0">
                <a:solidFill>
                  <a:schemeClr val="tx1"/>
                </a:solidFill>
              </a:rPr>
              <a:t>առաջնորդների</a:t>
            </a:r>
            <a:r>
              <a:rPr lang="en-US" sz="4800" i="1" dirty="0" smtClean="0">
                <a:solidFill>
                  <a:schemeClr val="tx1"/>
                </a:solidFill>
              </a:rPr>
              <a:t> </a:t>
            </a:r>
            <a:r>
              <a:rPr lang="en-US" sz="4800" i="1" dirty="0" err="1" smtClean="0">
                <a:solidFill>
                  <a:schemeClr val="tx1"/>
                </a:solidFill>
              </a:rPr>
              <a:t>տները</a:t>
            </a:r>
            <a:r>
              <a:rPr lang="en-US" sz="4800" i="1" dirty="0" smtClean="0">
                <a:solidFill>
                  <a:schemeClr val="tx1"/>
                </a:solidFill>
              </a:rPr>
              <a:t>, </a:t>
            </a:r>
            <a:r>
              <a:rPr lang="en-US" sz="4800" i="1" dirty="0" err="1" smtClean="0">
                <a:solidFill>
                  <a:schemeClr val="tx1"/>
                </a:solidFill>
              </a:rPr>
              <a:t>սպանել</a:t>
            </a:r>
            <a:r>
              <a:rPr lang="en-US" sz="4800" i="1" dirty="0" smtClean="0">
                <a:solidFill>
                  <a:schemeClr val="tx1"/>
                </a:solidFill>
              </a:rPr>
              <a:t> </a:t>
            </a:r>
            <a:r>
              <a:rPr lang="en-US" sz="4800" i="1" dirty="0" err="1" smtClean="0">
                <a:solidFill>
                  <a:schemeClr val="tx1"/>
                </a:solidFill>
              </a:rPr>
              <a:t>նրանց</a:t>
            </a:r>
            <a:r>
              <a:rPr lang="en-US" sz="4800" i="1" dirty="0" smtClean="0">
                <a:solidFill>
                  <a:schemeClr val="tx1"/>
                </a:solidFill>
              </a:rPr>
              <a:t> </a:t>
            </a:r>
            <a:r>
              <a:rPr lang="en-US" sz="4800" i="1" dirty="0" err="1" smtClean="0">
                <a:solidFill>
                  <a:schemeClr val="tx1"/>
                </a:solidFill>
              </a:rPr>
              <a:t>ու</a:t>
            </a:r>
            <a:r>
              <a:rPr lang="en-US" sz="4800" i="1" dirty="0" smtClean="0">
                <a:solidFill>
                  <a:schemeClr val="tx1"/>
                </a:solidFill>
              </a:rPr>
              <a:t> </a:t>
            </a:r>
            <a:r>
              <a:rPr lang="en-US" sz="4800" i="1" dirty="0" err="1" smtClean="0">
                <a:solidFill>
                  <a:schemeClr val="tx1"/>
                </a:solidFill>
              </a:rPr>
              <a:t>նրանց</a:t>
            </a:r>
            <a:r>
              <a:rPr lang="en-US" sz="4800" i="1" dirty="0" smtClean="0">
                <a:solidFill>
                  <a:schemeClr val="tx1"/>
                </a:solidFill>
              </a:rPr>
              <a:t> </a:t>
            </a:r>
            <a:r>
              <a:rPr lang="en-US" sz="4800" i="1" dirty="0" err="1" smtClean="0">
                <a:solidFill>
                  <a:schemeClr val="tx1"/>
                </a:solidFill>
              </a:rPr>
              <a:t>երեխաներին</a:t>
            </a:r>
            <a:r>
              <a:rPr lang="en-US" sz="4800" i="1" dirty="0" smtClean="0">
                <a:solidFill>
                  <a:schemeClr val="tx1"/>
                </a:solidFill>
              </a:rPr>
              <a:t>»:</a:t>
            </a:r>
          </a:p>
          <a:p>
            <a:pPr>
              <a:lnSpc>
                <a:spcPct val="120000"/>
              </a:lnSpc>
            </a:pPr>
            <a:endParaRPr lang="en-US" sz="4800" dirty="0">
              <a:solidFill>
                <a:schemeClr val="tx1"/>
              </a:solidFill>
            </a:endParaRPr>
          </a:p>
          <a:p>
            <a:pPr>
              <a:lnSpc>
                <a:spcPct val="120000"/>
              </a:lnSpc>
            </a:pPr>
            <a:r>
              <a:rPr lang="en-US" sz="4800" dirty="0" err="1" smtClean="0">
                <a:solidFill>
                  <a:schemeClr val="tx1"/>
                </a:solidFill>
              </a:rPr>
              <a:t>Տվյալ</a:t>
            </a:r>
            <a:r>
              <a:rPr lang="en-US" sz="4800" dirty="0" smtClean="0">
                <a:solidFill>
                  <a:schemeClr val="tx1"/>
                </a:solidFill>
              </a:rPr>
              <a:t> </a:t>
            </a:r>
            <a:r>
              <a:rPr lang="en-US" sz="4800" dirty="0" err="1" smtClean="0">
                <a:solidFill>
                  <a:schemeClr val="tx1"/>
                </a:solidFill>
              </a:rPr>
              <a:t>նկարը</a:t>
            </a:r>
            <a:r>
              <a:rPr lang="en-US" sz="4800" dirty="0" smtClean="0">
                <a:solidFill>
                  <a:schemeClr val="tx1"/>
                </a:solidFill>
              </a:rPr>
              <a:t> </a:t>
            </a:r>
            <a:r>
              <a:rPr lang="en-US" sz="4800" dirty="0" err="1" smtClean="0">
                <a:solidFill>
                  <a:schemeClr val="tx1"/>
                </a:solidFill>
              </a:rPr>
              <a:t>պատկերում</a:t>
            </a:r>
            <a:r>
              <a:rPr lang="en-US" sz="4800" dirty="0" smtClean="0">
                <a:solidFill>
                  <a:schemeClr val="tx1"/>
                </a:solidFill>
              </a:rPr>
              <a:t> է </a:t>
            </a:r>
            <a:r>
              <a:rPr lang="en-US" sz="4800" dirty="0" err="1" smtClean="0">
                <a:solidFill>
                  <a:schemeClr val="tx1"/>
                </a:solidFill>
              </a:rPr>
              <a:t>խորհրդավոր</a:t>
            </a:r>
            <a:r>
              <a:rPr lang="en-US" sz="4800" dirty="0" smtClean="0">
                <a:solidFill>
                  <a:schemeClr val="tx1"/>
                </a:solidFill>
              </a:rPr>
              <a:t> </a:t>
            </a:r>
            <a:r>
              <a:rPr lang="en-US" sz="4800" dirty="0" err="1" smtClean="0">
                <a:solidFill>
                  <a:schemeClr val="tx1"/>
                </a:solidFill>
              </a:rPr>
              <a:t>ընթրիքի</a:t>
            </a:r>
            <a:r>
              <a:rPr lang="en-US" sz="4800" dirty="0" smtClean="0">
                <a:solidFill>
                  <a:schemeClr val="tx1"/>
                </a:solidFill>
              </a:rPr>
              <a:t> </a:t>
            </a:r>
            <a:r>
              <a:rPr lang="en-US" sz="4800" dirty="0" err="1" smtClean="0">
                <a:solidFill>
                  <a:schemeClr val="tx1"/>
                </a:solidFill>
              </a:rPr>
              <a:t>տեսարանը</a:t>
            </a:r>
            <a:r>
              <a:rPr lang="en-US" sz="4800" dirty="0" smtClean="0">
                <a:solidFill>
                  <a:schemeClr val="tx1"/>
                </a:solidFill>
              </a:rPr>
              <a:t>, </a:t>
            </a:r>
            <a:r>
              <a:rPr lang="en-US" sz="4800" dirty="0" err="1" smtClean="0">
                <a:solidFill>
                  <a:schemeClr val="tx1"/>
                </a:solidFill>
              </a:rPr>
              <a:t>որտեղ</a:t>
            </a:r>
            <a:r>
              <a:rPr lang="en-US" sz="4800" dirty="0" smtClean="0">
                <a:solidFill>
                  <a:schemeClr val="tx1"/>
                </a:solidFill>
              </a:rPr>
              <a:t> </a:t>
            </a:r>
            <a:r>
              <a:rPr lang="en-US" sz="4800" dirty="0" err="1" smtClean="0">
                <a:solidFill>
                  <a:schemeClr val="tx1"/>
                </a:solidFill>
              </a:rPr>
              <a:t>Հիսուս</a:t>
            </a:r>
            <a:r>
              <a:rPr lang="en-US" sz="4800" dirty="0" smtClean="0">
                <a:solidFill>
                  <a:schemeClr val="tx1"/>
                </a:solidFill>
              </a:rPr>
              <a:t> </a:t>
            </a:r>
            <a:r>
              <a:rPr lang="en-US" sz="4800" dirty="0" err="1" smtClean="0">
                <a:solidFill>
                  <a:schemeClr val="tx1"/>
                </a:solidFill>
              </a:rPr>
              <a:t>Քրիստոսը</a:t>
            </a:r>
            <a:r>
              <a:rPr lang="en-US" sz="4800" dirty="0" smtClean="0">
                <a:solidFill>
                  <a:schemeClr val="tx1"/>
                </a:solidFill>
              </a:rPr>
              <a:t> </a:t>
            </a:r>
            <a:r>
              <a:rPr lang="en-US" sz="4800" dirty="0" err="1" smtClean="0">
                <a:solidFill>
                  <a:schemeClr val="tx1"/>
                </a:solidFill>
              </a:rPr>
              <a:t>պատկերված</a:t>
            </a:r>
            <a:r>
              <a:rPr lang="en-US" sz="4800" dirty="0" smtClean="0">
                <a:solidFill>
                  <a:schemeClr val="tx1"/>
                </a:solidFill>
              </a:rPr>
              <a:t> է </a:t>
            </a:r>
            <a:r>
              <a:rPr lang="en-US" sz="4800" dirty="0" err="1" smtClean="0">
                <a:solidFill>
                  <a:schemeClr val="tx1"/>
                </a:solidFill>
              </a:rPr>
              <a:t>Միկի</a:t>
            </a:r>
            <a:r>
              <a:rPr lang="en-US" sz="4800" dirty="0" smtClean="0">
                <a:solidFill>
                  <a:schemeClr val="tx1"/>
                </a:solidFill>
              </a:rPr>
              <a:t> </a:t>
            </a:r>
            <a:r>
              <a:rPr lang="en-US" sz="4800" dirty="0" err="1" smtClean="0">
                <a:solidFill>
                  <a:schemeClr val="tx1"/>
                </a:solidFill>
              </a:rPr>
              <a:t>Մաուսի</a:t>
            </a:r>
            <a:r>
              <a:rPr lang="en-US" sz="4800" dirty="0" smtClean="0">
                <a:solidFill>
                  <a:schemeClr val="tx1"/>
                </a:solidFill>
              </a:rPr>
              <a:t> </a:t>
            </a:r>
            <a:r>
              <a:rPr lang="en-US" sz="4800" dirty="0" err="1" smtClean="0">
                <a:solidFill>
                  <a:schemeClr val="tx1"/>
                </a:solidFill>
              </a:rPr>
              <a:t>կերպարանքով</a:t>
            </a:r>
            <a:r>
              <a:rPr lang="en-US" sz="4800" dirty="0" smtClean="0">
                <a:solidFill>
                  <a:schemeClr val="tx1"/>
                </a:solidFill>
              </a:rPr>
              <a:t>:</a:t>
            </a:r>
          </a:p>
          <a:p>
            <a:pPr>
              <a:lnSpc>
                <a:spcPct val="120000"/>
              </a:lnSpc>
            </a:pPr>
            <a:endParaRPr lang="en-US" sz="4800" dirty="0"/>
          </a:p>
          <a:p>
            <a:endParaRPr lang="en-US" sz="3600"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52600"/>
            <a:ext cx="44958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34315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 y="152400"/>
            <a:ext cx="3657600" cy="6553200"/>
          </a:xfrm>
        </p:spPr>
        <p:txBody>
          <a:bodyPr>
            <a:normAutofit/>
          </a:bodyPr>
          <a:lstStyle/>
          <a:p>
            <a:endParaRPr lang="en-US" dirty="0" smtClean="0"/>
          </a:p>
          <a:p>
            <a:pPr lvl="0" algn="just">
              <a:lnSpc>
                <a:spcPct val="170000"/>
              </a:lnSpc>
            </a:pPr>
            <a:r>
              <a:rPr lang="en-US" sz="1100" dirty="0">
                <a:solidFill>
                  <a:prstClr val="black"/>
                </a:solidFill>
              </a:rPr>
              <a:t>2008 </a:t>
            </a:r>
            <a:r>
              <a:rPr lang="en-US" sz="1100" dirty="0" err="1">
                <a:solidFill>
                  <a:prstClr val="black"/>
                </a:solidFill>
              </a:rPr>
              <a:t>թվականի</a:t>
            </a:r>
            <a:r>
              <a:rPr lang="en-US" sz="1100" dirty="0">
                <a:solidFill>
                  <a:prstClr val="black"/>
                </a:solidFill>
              </a:rPr>
              <a:t> </a:t>
            </a:r>
            <a:r>
              <a:rPr lang="en-US" sz="1100" dirty="0" err="1">
                <a:solidFill>
                  <a:prstClr val="black"/>
                </a:solidFill>
              </a:rPr>
              <a:t>մայիսին</a:t>
            </a:r>
            <a:r>
              <a:rPr lang="en-US" sz="1100" dirty="0">
                <a:solidFill>
                  <a:prstClr val="black"/>
                </a:solidFill>
              </a:rPr>
              <a:t> </a:t>
            </a:r>
            <a:r>
              <a:rPr lang="en-US" sz="1100" dirty="0" err="1">
                <a:solidFill>
                  <a:prstClr val="black"/>
                </a:solidFill>
              </a:rPr>
              <a:t>Յուրի</a:t>
            </a:r>
            <a:r>
              <a:rPr lang="en-US" sz="1100" dirty="0">
                <a:solidFill>
                  <a:prstClr val="black"/>
                </a:solidFill>
              </a:rPr>
              <a:t> </a:t>
            </a:r>
            <a:r>
              <a:rPr lang="en-US" sz="1100" dirty="0" err="1">
                <a:solidFill>
                  <a:prstClr val="black"/>
                </a:solidFill>
              </a:rPr>
              <a:t>Սամոդուրովը</a:t>
            </a:r>
            <a:r>
              <a:rPr lang="en-US" sz="1100" dirty="0">
                <a:solidFill>
                  <a:prstClr val="black"/>
                </a:solidFill>
              </a:rPr>
              <a:t>, </a:t>
            </a:r>
            <a:r>
              <a:rPr lang="en-US" sz="1100" dirty="0" err="1">
                <a:solidFill>
                  <a:prstClr val="black"/>
                </a:solidFill>
              </a:rPr>
              <a:t>Սախարովի</a:t>
            </a:r>
            <a:r>
              <a:rPr lang="en-US" sz="1100" dirty="0">
                <a:solidFill>
                  <a:prstClr val="black"/>
                </a:solidFill>
              </a:rPr>
              <a:t> </a:t>
            </a:r>
            <a:r>
              <a:rPr lang="en-US" sz="1100" dirty="0" err="1">
                <a:solidFill>
                  <a:prstClr val="black"/>
                </a:solidFill>
              </a:rPr>
              <a:t>թանգարանի</a:t>
            </a:r>
            <a:r>
              <a:rPr lang="en-US" sz="1100" dirty="0">
                <a:solidFill>
                  <a:prstClr val="black"/>
                </a:solidFill>
              </a:rPr>
              <a:t> </a:t>
            </a:r>
            <a:r>
              <a:rPr lang="en-US" sz="1100" dirty="0" err="1">
                <a:solidFill>
                  <a:prstClr val="black"/>
                </a:solidFill>
              </a:rPr>
              <a:t>տնօրենը</a:t>
            </a:r>
            <a:r>
              <a:rPr lang="en-US" sz="1100" dirty="0">
                <a:solidFill>
                  <a:prstClr val="black"/>
                </a:solidFill>
              </a:rPr>
              <a:t> և </a:t>
            </a:r>
            <a:r>
              <a:rPr lang="en-US" sz="1100" dirty="0" err="1">
                <a:solidFill>
                  <a:prstClr val="black"/>
                </a:solidFill>
              </a:rPr>
              <a:t>Անդրեյ</a:t>
            </a:r>
            <a:r>
              <a:rPr lang="en-US" sz="1100" dirty="0">
                <a:solidFill>
                  <a:prstClr val="black"/>
                </a:solidFill>
              </a:rPr>
              <a:t> </a:t>
            </a:r>
            <a:r>
              <a:rPr lang="en-US" sz="1100" dirty="0" err="1">
                <a:solidFill>
                  <a:prstClr val="black"/>
                </a:solidFill>
              </a:rPr>
              <a:t>Յերոֆեևը</a:t>
            </a:r>
            <a:r>
              <a:rPr lang="en-US" sz="1100" dirty="0">
                <a:solidFill>
                  <a:prstClr val="black"/>
                </a:solidFill>
              </a:rPr>
              <a:t>, </a:t>
            </a:r>
            <a:r>
              <a:rPr lang="en-US" sz="1100" dirty="0" err="1">
                <a:solidFill>
                  <a:prstClr val="black"/>
                </a:solidFill>
              </a:rPr>
              <a:t>Տրետյակովի</a:t>
            </a:r>
            <a:r>
              <a:rPr lang="en-US" sz="1100" dirty="0">
                <a:solidFill>
                  <a:prstClr val="black"/>
                </a:solidFill>
              </a:rPr>
              <a:t> </a:t>
            </a:r>
            <a:r>
              <a:rPr lang="en-US" sz="1100" dirty="0" err="1">
                <a:solidFill>
                  <a:prstClr val="black"/>
                </a:solidFill>
              </a:rPr>
              <a:t>պետական</a:t>
            </a:r>
            <a:r>
              <a:rPr lang="en-US" sz="1100" dirty="0">
                <a:solidFill>
                  <a:prstClr val="black"/>
                </a:solidFill>
              </a:rPr>
              <a:t> </a:t>
            </a:r>
            <a:r>
              <a:rPr lang="en-US" sz="1100" dirty="0" err="1">
                <a:solidFill>
                  <a:prstClr val="black"/>
                </a:solidFill>
              </a:rPr>
              <a:t>պատկերասրահի</a:t>
            </a:r>
            <a:r>
              <a:rPr lang="en-US" sz="1100" dirty="0">
                <a:solidFill>
                  <a:prstClr val="black"/>
                </a:solidFill>
              </a:rPr>
              <a:t> </a:t>
            </a:r>
            <a:r>
              <a:rPr lang="en-US" sz="1100" dirty="0" err="1">
                <a:solidFill>
                  <a:prstClr val="black"/>
                </a:solidFill>
              </a:rPr>
              <a:t>ժամանակակից</a:t>
            </a:r>
            <a:r>
              <a:rPr lang="en-US" sz="1100" dirty="0">
                <a:solidFill>
                  <a:prstClr val="black"/>
                </a:solidFill>
              </a:rPr>
              <a:t> </a:t>
            </a:r>
            <a:r>
              <a:rPr lang="en-US" sz="1100" dirty="0" err="1">
                <a:solidFill>
                  <a:prstClr val="black"/>
                </a:solidFill>
              </a:rPr>
              <a:t>արվեստի</a:t>
            </a:r>
            <a:r>
              <a:rPr lang="en-US" sz="1100" dirty="0">
                <a:solidFill>
                  <a:prstClr val="black"/>
                </a:solidFill>
              </a:rPr>
              <a:t> </a:t>
            </a:r>
            <a:r>
              <a:rPr lang="en-US" sz="1100" dirty="0" err="1">
                <a:solidFill>
                  <a:prstClr val="black"/>
                </a:solidFill>
              </a:rPr>
              <a:t>բաժանմունքի</a:t>
            </a:r>
            <a:r>
              <a:rPr lang="en-US" sz="1100" dirty="0">
                <a:solidFill>
                  <a:prstClr val="black"/>
                </a:solidFill>
              </a:rPr>
              <a:t> </a:t>
            </a:r>
            <a:r>
              <a:rPr lang="en-US" sz="1100" dirty="0" err="1" smtClean="0">
                <a:solidFill>
                  <a:prstClr val="black"/>
                </a:solidFill>
              </a:rPr>
              <a:t>ղեկավարը</a:t>
            </a:r>
            <a:r>
              <a:rPr lang="en-US" sz="1100" dirty="0" smtClean="0">
                <a:solidFill>
                  <a:prstClr val="black"/>
                </a:solidFill>
              </a:rPr>
              <a:t>, </a:t>
            </a:r>
            <a:r>
              <a:rPr lang="en-US" sz="1100" dirty="0" err="1">
                <a:solidFill>
                  <a:prstClr val="black"/>
                </a:solidFill>
              </a:rPr>
              <a:t>կազմակերպել</a:t>
            </a:r>
            <a:r>
              <a:rPr lang="en-US" sz="1100" dirty="0">
                <a:solidFill>
                  <a:prstClr val="black"/>
                </a:solidFill>
              </a:rPr>
              <a:t> </a:t>
            </a:r>
            <a:r>
              <a:rPr lang="en-US" sz="1100" dirty="0" err="1">
                <a:solidFill>
                  <a:prstClr val="black"/>
                </a:solidFill>
              </a:rPr>
              <a:t>են</a:t>
            </a:r>
            <a:r>
              <a:rPr lang="en-US" sz="1100" dirty="0">
                <a:solidFill>
                  <a:prstClr val="black"/>
                </a:solidFill>
              </a:rPr>
              <a:t> </a:t>
            </a:r>
            <a:r>
              <a:rPr lang="en-US" sz="1100" dirty="0" err="1">
                <a:solidFill>
                  <a:prstClr val="black"/>
                </a:solidFill>
              </a:rPr>
              <a:t>ժամանակակից</a:t>
            </a:r>
            <a:r>
              <a:rPr lang="en-US" sz="1100" dirty="0">
                <a:solidFill>
                  <a:prstClr val="black"/>
                </a:solidFill>
              </a:rPr>
              <a:t> </a:t>
            </a:r>
            <a:r>
              <a:rPr lang="en-US" sz="1100" dirty="0" err="1">
                <a:solidFill>
                  <a:prstClr val="black"/>
                </a:solidFill>
              </a:rPr>
              <a:t>կերպարվեստի</a:t>
            </a:r>
            <a:r>
              <a:rPr lang="en-US" sz="1100" dirty="0">
                <a:solidFill>
                  <a:prstClr val="black"/>
                </a:solidFill>
              </a:rPr>
              <a:t> </a:t>
            </a:r>
            <a:r>
              <a:rPr lang="en-US" sz="1100" dirty="0" err="1">
                <a:solidFill>
                  <a:prstClr val="black"/>
                </a:solidFill>
              </a:rPr>
              <a:t>ցուցահանդես</a:t>
            </a:r>
            <a:r>
              <a:rPr lang="en-US" sz="1100" dirty="0">
                <a:solidFill>
                  <a:prstClr val="black"/>
                </a:solidFill>
              </a:rPr>
              <a:t> «</a:t>
            </a:r>
            <a:r>
              <a:rPr lang="en-US" sz="1100" dirty="0" err="1">
                <a:solidFill>
                  <a:prstClr val="black"/>
                </a:solidFill>
              </a:rPr>
              <a:t>Արգելված</a:t>
            </a:r>
            <a:r>
              <a:rPr lang="en-US" sz="1100" dirty="0">
                <a:solidFill>
                  <a:prstClr val="black"/>
                </a:solidFill>
              </a:rPr>
              <a:t> </a:t>
            </a:r>
            <a:r>
              <a:rPr lang="en-US" sz="1100" dirty="0" err="1">
                <a:solidFill>
                  <a:prstClr val="black"/>
                </a:solidFill>
              </a:rPr>
              <a:t>մշակույթ</a:t>
            </a:r>
            <a:r>
              <a:rPr lang="en-US" sz="1100" dirty="0">
                <a:solidFill>
                  <a:prstClr val="black"/>
                </a:solidFill>
              </a:rPr>
              <a:t> 2006» </a:t>
            </a:r>
            <a:r>
              <a:rPr lang="en-US" sz="1100" dirty="0" err="1">
                <a:solidFill>
                  <a:prstClr val="black"/>
                </a:solidFill>
              </a:rPr>
              <a:t>խորագրով</a:t>
            </a:r>
            <a:r>
              <a:rPr lang="en-US" sz="1100" dirty="0">
                <a:solidFill>
                  <a:prstClr val="black"/>
                </a:solidFill>
              </a:rPr>
              <a:t>, </a:t>
            </a:r>
            <a:r>
              <a:rPr lang="en-US" sz="1100" dirty="0" err="1">
                <a:solidFill>
                  <a:prstClr val="black"/>
                </a:solidFill>
              </a:rPr>
              <a:t>որի</a:t>
            </a:r>
            <a:r>
              <a:rPr lang="en-US" sz="1100" dirty="0">
                <a:solidFill>
                  <a:prstClr val="black"/>
                </a:solidFill>
              </a:rPr>
              <a:t> </a:t>
            </a:r>
            <a:r>
              <a:rPr lang="en-US" sz="1100" dirty="0" err="1">
                <a:solidFill>
                  <a:prstClr val="black"/>
                </a:solidFill>
              </a:rPr>
              <a:t>ժամանակ</a:t>
            </a:r>
            <a:r>
              <a:rPr lang="en-US" sz="1100" dirty="0">
                <a:solidFill>
                  <a:prstClr val="black"/>
                </a:solidFill>
              </a:rPr>
              <a:t> </a:t>
            </a:r>
            <a:r>
              <a:rPr lang="en-US" sz="1100" dirty="0" err="1">
                <a:solidFill>
                  <a:prstClr val="black"/>
                </a:solidFill>
              </a:rPr>
              <a:t>ցուցադրվել</a:t>
            </a:r>
            <a:r>
              <a:rPr lang="en-US" sz="1100" dirty="0">
                <a:solidFill>
                  <a:prstClr val="black"/>
                </a:solidFill>
              </a:rPr>
              <a:t> </a:t>
            </a:r>
            <a:r>
              <a:rPr lang="en-US" sz="1100" dirty="0" err="1">
                <a:solidFill>
                  <a:prstClr val="black"/>
                </a:solidFill>
              </a:rPr>
              <a:t>են</a:t>
            </a:r>
            <a:r>
              <a:rPr lang="en-US" sz="1100" dirty="0">
                <a:solidFill>
                  <a:prstClr val="black"/>
                </a:solidFill>
              </a:rPr>
              <a:t> </a:t>
            </a:r>
            <a:r>
              <a:rPr lang="en-US" sz="1100" dirty="0" err="1">
                <a:solidFill>
                  <a:prstClr val="black"/>
                </a:solidFill>
              </a:rPr>
              <a:t>ռուս</a:t>
            </a:r>
            <a:r>
              <a:rPr lang="en-US" sz="1100" dirty="0">
                <a:solidFill>
                  <a:prstClr val="black"/>
                </a:solidFill>
              </a:rPr>
              <a:t> </a:t>
            </a:r>
            <a:r>
              <a:rPr lang="en-US" sz="1100" dirty="0" err="1">
                <a:solidFill>
                  <a:prstClr val="black"/>
                </a:solidFill>
              </a:rPr>
              <a:t>մի</a:t>
            </a:r>
            <a:r>
              <a:rPr lang="en-US" sz="1100" dirty="0">
                <a:solidFill>
                  <a:prstClr val="black"/>
                </a:solidFill>
              </a:rPr>
              <a:t> </a:t>
            </a:r>
            <a:r>
              <a:rPr lang="en-US" sz="1100" dirty="0" err="1">
                <a:solidFill>
                  <a:prstClr val="black"/>
                </a:solidFill>
              </a:rPr>
              <a:t>շարք</a:t>
            </a:r>
            <a:r>
              <a:rPr lang="en-US" sz="1100" dirty="0">
                <a:solidFill>
                  <a:prstClr val="black"/>
                </a:solidFill>
              </a:rPr>
              <a:t> </a:t>
            </a:r>
            <a:r>
              <a:rPr lang="en-US" sz="1100" dirty="0" err="1">
                <a:solidFill>
                  <a:prstClr val="black"/>
                </a:solidFill>
              </a:rPr>
              <a:t>ժամանակակից</a:t>
            </a:r>
            <a:r>
              <a:rPr lang="en-US" sz="1100" dirty="0">
                <a:solidFill>
                  <a:prstClr val="black"/>
                </a:solidFill>
              </a:rPr>
              <a:t> </a:t>
            </a:r>
            <a:r>
              <a:rPr lang="en-US" sz="1100" dirty="0" err="1">
                <a:solidFill>
                  <a:prstClr val="black"/>
                </a:solidFill>
              </a:rPr>
              <a:t>նկարիչների</a:t>
            </a:r>
            <a:r>
              <a:rPr lang="en-US" sz="1100" dirty="0">
                <a:solidFill>
                  <a:prstClr val="black"/>
                </a:solidFill>
              </a:rPr>
              <a:t> </a:t>
            </a:r>
            <a:r>
              <a:rPr lang="en-US" sz="1100" dirty="0" err="1">
                <a:solidFill>
                  <a:prstClr val="black"/>
                </a:solidFill>
              </a:rPr>
              <a:t>նկարներ</a:t>
            </a:r>
            <a:r>
              <a:rPr lang="en-US" sz="1100" dirty="0">
                <a:solidFill>
                  <a:prstClr val="black"/>
                </a:solidFill>
              </a:rPr>
              <a:t>: </a:t>
            </a:r>
            <a:r>
              <a:rPr lang="en-US" sz="1100" dirty="0" err="1">
                <a:solidFill>
                  <a:prstClr val="black"/>
                </a:solidFill>
              </a:rPr>
              <a:t>Մոսկվայի</a:t>
            </a:r>
            <a:r>
              <a:rPr lang="en-US" sz="1100" dirty="0">
                <a:solidFill>
                  <a:prstClr val="black"/>
                </a:solidFill>
              </a:rPr>
              <a:t> </a:t>
            </a:r>
            <a:r>
              <a:rPr lang="en-US" sz="1100" dirty="0" err="1">
                <a:solidFill>
                  <a:prstClr val="black"/>
                </a:solidFill>
              </a:rPr>
              <a:t>Տագանսկի</a:t>
            </a:r>
            <a:r>
              <a:rPr lang="en-US" sz="1100" dirty="0">
                <a:solidFill>
                  <a:prstClr val="black"/>
                </a:solidFill>
              </a:rPr>
              <a:t> </a:t>
            </a:r>
            <a:r>
              <a:rPr lang="en-US" sz="1100" dirty="0" err="1">
                <a:solidFill>
                  <a:prstClr val="black"/>
                </a:solidFill>
              </a:rPr>
              <a:t>շրջանի</a:t>
            </a:r>
            <a:r>
              <a:rPr lang="en-US" sz="1100" dirty="0">
                <a:solidFill>
                  <a:prstClr val="black"/>
                </a:solidFill>
              </a:rPr>
              <a:t> </a:t>
            </a:r>
            <a:r>
              <a:rPr lang="en-US" sz="1100" dirty="0" err="1">
                <a:solidFill>
                  <a:prstClr val="black"/>
                </a:solidFill>
              </a:rPr>
              <a:t>դատարանը</a:t>
            </a:r>
            <a:r>
              <a:rPr lang="en-US" sz="1100" dirty="0">
                <a:solidFill>
                  <a:prstClr val="black"/>
                </a:solidFill>
              </a:rPr>
              <a:t> </a:t>
            </a:r>
            <a:r>
              <a:rPr lang="en-US" sz="1100" dirty="0" err="1">
                <a:solidFill>
                  <a:prstClr val="black"/>
                </a:solidFill>
              </a:rPr>
              <a:t>դատապարտել</a:t>
            </a:r>
            <a:r>
              <a:rPr lang="en-US" sz="1100" dirty="0">
                <a:solidFill>
                  <a:prstClr val="black"/>
                </a:solidFill>
              </a:rPr>
              <a:t> է </a:t>
            </a:r>
            <a:r>
              <a:rPr lang="en-US" sz="1100" dirty="0" err="1">
                <a:solidFill>
                  <a:prstClr val="black"/>
                </a:solidFill>
              </a:rPr>
              <a:t>Յուրի</a:t>
            </a:r>
            <a:r>
              <a:rPr lang="en-US" sz="1100" dirty="0">
                <a:solidFill>
                  <a:prstClr val="black"/>
                </a:solidFill>
              </a:rPr>
              <a:t> </a:t>
            </a:r>
            <a:r>
              <a:rPr lang="en-US" sz="1100" dirty="0" err="1">
                <a:solidFill>
                  <a:prstClr val="black"/>
                </a:solidFill>
              </a:rPr>
              <a:t>Սամոդուրովին</a:t>
            </a:r>
            <a:r>
              <a:rPr lang="en-US" sz="1100" dirty="0">
                <a:solidFill>
                  <a:prstClr val="black"/>
                </a:solidFill>
              </a:rPr>
              <a:t> և </a:t>
            </a:r>
            <a:r>
              <a:rPr lang="en-US" sz="1100" dirty="0" err="1">
                <a:solidFill>
                  <a:prstClr val="black"/>
                </a:solidFill>
              </a:rPr>
              <a:t>Անդրեյ</a:t>
            </a:r>
            <a:r>
              <a:rPr lang="en-US" sz="1100" dirty="0">
                <a:solidFill>
                  <a:prstClr val="black"/>
                </a:solidFill>
              </a:rPr>
              <a:t> </a:t>
            </a:r>
            <a:r>
              <a:rPr lang="en-US" sz="1100" dirty="0" err="1">
                <a:solidFill>
                  <a:prstClr val="black"/>
                </a:solidFill>
              </a:rPr>
              <a:t>Յերոֆեևին</a:t>
            </a:r>
            <a:r>
              <a:rPr lang="en-US" sz="1100" dirty="0">
                <a:solidFill>
                  <a:prstClr val="black"/>
                </a:solidFill>
              </a:rPr>
              <a:t> 200,000 </a:t>
            </a:r>
            <a:r>
              <a:rPr lang="en-US" sz="1100" dirty="0" err="1">
                <a:solidFill>
                  <a:prstClr val="black"/>
                </a:solidFill>
              </a:rPr>
              <a:t>ռուբլի</a:t>
            </a:r>
            <a:r>
              <a:rPr lang="en-US" sz="1100" dirty="0">
                <a:solidFill>
                  <a:prstClr val="black"/>
                </a:solidFill>
              </a:rPr>
              <a:t> (</a:t>
            </a:r>
            <a:r>
              <a:rPr lang="en-US" sz="1100" dirty="0" err="1">
                <a:solidFill>
                  <a:prstClr val="black"/>
                </a:solidFill>
              </a:rPr>
              <a:t>մոտ</a:t>
            </a:r>
            <a:r>
              <a:rPr lang="en-US" sz="1100" dirty="0">
                <a:solidFill>
                  <a:prstClr val="black"/>
                </a:solidFill>
              </a:rPr>
              <a:t> 6.5 </a:t>
            </a:r>
            <a:r>
              <a:rPr lang="en-US" sz="1100" dirty="0" err="1">
                <a:solidFill>
                  <a:prstClr val="black"/>
                </a:solidFill>
              </a:rPr>
              <a:t>հազար</a:t>
            </a:r>
            <a:r>
              <a:rPr lang="en-US" sz="1100" dirty="0">
                <a:solidFill>
                  <a:prstClr val="black"/>
                </a:solidFill>
              </a:rPr>
              <a:t> </a:t>
            </a:r>
            <a:r>
              <a:rPr lang="en-US" sz="1100" dirty="0" err="1">
                <a:solidFill>
                  <a:prstClr val="black"/>
                </a:solidFill>
              </a:rPr>
              <a:t>դոլլար</a:t>
            </a:r>
            <a:r>
              <a:rPr lang="en-US" sz="1100" dirty="0">
                <a:solidFill>
                  <a:prstClr val="black"/>
                </a:solidFill>
              </a:rPr>
              <a:t>) և 150,000 </a:t>
            </a:r>
            <a:r>
              <a:rPr lang="en-US" sz="1100" dirty="0" err="1">
                <a:solidFill>
                  <a:prstClr val="black"/>
                </a:solidFill>
              </a:rPr>
              <a:t>ռուբլի</a:t>
            </a:r>
            <a:r>
              <a:rPr lang="en-US" sz="1100" dirty="0">
                <a:solidFill>
                  <a:prstClr val="black"/>
                </a:solidFill>
              </a:rPr>
              <a:t> (</a:t>
            </a:r>
            <a:r>
              <a:rPr lang="en-US" sz="1100" dirty="0" err="1">
                <a:solidFill>
                  <a:prstClr val="black"/>
                </a:solidFill>
              </a:rPr>
              <a:t>մոտ</a:t>
            </a:r>
            <a:r>
              <a:rPr lang="en-US" sz="1100" dirty="0">
                <a:solidFill>
                  <a:prstClr val="black"/>
                </a:solidFill>
              </a:rPr>
              <a:t> 4,8 </a:t>
            </a:r>
            <a:r>
              <a:rPr lang="en-US" sz="1100" dirty="0" err="1">
                <a:solidFill>
                  <a:prstClr val="black"/>
                </a:solidFill>
              </a:rPr>
              <a:t>հազար</a:t>
            </a:r>
            <a:r>
              <a:rPr lang="en-US" sz="1100" dirty="0">
                <a:solidFill>
                  <a:prstClr val="black"/>
                </a:solidFill>
              </a:rPr>
              <a:t> </a:t>
            </a:r>
            <a:r>
              <a:rPr lang="en-US" sz="1100" dirty="0" err="1">
                <a:solidFill>
                  <a:prstClr val="black"/>
                </a:solidFill>
              </a:rPr>
              <a:t>դոլլար</a:t>
            </a:r>
            <a:r>
              <a:rPr lang="en-US" sz="1100" dirty="0">
                <a:solidFill>
                  <a:prstClr val="black"/>
                </a:solidFill>
              </a:rPr>
              <a:t>) </a:t>
            </a:r>
            <a:r>
              <a:rPr lang="en-US" sz="1100" dirty="0" err="1">
                <a:solidFill>
                  <a:prstClr val="black"/>
                </a:solidFill>
              </a:rPr>
              <a:t>տուգանքի</a:t>
            </a:r>
            <a:r>
              <a:rPr lang="en-US" sz="1100" dirty="0">
                <a:solidFill>
                  <a:prstClr val="black"/>
                </a:solidFill>
              </a:rPr>
              <a:t>: </a:t>
            </a:r>
            <a:r>
              <a:rPr lang="en-US" sz="1100" dirty="0" err="1">
                <a:solidFill>
                  <a:prstClr val="black"/>
                </a:solidFill>
              </a:rPr>
              <a:t>Դատարանը</a:t>
            </a:r>
            <a:r>
              <a:rPr lang="en-US" sz="1100" dirty="0">
                <a:solidFill>
                  <a:prstClr val="black"/>
                </a:solidFill>
              </a:rPr>
              <a:t> </a:t>
            </a:r>
            <a:r>
              <a:rPr lang="en-US" sz="1100" dirty="0" err="1">
                <a:solidFill>
                  <a:prstClr val="black"/>
                </a:solidFill>
              </a:rPr>
              <a:t>գտել</a:t>
            </a:r>
            <a:r>
              <a:rPr lang="en-US" sz="1100" dirty="0">
                <a:solidFill>
                  <a:prstClr val="black"/>
                </a:solidFill>
              </a:rPr>
              <a:t> </a:t>
            </a:r>
            <a:r>
              <a:rPr lang="en-US" sz="1100" dirty="0" smtClean="0">
                <a:solidFill>
                  <a:prstClr val="black"/>
                </a:solidFill>
              </a:rPr>
              <a:t>է </a:t>
            </a:r>
            <a:r>
              <a:rPr lang="en-US" sz="1100" dirty="0" err="1">
                <a:solidFill>
                  <a:prstClr val="black"/>
                </a:solidFill>
              </a:rPr>
              <a:t>մի</a:t>
            </a:r>
            <a:r>
              <a:rPr lang="en-US" sz="1100" dirty="0">
                <a:solidFill>
                  <a:prstClr val="black"/>
                </a:solidFill>
              </a:rPr>
              <a:t> </a:t>
            </a:r>
            <a:r>
              <a:rPr lang="en-US" sz="1100" dirty="0" err="1">
                <a:solidFill>
                  <a:prstClr val="black"/>
                </a:solidFill>
              </a:rPr>
              <a:t>շարք</a:t>
            </a:r>
            <a:r>
              <a:rPr lang="en-US" sz="1100" dirty="0">
                <a:solidFill>
                  <a:prstClr val="black"/>
                </a:solidFill>
              </a:rPr>
              <a:t> </a:t>
            </a:r>
            <a:r>
              <a:rPr lang="en-US" sz="1100" dirty="0" err="1">
                <a:solidFill>
                  <a:prstClr val="black"/>
                </a:solidFill>
              </a:rPr>
              <a:t>նկարներ</a:t>
            </a:r>
            <a:r>
              <a:rPr lang="en-US" sz="1100" dirty="0">
                <a:solidFill>
                  <a:prstClr val="black"/>
                </a:solidFill>
              </a:rPr>
              <a:t> </a:t>
            </a:r>
            <a:r>
              <a:rPr lang="en-US" sz="1100" dirty="0" err="1" smtClean="0">
                <a:solidFill>
                  <a:prstClr val="black"/>
                </a:solidFill>
              </a:rPr>
              <a:t>քրիստոնեությանը</a:t>
            </a:r>
            <a:r>
              <a:rPr lang="en-US" sz="1100" dirty="0">
                <a:solidFill>
                  <a:prstClr val="black"/>
                </a:solidFill>
              </a:rPr>
              <a:t>՝ </a:t>
            </a:r>
            <a:r>
              <a:rPr lang="en-US" sz="1100" dirty="0" err="1">
                <a:solidFill>
                  <a:prstClr val="black"/>
                </a:solidFill>
              </a:rPr>
              <a:t>հատկապես</a:t>
            </a:r>
            <a:r>
              <a:rPr lang="en-US" sz="1100" dirty="0">
                <a:solidFill>
                  <a:prstClr val="black"/>
                </a:solidFill>
              </a:rPr>
              <a:t> </a:t>
            </a:r>
            <a:r>
              <a:rPr lang="en-US" sz="1100" dirty="0" err="1">
                <a:solidFill>
                  <a:prstClr val="black"/>
                </a:solidFill>
              </a:rPr>
              <a:t>Ռուսական</a:t>
            </a:r>
            <a:r>
              <a:rPr lang="en-US" sz="1100" dirty="0">
                <a:solidFill>
                  <a:prstClr val="black"/>
                </a:solidFill>
              </a:rPr>
              <a:t> </a:t>
            </a:r>
            <a:r>
              <a:rPr lang="en-US" sz="1100" dirty="0" err="1">
                <a:solidFill>
                  <a:prstClr val="black"/>
                </a:solidFill>
              </a:rPr>
              <a:t>ուղղափառ</a:t>
            </a:r>
            <a:r>
              <a:rPr lang="en-US" sz="1100" dirty="0">
                <a:solidFill>
                  <a:prstClr val="black"/>
                </a:solidFill>
              </a:rPr>
              <a:t> </a:t>
            </a:r>
            <a:r>
              <a:rPr lang="en-US" sz="1100" dirty="0" err="1">
                <a:solidFill>
                  <a:prstClr val="black"/>
                </a:solidFill>
              </a:rPr>
              <a:t>եկեղեցուն</a:t>
            </a:r>
            <a:r>
              <a:rPr lang="en-US" sz="1100" dirty="0">
                <a:solidFill>
                  <a:prstClr val="black"/>
                </a:solidFill>
              </a:rPr>
              <a:t> </a:t>
            </a:r>
            <a:r>
              <a:rPr lang="en-US" sz="1100" dirty="0" err="1">
                <a:solidFill>
                  <a:prstClr val="black"/>
                </a:solidFill>
              </a:rPr>
              <a:t>անարգող</a:t>
            </a:r>
            <a:r>
              <a:rPr lang="en-US" sz="1100" dirty="0">
                <a:solidFill>
                  <a:prstClr val="black"/>
                </a:solidFill>
              </a:rPr>
              <a:t> և </a:t>
            </a:r>
            <a:r>
              <a:rPr lang="en-US" sz="1100" dirty="0" err="1">
                <a:solidFill>
                  <a:prstClr val="black"/>
                </a:solidFill>
              </a:rPr>
              <a:t>ուղղափառների</a:t>
            </a:r>
            <a:r>
              <a:rPr lang="en-US" sz="1100" dirty="0">
                <a:solidFill>
                  <a:prstClr val="black"/>
                </a:solidFill>
              </a:rPr>
              <a:t> և </a:t>
            </a:r>
            <a:r>
              <a:rPr lang="en-US" sz="1100" dirty="0" err="1">
                <a:solidFill>
                  <a:prstClr val="black"/>
                </a:solidFill>
              </a:rPr>
              <a:t>քրիստոնյաների</a:t>
            </a:r>
            <a:r>
              <a:rPr lang="en-US" sz="1100" dirty="0">
                <a:solidFill>
                  <a:prstClr val="black"/>
                </a:solidFill>
              </a:rPr>
              <a:t> </a:t>
            </a:r>
            <a:r>
              <a:rPr lang="en-US" sz="1100" dirty="0" err="1">
                <a:solidFill>
                  <a:prstClr val="black"/>
                </a:solidFill>
              </a:rPr>
              <a:t>նկատմամբ</a:t>
            </a:r>
            <a:r>
              <a:rPr lang="en-US" sz="1100" dirty="0">
                <a:solidFill>
                  <a:prstClr val="black"/>
                </a:solidFill>
              </a:rPr>
              <a:t>  </a:t>
            </a:r>
            <a:r>
              <a:rPr lang="en-US" sz="1100" dirty="0" err="1">
                <a:solidFill>
                  <a:prstClr val="black"/>
                </a:solidFill>
              </a:rPr>
              <a:t>կրոնական</a:t>
            </a:r>
            <a:r>
              <a:rPr lang="en-US" sz="1100" dirty="0">
                <a:solidFill>
                  <a:prstClr val="black"/>
                </a:solidFill>
              </a:rPr>
              <a:t> </a:t>
            </a:r>
            <a:r>
              <a:rPr lang="en-US" sz="1100" dirty="0" err="1">
                <a:solidFill>
                  <a:prstClr val="black"/>
                </a:solidFill>
              </a:rPr>
              <a:t>ատելություն</a:t>
            </a:r>
            <a:r>
              <a:rPr lang="en-US" sz="1100" dirty="0">
                <a:solidFill>
                  <a:prstClr val="black"/>
                </a:solidFill>
              </a:rPr>
              <a:t> և </a:t>
            </a:r>
            <a:r>
              <a:rPr lang="en-US" sz="1100" dirty="0" err="1">
                <a:solidFill>
                  <a:prstClr val="black"/>
                </a:solidFill>
              </a:rPr>
              <a:t>թշնամություն</a:t>
            </a:r>
            <a:r>
              <a:rPr lang="en-US" sz="1100" dirty="0">
                <a:solidFill>
                  <a:prstClr val="black"/>
                </a:solidFill>
              </a:rPr>
              <a:t> </a:t>
            </a:r>
            <a:r>
              <a:rPr lang="en-US" sz="1100" dirty="0" err="1">
                <a:solidFill>
                  <a:prstClr val="black"/>
                </a:solidFill>
              </a:rPr>
              <a:t>սերմանող</a:t>
            </a:r>
            <a:r>
              <a:rPr lang="en-US" sz="1100" dirty="0">
                <a:solidFill>
                  <a:prstClr val="black"/>
                </a:solidFill>
              </a:rPr>
              <a:t>: </a:t>
            </a:r>
          </a:p>
          <a:p>
            <a:pPr>
              <a:lnSpc>
                <a:spcPct val="150000"/>
              </a:lnSpc>
            </a:pPr>
            <a:r>
              <a:rPr lang="en-US" sz="1100" dirty="0" err="1" smtClean="0"/>
              <a:t>Սույն</a:t>
            </a:r>
            <a:r>
              <a:rPr lang="en-US" sz="1100" dirty="0" smtClean="0"/>
              <a:t> </a:t>
            </a:r>
            <a:r>
              <a:rPr lang="en-US" sz="1100" dirty="0" err="1" smtClean="0"/>
              <a:t>նկարը</a:t>
            </a:r>
            <a:r>
              <a:rPr lang="en-US" sz="1100" dirty="0" smtClean="0"/>
              <a:t> </a:t>
            </a:r>
            <a:r>
              <a:rPr lang="en-US" sz="1100" dirty="0" err="1" smtClean="0"/>
              <a:t>դատարանի</a:t>
            </a:r>
            <a:r>
              <a:rPr lang="en-US" sz="1100" dirty="0" smtClean="0"/>
              <a:t> </a:t>
            </a:r>
            <a:r>
              <a:rPr lang="en-US" sz="1100" dirty="0" err="1" smtClean="0"/>
              <a:t>կողմից</a:t>
            </a:r>
            <a:r>
              <a:rPr lang="en-US" sz="1100" dirty="0" smtClean="0"/>
              <a:t>  </a:t>
            </a:r>
            <a:r>
              <a:rPr lang="en-US" sz="1100" dirty="0" err="1" smtClean="0"/>
              <a:t>համարվել</a:t>
            </a:r>
            <a:r>
              <a:rPr lang="en-US" sz="1100" dirty="0" smtClean="0"/>
              <a:t> է </a:t>
            </a:r>
            <a:r>
              <a:rPr lang="en-US" sz="1100" dirty="0" err="1" smtClean="0"/>
              <a:t>աստծուն</a:t>
            </a:r>
            <a:r>
              <a:rPr lang="en-US" sz="1100" dirty="0" smtClean="0"/>
              <a:t> </a:t>
            </a:r>
            <a:r>
              <a:rPr lang="en-US" sz="1100" dirty="0" err="1" smtClean="0"/>
              <a:t>անարգող</a:t>
            </a:r>
            <a:endParaRPr lang="en-US" sz="1100" dirty="0" smtClean="0"/>
          </a:p>
          <a:p>
            <a:endParaRPr lang="en-US" sz="1100" dirty="0"/>
          </a:p>
          <a:p>
            <a:endParaRPr lang="en-US" sz="1100" dirty="0" smtClean="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914400"/>
            <a:ext cx="48768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199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228600"/>
            <a:ext cx="3008313" cy="5897563"/>
          </a:xfrm>
        </p:spPr>
        <p:txBody>
          <a:bodyPr>
            <a:normAutofit fontScale="70000" lnSpcReduction="20000"/>
          </a:bodyPr>
          <a:lstStyle/>
          <a:p>
            <a:pPr algn="just"/>
            <a:r>
              <a:rPr lang="en-US" b="1" dirty="0" smtClean="0">
                <a:solidFill>
                  <a:schemeClr val="tx1"/>
                </a:solidFill>
              </a:rPr>
              <a:t>Playboy </a:t>
            </a:r>
            <a:r>
              <a:rPr lang="en-US" dirty="0" err="1" smtClean="0">
                <a:solidFill>
                  <a:schemeClr val="tx1"/>
                </a:solidFill>
              </a:rPr>
              <a:t>ամսագիրը</a:t>
            </a:r>
            <a:r>
              <a:rPr lang="en-US" dirty="0" smtClean="0">
                <a:solidFill>
                  <a:schemeClr val="tx1"/>
                </a:solidFill>
              </a:rPr>
              <a:t>  </a:t>
            </a:r>
            <a:r>
              <a:rPr lang="en-US" dirty="0" err="1" smtClean="0">
                <a:solidFill>
                  <a:schemeClr val="tx1"/>
                </a:solidFill>
              </a:rPr>
              <a:t>ստիպված</a:t>
            </a:r>
            <a:r>
              <a:rPr lang="en-US" dirty="0" smtClean="0">
                <a:solidFill>
                  <a:schemeClr val="tx1"/>
                </a:solidFill>
              </a:rPr>
              <a:t> է </a:t>
            </a:r>
            <a:r>
              <a:rPr lang="en-US" dirty="0" err="1" smtClean="0">
                <a:solidFill>
                  <a:schemeClr val="tx1"/>
                </a:solidFill>
              </a:rPr>
              <a:t>եղել</a:t>
            </a:r>
            <a:r>
              <a:rPr lang="en-US" dirty="0" smtClean="0">
                <a:solidFill>
                  <a:schemeClr val="tx1"/>
                </a:solidFill>
              </a:rPr>
              <a:t> </a:t>
            </a:r>
            <a:r>
              <a:rPr lang="en-US" dirty="0" err="1" smtClean="0">
                <a:solidFill>
                  <a:schemeClr val="tx1"/>
                </a:solidFill>
              </a:rPr>
              <a:t>դադարեցնել</a:t>
            </a:r>
            <a:r>
              <a:rPr lang="en-US" dirty="0" smtClean="0">
                <a:solidFill>
                  <a:schemeClr val="tx1"/>
                </a:solidFill>
              </a:rPr>
              <a:t> </a:t>
            </a:r>
            <a:r>
              <a:rPr lang="en-US" dirty="0" err="1" smtClean="0">
                <a:solidFill>
                  <a:schemeClr val="tx1"/>
                </a:solidFill>
              </a:rPr>
              <a:t>պորտուգալիայի</a:t>
            </a:r>
            <a:r>
              <a:rPr lang="en-US" dirty="0" smtClean="0">
                <a:solidFill>
                  <a:schemeClr val="tx1"/>
                </a:solidFill>
              </a:rPr>
              <a:t> </a:t>
            </a:r>
            <a:r>
              <a:rPr lang="en-US" dirty="0" err="1" smtClean="0">
                <a:solidFill>
                  <a:schemeClr val="tx1"/>
                </a:solidFill>
              </a:rPr>
              <a:t>իր</a:t>
            </a:r>
            <a:r>
              <a:rPr lang="en-US" dirty="0" smtClean="0">
                <a:solidFill>
                  <a:schemeClr val="tx1"/>
                </a:solidFill>
              </a:rPr>
              <a:t> </a:t>
            </a:r>
            <a:r>
              <a:rPr lang="en-US" dirty="0" err="1" smtClean="0">
                <a:solidFill>
                  <a:schemeClr val="tx1"/>
                </a:solidFill>
              </a:rPr>
              <a:t>ամսագրի</a:t>
            </a:r>
            <a:r>
              <a:rPr lang="en-US" dirty="0" smtClean="0">
                <a:solidFill>
                  <a:schemeClr val="tx1"/>
                </a:solidFill>
              </a:rPr>
              <a:t> </a:t>
            </a:r>
            <a:r>
              <a:rPr lang="en-US" dirty="0" err="1" smtClean="0">
                <a:solidFill>
                  <a:schemeClr val="tx1"/>
                </a:solidFill>
              </a:rPr>
              <a:t>թողարկումը</a:t>
            </a:r>
            <a:r>
              <a:rPr lang="en-US" dirty="0" smtClean="0">
                <a:solidFill>
                  <a:schemeClr val="tx1"/>
                </a:solidFill>
              </a:rPr>
              <a:t>, </a:t>
            </a:r>
            <a:r>
              <a:rPr lang="en-US" dirty="0" err="1" smtClean="0">
                <a:solidFill>
                  <a:schemeClr val="tx1"/>
                </a:solidFill>
              </a:rPr>
              <a:t>երբ</a:t>
            </a:r>
            <a:r>
              <a:rPr lang="en-US" dirty="0" smtClean="0">
                <a:solidFill>
                  <a:schemeClr val="tx1"/>
                </a:solidFill>
              </a:rPr>
              <a:t> </a:t>
            </a:r>
            <a:r>
              <a:rPr lang="en-US" dirty="0" err="1" smtClean="0">
                <a:solidFill>
                  <a:schemeClr val="tx1"/>
                </a:solidFill>
              </a:rPr>
              <a:t>ցուցադրված</a:t>
            </a:r>
            <a:r>
              <a:rPr lang="en-US" dirty="0" smtClean="0">
                <a:solidFill>
                  <a:schemeClr val="tx1"/>
                </a:solidFill>
              </a:rPr>
              <a:t> </a:t>
            </a:r>
            <a:r>
              <a:rPr lang="en-US" dirty="0" err="1" smtClean="0">
                <a:solidFill>
                  <a:schemeClr val="tx1"/>
                </a:solidFill>
              </a:rPr>
              <a:t>շապիկով</a:t>
            </a:r>
            <a:r>
              <a:rPr lang="en-US" dirty="0" smtClean="0">
                <a:solidFill>
                  <a:schemeClr val="tx1"/>
                </a:solidFill>
              </a:rPr>
              <a:t> </a:t>
            </a:r>
            <a:r>
              <a:rPr lang="en-US" dirty="0" err="1" smtClean="0">
                <a:solidFill>
                  <a:schemeClr val="tx1"/>
                </a:solidFill>
              </a:rPr>
              <a:t>ամսագրի</a:t>
            </a:r>
            <a:r>
              <a:rPr lang="en-US" dirty="0" smtClean="0">
                <a:solidFill>
                  <a:schemeClr val="tx1"/>
                </a:solidFill>
              </a:rPr>
              <a:t> </a:t>
            </a:r>
            <a:r>
              <a:rPr lang="en-US" dirty="0" err="1" smtClean="0">
                <a:solidFill>
                  <a:schemeClr val="tx1"/>
                </a:solidFill>
              </a:rPr>
              <a:t>առաջին</a:t>
            </a:r>
            <a:r>
              <a:rPr lang="en-US" dirty="0" smtClean="0">
                <a:solidFill>
                  <a:schemeClr val="tx1"/>
                </a:solidFill>
              </a:rPr>
              <a:t> </a:t>
            </a:r>
            <a:r>
              <a:rPr lang="en-US" dirty="0" err="1" smtClean="0">
                <a:solidFill>
                  <a:schemeClr val="tx1"/>
                </a:solidFill>
              </a:rPr>
              <a:t>համարները</a:t>
            </a:r>
            <a:r>
              <a:rPr lang="en-US" dirty="0" smtClean="0">
                <a:solidFill>
                  <a:schemeClr val="tx1"/>
                </a:solidFill>
              </a:rPr>
              <a:t> </a:t>
            </a:r>
            <a:r>
              <a:rPr lang="en-US" dirty="0" err="1" smtClean="0">
                <a:solidFill>
                  <a:schemeClr val="tx1"/>
                </a:solidFill>
              </a:rPr>
              <a:t>սկսեցին</a:t>
            </a:r>
            <a:r>
              <a:rPr lang="en-US" dirty="0" smtClean="0">
                <a:solidFill>
                  <a:schemeClr val="tx1"/>
                </a:solidFill>
              </a:rPr>
              <a:t> </a:t>
            </a:r>
            <a:r>
              <a:rPr lang="en-US" dirty="0" err="1" smtClean="0">
                <a:solidFill>
                  <a:schemeClr val="tx1"/>
                </a:solidFill>
              </a:rPr>
              <a:t>հայտնվել</a:t>
            </a:r>
            <a:r>
              <a:rPr lang="en-US" dirty="0" smtClean="0">
                <a:solidFill>
                  <a:schemeClr val="tx1"/>
                </a:solidFill>
              </a:rPr>
              <a:t> </a:t>
            </a:r>
            <a:r>
              <a:rPr lang="en-US" dirty="0" err="1" smtClean="0">
                <a:solidFill>
                  <a:schemeClr val="tx1"/>
                </a:solidFill>
              </a:rPr>
              <a:t>վաճառքում</a:t>
            </a:r>
            <a:r>
              <a:rPr lang="en-US" dirty="0" smtClean="0">
                <a:solidFill>
                  <a:schemeClr val="tx1"/>
                </a:solidFill>
              </a:rPr>
              <a:t>: </a:t>
            </a:r>
          </a:p>
          <a:p>
            <a:pPr algn="just"/>
            <a:endParaRPr lang="en-US" dirty="0">
              <a:solidFill>
                <a:schemeClr val="tx1"/>
              </a:solidFill>
            </a:endParaRPr>
          </a:p>
          <a:p>
            <a:pPr algn="just"/>
            <a:r>
              <a:rPr lang="en-US" dirty="0" err="1" smtClean="0">
                <a:solidFill>
                  <a:schemeClr val="tx1"/>
                </a:solidFill>
              </a:rPr>
              <a:t>Ամսագրի</a:t>
            </a:r>
            <a:r>
              <a:rPr lang="en-US" dirty="0" smtClean="0">
                <a:solidFill>
                  <a:schemeClr val="tx1"/>
                </a:solidFill>
              </a:rPr>
              <a:t> </a:t>
            </a:r>
            <a:r>
              <a:rPr lang="en-US" dirty="0" err="1" smtClean="0">
                <a:solidFill>
                  <a:schemeClr val="tx1"/>
                </a:solidFill>
              </a:rPr>
              <a:t>կենտրոնական</a:t>
            </a:r>
            <a:r>
              <a:rPr lang="en-US" dirty="0" smtClean="0">
                <a:solidFill>
                  <a:schemeClr val="tx1"/>
                </a:solidFill>
              </a:rPr>
              <a:t> </a:t>
            </a:r>
            <a:r>
              <a:rPr lang="en-US" dirty="0" err="1" smtClean="0">
                <a:solidFill>
                  <a:schemeClr val="tx1"/>
                </a:solidFill>
              </a:rPr>
              <a:t>գրասենյակի</a:t>
            </a:r>
            <a:r>
              <a:rPr lang="en-US" dirty="0" smtClean="0">
                <a:solidFill>
                  <a:schemeClr val="tx1"/>
                </a:solidFill>
              </a:rPr>
              <a:t> </a:t>
            </a:r>
            <a:r>
              <a:rPr lang="en-US" dirty="0" err="1" smtClean="0">
                <a:solidFill>
                  <a:schemeClr val="tx1"/>
                </a:solidFill>
              </a:rPr>
              <a:t>խոսնակը</a:t>
            </a:r>
            <a:r>
              <a:rPr lang="en-US" dirty="0" smtClean="0">
                <a:solidFill>
                  <a:schemeClr val="tx1"/>
                </a:solidFill>
              </a:rPr>
              <a:t> </a:t>
            </a:r>
            <a:r>
              <a:rPr lang="en-US" dirty="0" err="1" smtClean="0">
                <a:solidFill>
                  <a:schemeClr val="tx1"/>
                </a:solidFill>
              </a:rPr>
              <a:t>հայտարարել</a:t>
            </a:r>
            <a:r>
              <a:rPr lang="en-US" dirty="0" smtClean="0">
                <a:solidFill>
                  <a:schemeClr val="tx1"/>
                </a:solidFill>
              </a:rPr>
              <a:t> է, </a:t>
            </a:r>
            <a:r>
              <a:rPr lang="en-US" dirty="0" err="1" smtClean="0">
                <a:solidFill>
                  <a:schemeClr val="tx1"/>
                </a:solidFill>
              </a:rPr>
              <a:t>որ</a:t>
            </a:r>
            <a:r>
              <a:rPr lang="en-US" dirty="0" smtClean="0">
                <a:solidFill>
                  <a:schemeClr val="tx1"/>
                </a:solidFill>
              </a:rPr>
              <a:t> </a:t>
            </a:r>
            <a:r>
              <a:rPr lang="en-US" i="1" dirty="0" smtClean="0">
                <a:solidFill>
                  <a:schemeClr val="tx1"/>
                </a:solidFill>
              </a:rPr>
              <a:t>«</a:t>
            </a:r>
            <a:r>
              <a:rPr lang="en-US" i="1" dirty="0" err="1" smtClean="0">
                <a:solidFill>
                  <a:schemeClr val="tx1"/>
                </a:solidFill>
              </a:rPr>
              <a:t>մենք</a:t>
            </a:r>
            <a:r>
              <a:rPr lang="en-US" i="1" dirty="0" smtClean="0">
                <a:solidFill>
                  <a:schemeClr val="tx1"/>
                </a:solidFill>
              </a:rPr>
              <a:t> </a:t>
            </a:r>
            <a:r>
              <a:rPr lang="en-US" i="1" dirty="0" err="1" smtClean="0">
                <a:solidFill>
                  <a:schemeClr val="tx1"/>
                </a:solidFill>
              </a:rPr>
              <a:t>չենք</a:t>
            </a:r>
            <a:r>
              <a:rPr lang="en-US" i="1" dirty="0" smtClean="0">
                <a:solidFill>
                  <a:schemeClr val="tx1"/>
                </a:solidFill>
              </a:rPr>
              <a:t> </a:t>
            </a:r>
            <a:r>
              <a:rPr lang="en-US" i="1" dirty="0" err="1" smtClean="0">
                <a:solidFill>
                  <a:schemeClr val="tx1"/>
                </a:solidFill>
              </a:rPr>
              <a:t>տեսել</a:t>
            </a:r>
            <a:r>
              <a:rPr lang="en-US" i="1" dirty="0" smtClean="0">
                <a:solidFill>
                  <a:schemeClr val="tx1"/>
                </a:solidFill>
              </a:rPr>
              <a:t> </a:t>
            </a:r>
            <a:r>
              <a:rPr lang="en-US" i="1" dirty="0" err="1" smtClean="0">
                <a:solidFill>
                  <a:schemeClr val="tx1"/>
                </a:solidFill>
              </a:rPr>
              <a:t>կամ</a:t>
            </a:r>
            <a:r>
              <a:rPr lang="en-US" i="1" dirty="0" smtClean="0">
                <a:solidFill>
                  <a:schemeClr val="tx1"/>
                </a:solidFill>
              </a:rPr>
              <a:t> </a:t>
            </a:r>
            <a:r>
              <a:rPr lang="en-US" i="1" dirty="0" err="1" smtClean="0">
                <a:solidFill>
                  <a:schemeClr val="tx1"/>
                </a:solidFill>
              </a:rPr>
              <a:t>հաստատել</a:t>
            </a:r>
            <a:r>
              <a:rPr lang="en-US" i="1" dirty="0" smtClean="0">
                <a:solidFill>
                  <a:schemeClr val="tx1"/>
                </a:solidFill>
              </a:rPr>
              <a:t>  </a:t>
            </a:r>
            <a:r>
              <a:rPr lang="en-US" i="1" dirty="0" err="1" smtClean="0">
                <a:solidFill>
                  <a:schemeClr val="tx1"/>
                </a:solidFill>
              </a:rPr>
              <a:t>Պորտուգալիայի</a:t>
            </a:r>
            <a:r>
              <a:rPr lang="en-US" i="1" dirty="0" smtClean="0">
                <a:solidFill>
                  <a:schemeClr val="tx1"/>
                </a:solidFill>
              </a:rPr>
              <a:t> </a:t>
            </a:r>
            <a:r>
              <a:rPr lang="en-US" i="1" dirty="0" err="1" smtClean="0">
                <a:solidFill>
                  <a:schemeClr val="tx1"/>
                </a:solidFill>
              </a:rPr>
              <a:t>Փլեյբոյ</a:t>
            </a:r>
            <a:r>
              <a:rPr lang="en-US" i="1" dirty="0" smtClean="0">
                <a:solidFill>
                  <a:schemeClr val="tx1"/>
                </a:solidFill>
              </a:rPr>
              <a:t> </a:t>
            </a:r>
            <a:r>
              <a:rPr lang="en-US" i="1" dirty="0" err="1" smtClean="0">
                <a:solidFill>
                  <a:schemeClr val="tx1"/>
                </a:solidFill>
              </a:rPr>
              <a:t>ամսագրի</a:t>
            </a:r>
            <a:r>
              <a:rPr lang="en-US" i="1" dirty="0" smtClean="0">
                <a:solidFill>
                  <a:schemeClr val="tx1"/>
                </a:solidFill>
              </a:rPr>
              <a:t> </a:t>
            </a:r>
            <a:r>
              <a:rPr lang="en-US" i="1" dirty="0" err="1" smtClean="0">
                <a:solidFill>
                  <a:schemeClr val="tx1"/>
                </a:solidFill>
              </a:rPr>
              <a:t>հուլիս</a:t>
            </a:r>
            <a:r>
              <a:rPr lang="en-US" i="1" dirty="0" smtClean="0">
                <a:solidFill>
                  <a:schemeClr val="tx1"/>
                </a:solidFill>
              </a:rPr>
              <a:t> </a:t>
            </a:r>
            <a:r>
              <a:rPr lang="en-US" i="1" dirty="0" err="1" smtClean="0">
                <a:solidFill>
                  <a:schemeClr val="tx1"/>
                </a:solidFill>
              </a:rPr>
              <a:t>ամսվա</a:t>
            </a:r>
            <a:r>
              <a:rPr lang="en-US" i="1" dirty="0" smtClean="0">
                <a:solidFill>
                  <a:schemeClr val="tx1"/>
                </a:solidFill>
              </a:rPr>
              <a:t> </a:t>
            </a:r>
            <a:r>
              <a:rPr lang="en-US" i="1" dirty="0" err="1" smtClean="0">
                <a:solidFill>
                  <a:schemeClr val="tx1"/>
                </a:solidFill>
              </a:rPr>
              <a:t>այս</a:t>
            </a:r>
            <a:r>
              <a:rPr lang="en-US" i="1" dirty="0" smtClean="0">
                <a:solidFill>
                  <a:schemeClr val="tx1"/>
                </a:solidFill>
              </a:rPr>
              <a:t> </a:t>
            </a:r>
            <a:r>
              <a:rPr lang="en-US" i="1" dirty="0" err="1" smtClean="0">
                <a:solidFill>
                  <a:schemeClr val="tx1"/>
                </a:solidFill>
              </a:rPr>
              <a:t>շապիկը</a:t>
            </a:r>
            <a:r>
              <a:rPr lang="en-US" i="1" dirty="0" smtClean="0">
                <a:solidFill>
                  <a:schemeClr val="tx1"/>
                </a:solidFill>
              </a:rPr>
              <a:t>: </a:t>
            </a:r>
            <a:r>
              <a:rPr lang="en-US" i="1" dirty="0" err="1" smtClean="0">
                <a:solidFill>
                  <a:schemeClr val="tx1"/>
                </a:solidFill>
              </a:rPr>
              <a:t>Սա</a:t>
            </a:r>
            <a:r>
              <a:rPr lang="en-US" i="1" dirty="0" smtClean="0">
                <a:solidFill>
                  <a:schemeClr val="tx1"/>
                </a:solidFill>
              </a:rPr>
              <a:t> </a:t>
            </a:r>
            <a:r>
              <a:rPr lang="en-US" i="1" dirty="0" err="1" smtClean="0">
                <a:solidFill>
                  <a:schemeClr val="tx1"/>
                </a:solidFill>
              </a:rPr>
              <a:t>մեր</a:t>
            </a:r>
            <a:r>
              <a:rPr lang="en-US" i="1" dirty="0" smtClean="0">
                <a:solidFill>
                  <a:schemeClr val="tx1"/>
                </a:solidFill>
              </a:rPr>
              <a:t> </a:t>
            </a:r>
            <a:r>
              <a:rPr lang="en-US" i="1" dirty="0" err="1" smtClean="0">
                <a:solidFill>
                  <a:schemeClr val="tx1"/>
                </a:solidFill>
              </a:rPr>
              <a:t>չափանիշների</a:t>
            </a:r>
            <a:r>
              <a:rPr lang="en-US" i="1" dirty="0" smtClean="0">
                <a:solidFill>
                  <a:schemeClr val="tx1"/>
                </a:solidFill>
              </a:rPr>
              <a:t> </a:t>
            </a:r>
            <a:r>
              <a:rPr lang="en-US" i="1" dirty="0" err="1" smtClean="0">
                <a:solidFill>
                  <a:schemeClr val="tx1"/>
                </a:solidFill>
              </a:rPr>
              <a:t>կոպիտ</a:t>
            </a:r>
            <a:r>
              <a:rPr lang="en-US" i="1" dirty="0" smtClean="0">
                <a:solidFill>
                  <a:schemeClr val="tx1"/>
                </a:solidFill>
              </a:rPr>
              <a:t> </a:t>
            </a:r>
            <a:r>
              <a:rPr lang="en-US" i="1" dirty="0" err="1" smtClean="0">
                <a:solidFill>
                  <a:schemeClr val="tx1"/>
                </a:solidFill>
              </a:rPr>
              <a:t>խախտում</a:t>
            </a:r>
            <a:r>
              <a:rPr lang="en-US" i="1" dirty="0" smtClean="0">
                <a:solidFill>
                  <a:schemeClr val="tx1"/>
                </a:solidFill>
              </a:rPr>
              <a:t> է և </a:t>
            </a:r>
            <a:r>
              <a:rPr lang="en-US" i="1" dirty="0" err="1" smtClean="0">
                <a:solidFill>
                  <a:schemeClr val="tx1"/>
                </a:solidFill>
              </a:rPr>
              <a:t>մենք</a:t>
            </a:r>
            <a:r>
              <a:rPr lang="en-US" i="1" dirty="0" smtClean="0">
                <a:solidFill>
                  <a:schemeClr val="tx1"/>
                </a:solidFill>
              </a:rPr>
              <a:t> </a:t>
            </a:r>
            <a:r>
              <a:rPr lang="en-US" i="1" dirty="0" err="1" smtClean="0">
                <a:solidFill>
                  <a:schemeClr val="tx1"/>
                </a:solidFill>
              </a:rPr>
              <a:t>թույլ</a:t>
            </a:r>
            <a:r>
              <a:rPr lang="en-US" i="1" dirty="0" smtClean="0">
                <a:solidFill>
                  <a:schemeClr val="tx1"/>
                </a:solidFill>
              </a:rPr>
              <a:t> </a:t>
            </a:r>
            <a:r>
              <a:rPr lang="en-US" i="1" dirty="0" err="1" smtClean="0">
                <a:solidFill>
                  <a:schemeClr val="tx1"/>
                </a:solidFill>
              </a:rPr>
              <a:t>չէինք</a:t>
            </a:r>
            <a:r>
              <a:rPr lang="en-US" i="1" dirty="0" smtClean="0">
                <a:solidFill>
                  <a:schemeClr val="tx1"/>
                </a:solidFill>
              </a:rPr>
              <a:t> </a:t>
            </a:r>
            <a:r>
              <a:rPr lang="en-US" i="1" dirty="0" err="1" smtClean="0">
                <a:solidFill>
                  <a:schemeClr val="tx1"/>
                </a:solidFill>
              </a:rPr>
              <a:t>տա</a:t>
            </a:r>
            <a:r>
              <a:rPr lang="en-US" i="1" dirty="0" smtClean="0">
                <a:solidFill>
                  <a:schemeClr val="tx1"/>
                </a:solidFill>
              </a:rPr>
              <a:t> </a:t>
            </a:r>
            <a:r>
              <a:rPr lang="en-US" i="1" dirty="0" err="1" smtClean="0">
                <a:solidFill>
                  <a:schemeClr val="tx1"/>
                </a:solidFill>
              </a:rPr>
              <a:t>տպագրել</a:t>
            </a:r>
            <a:r>
              <a:rPr lang="en-US" i="1" dirty="0" smtClean="0">
                <a:solidFill>
                  <a:schemeClr val="tx1"/>
                </a:solidFill>
              </a:rPr>
              <a:t> </a:t>
            </a:r>
            <a:r>
              <a:rPr lang="en-US" i="1" dirty="0" err="1" smtClean="0">
                <a:solidFill>
                  <a:schemeClr val="tx1"/>
                </a:solidFill>
              </a:rPr>
              <a:t>այն</a:t>
            </a:r>
            <a:r>
              <a:rPr lang="en-US" i="1" dirty="0" smtClean="0">
                <a:solidFill>
                  <a:schemeClr val="tx1"/>
                </a:solidFill>
              </a:rPr>
              <a:t>, </a:t>
            </a:r>
            <a:r>
              <a:rPr lang="en-US" i="1" dirty="0" err="1" smtClean="0">
                <a:solidFill>
                  <a:schemeClr val="tx1"/>
                </a:solidFill>
              </a:rPr>
              <a:t>եթե</a:t>
            </a:r>
            <a:r>
              <a:rPr lang="en-US" i="1" dirty="0" smtClean="0">
                <a:solidFill>
                  <a:schemeClr val="tx1"/>
                </a:solidFill>
              </a:rPr>
              <a:t>  </a:t>
            </a:r>
            <a:r>
              <a:rPr lang="en-US" i="1" dirty="0" err="1" smtClean="0">
                <a:solidFill>
                  <a:schemeClr val="tx1"/>
                </a:solidFill>
              </a:rPr>
              <a:t>մինչ</a:t>
            </a:r>
            <a:r>
              <a:rPr lang="en-US" i="1" dirty="0" smtClean="0">
                <a:solidFill>
                  <a:schemeClr val="tx1"/>
                </a:solidFill>
              </a:rPr>
              <a:t> </a:t>
            </a:r>
            <a:r>
              <a:rPr lang="en-US" i="1" dirty="0" err="1" smtClean="0">
                <a:solidFill>
                  <a:schemeClr val="tx1"/>
                </a:solidFill>
              </a:rPr>
              <a:t>այդ</a:t>
            </a:r>
            <a:r>
              <a:rPr lang="en-US" i="1" dirty="0" smtClean="0">
                <a:solidFill>
                  <a:schemeClr val="tx1"/>
                </a:solidFill>
              </a:rPr>
              <a:t> </a:t>
            </a:r>
            <a:r>
              <a:rPr lang="en-US" i="1" dirty="0" err="1" smtClean="0">
                <a:solidFill>
                  <a:schemeClr val="tx1"/>
                </a:solidFill>
              </a:rPr>
              <a:t>տեսած</a:t>
            </a:r>
            <a:r>
              <a:rPr lang="en-US" i="1" dirty="0" smtClean="0">
                <a:solidFill>
                  <a:schemeClr val="tx1"/>
                </a:solidFill>
              </a:rPr>
              <a:t> </a:t>
            </a:r>
            <a:r>
              <a:rPr lang="en-US" i="1" dirty="0" err="1" smtClean="0">
                <a:solidFill>
                  <a:schemeClr val="tx1"/>
                </a:solidFill>
              </a:rPr>
              <a:t>լինեինք</a:t>
            </a:r>
            <a:r>
              <a:rPr lang="en-US" i="1" dirty="0" smtClean="0">
                <a:solidFill>
                  <a:schemeClr val="tx1"/>
                </a:solidFill>
              </a:rPr>
              <a:t> </a:t>
            </a:r>
            <a:r>
              <a:rPr lang="en-US" i="1" dirty="0" err="1" smtClean="0">
                <a:solidFill>
                  <a:schemeClr val="tx1"/>
                </a:solidFill>
              </a:rPr>
              <a:t>նյութը</a:t>
            </a:r>
            <a:r>
              <a:rPr lang="en-US" i="1" dirty="0" smtClean="0">
                <a:solidFill>
                  <a:schemeClr val="tx1"/>
                </a:solidFill>
              </a:rPr>
              <a:t>: </a:t>
            </a:r>
            <a:r>
              <a:rPr lang="en-US" i="1" dirty="0" err="1" smtClean="0">
                <a:solidFill>
                  <a:schemeClr val="tx1"/>
                </a:solidFill>
              </a:rPr>
              <a:t>Դրա</a:t>
            </a:r>
            <a:r>
              <a:rPr lang="en-US" i="1" dirty="0" smtClean="0">
                <a:solidFill>
                  <a:schemeClr val="tx1"/>
                </a:solidFill>
              </a:rPr>
              <a:t> </a:t>
            </a:r>
            <a:r>
              <a:rPr lang="en-US" i="1" dirty="0" err="1" smtClean="0">
                <a:solidFill>
                  <a:schemeClr val="tx1"/>
                </a:solidFill>
              </a:rPr>
              <a:t>արդյունքում</a:t>
            </a:r>
            <a:r>
              <a:rPr lang="en-US" i="1" dirty="0" smtClean="0">
                <a:solidFill>
                  <a:schemeClr val="tx1"/>
                </a:solidFill>
              </a:rPr>
              <a:t>…</a:t>
            </a:r>
            <a:r>
              <a:rPr lang="en-US" i="1" dirty="0" err="1" smtClean="0">
                <a:solidFill>
                  <a:schemeClr val="tx1"/>
                </a:solidFill>
              </a:rPr>
              <a:t>մենք</a:t>
            </a:r>
            <a:r>
              <a:rPr lang="en-US" i="1" dirty="0" smtClean="0">
                <a:solidFill>
                  <a:schemeClr val="tx1"/>
                </a:solidFill>
              </a:rPr>
              <a:t> </a:t>
            </a:r>
            <a:r>
              <a:rPr lang="en-US" i="1" dirty="0" err="1" smtClean="0">
                <a:solidFill>
                  <a:schemeClr val="tx1"/>
                </a:solidFill>
              </a:rPr>
              <a:t>այժմ</a:t>
            </a:r>
            <a:r>
              <a:rPr lang="en-US" i="1" dirty="0" smtClean="0">
                <a:solidFill>
                  <a:schemeClr val="tx1"/>
                </a:solidFill>
              </a:rPr>
              <a:t>  </a:t>
            </a:r>
            <a:r>
              <a:rPr lang="en-US" i="1" dirty="0" err="1" smtClean="0">
                <a:solidFill>
                  <a:schemeClr val="tx1"/>
                </a:solidFill>
              </a:rPr>
              <a:t>պատրաստվում</a:t>
            </a:r>
            <a:r>
              <a:rPr lang="en-US" i="1" dirty="0" smtClean="0">
                <a:solidFill>
                  <a:schemeClr val="tx1"/>
                </a:solidFill>
              </a:rPr>
              <a:t> </a:t>
            </a:r>
            <a:r>
              <a:rPr lang="en-US" i="1" dirty="0" err="1" smtClean="0">
                <a:solidFill>
                  <a:schemeClr val="tx1"/>
                </a:solidFill>
              </a:rPr>
              <a:t>ենք</a:t>
            </a:r>
            <a:r>
              <a:rPr lang="en-US" i="1" dirty="0" smtClean="0">
                <a:solidFill>
                  <a:schemeClr val="tx1"/>
                </a:solidFill>
              </a:rPr>
              <a:t> </a:t>
            </a:r>
            <a:r>
              <a:rPr lang="en-US" i="1" dirty="0" err="1" smtClean="0">
                <a:solidFill>
                  <a:schemeClr val="tx1"/>
                </a:solidFill>
              </a:rPr>
              <a:t>դադարեցնել</a:t>
            </a:r>
            <a:r>
              <a:rPr lang="en-US" i="1" dirty="0" smtClean="0">
                <a:solidFill>
                  <a:schemeClr val="tx1"/>
                </a:solidFill>
              </a:rPr>
              <a:t> </a:t>
            </a:r>
            <a:r>
              <a:rPr lang="en-US" i="1" dirty="0" err="1" smtClean="0">
                <a:solidFill>
                  <a:schemeClr val="tx1"/>
                </a:solidFill>
              </a:rPr>
              <a:t>Պորտուգալիայի</a:t>
            </a:r>
            <a:r>
              <a:rPr lang="en-US" i="1" dirty="0" smtClean="0">
                <a:solidFill>
                  <a:schemeClr val="tx1"/>
                </a:solidFill>
              </a:rPr>
              <a:t> </a:t>
            </a:r>
            <a:r>
              <a:rPr lang="en-US" i="1" dirty="0" err="1" smtClean="0">
                <a:solidFill>
                  <a:schemeClr val="tx1"/>
                </a:solidFill>
              </a:rPr>
              <a:t>խմբագրողի</a:t>
            </a:r>
            <a:r>
              <a:rPr lang="en-US" i="1" dirty="0" smtClean="0">
                <a:solidFill>
                  <a:schemeClr val="tx1"/>
                </a:solidFill>
              </a:rPr>
              <a:t> </a:t>
            </a:r>
            <a:r>
              <a:rPr lang="en-US" i="1" dirty="0" err="1" smtClean="0">
                <a:solidFill>
                  <a:schemeClr val="tx1"/>
                </a:solidFill>
              </a:rPr>
              <a:t>հետ</a:t>
            </a:r>
            <a:r>
              <a:rPr lang="en-US" i="1" dirty="0" smtClean="0">
                <a:solidFill>
                  <a:schemeClr val="tx1"/>
                </a:solidFill>
              </a:rPr>
              <a:t> </a:t>
            </a:r>
            <a:r>
              <a:rPr lang="en-US" i="1" dirty="0" err="1" smtClean="0">
                <a:solidFill>
                  <a:schemeClr val="tx1"/>
                </a:solidFill>
              </a:rPr>
              <a:t>մեր</a:t>
            </a:r>
            <a:r>
              <a:rPr lang="en-US" i="1" dirty="0" smtClean="0">
                <a:solidFill>
                  <a:schemeClr val="tx1"/>
                </a:solidFill>
              </a:rPr>
              <a:t> </a:t>
            </a:r>
            <a:r>
              <a:rPr lang="en-US" i="1" dirty="0" err="1" smtClean="0">
                <a:solidFill>
                  <a:schemeClr val="tx1"/>
                </a:solidFill>
              </a:rPr>
              <a:t>պայմանագիրը</a:t>
            </a:r>
            <a:r>
              <a:rPr lang="en-US" i="1" dirty="0" smtClean="0">
                <a:solidFill>
                  <a:schemeClr val="tx1"/>
                </a:solidFill>
              </a:rPr>
              <a:t>: </a:t>
            </a:r>
          </a:p>
          <a:p>
            <a:pPr algn="just"/>
            <a:r>
              <a:rPr lang="en-US" dirty="0" err="1" smtClean="0">
                <a:solidFill>
                  <a:schemeClr val="tx1"/>
                </a:solidFill>
              </a:rPr>
              <a:t>Շապիկում</a:t>
            </a:r>
            <a:r>
              <a:rPr lang="en-US" dirty="0" smtClean="0">
                <a:solidFill>
                  <a:schemeClr val="tx1"/>
                </a:solidFill>
              </a:rPr>
              <a:t> </a:t>
            </a:r>
            <a:r>
              <a:rPr lang="en-US" dirty="0" err="1" smtClean="0">
                <a:solidFill>
                  <a:schemeClr val="tx1"/>
                </a:solidFill>
              </a:rPr>
              <a:t>պատկերված</a:t>
            </a:r>
            <a:r>
              <a:rPr lang="en-US" dirty="0" smtClean="0">
                <a:solidFill>
                  <a:schemeClr val="tx1"/>
                </a:solidFill>
              </a:rPr>
              <a:t> </a:t>
            </a:r>
            <a:r>
              <a:rPr lang="en-US" dirty="0" err="1" smtClean="0">
                <a:solidFill>
                  <a:schemeClr val="tx1"/>
                </a:solidFill>
              </a:rPr>
              <a:t>նկարը</a:t>
            </a:r>
            <a:r>
              <a:rPr lang="en-US" dirty="0" smtClean="0">
                <a:solidFill>
                  <a:schemeClr val="tx1"/>
                </a:solidFill>
              </a:rPr>
              <a:t> </a:t>
            </a:r>
            <a:r>
              <a:rPr lang="en-US" dirty="0" err="1" smtClean="0">
                <a:solidFill>
                  <a:schemeClr val="tx1"/>
                </a:solidFill>
              </a:rPr>
              <a:t>պատկանում</a:t>
            </a:r>
            <a:r>
              <a:rPr lang="en-US" dirty="0" smtClean="0">
                <a:solidFill>
                  <a:schemeClr val="tx1"/>
                </a:solidFill>
              </a:rPr>
              <a:t> է </a:t>
            </a:r>
            <a:r>
              <a:rPr lang="en-US" dirty="0" err="1" smtClean="0">
                <a:solidFill>
                  <a:schemeClr val="tx1"/>
                </a:solidFill>
              </a:rPr>
              <a:t>Խոսե</a:t>
            </a:r>
            <a:r>
              <a:rPr lang="en-US" dirty="0" smtClean="0">
                <a:solidFill>
                  <a:schemeClr val="tx1"/>
                </a:solidFill>
              </a:rPr>
              <a:t> </a:t>
            </a:r>
            <a:r>
              <a:rPr lang="en-US" dirty="0" err="1" smtClean="0">
                <a:solidFill>
                  <a:schemeClr val="tx1"/>
                </a:solidFill>
              </a:rPr>
              <a:t>Սարամագոյին</a:t>
            </a:r>
            <a:r>
              <a:rPr lang="en-US" dirty="0" smtClean="0">
                <a:solidFill>
                  <a:schemeClr val="tx1"/>
                </a:solidFill>
              </a:rPr>
              <a:t>, </a:t>
            </a:r>
            <a:r>
              <a:rPr lang="en-US" dirty="0" err="1" smtClean="0">
                <a:solidFill>
                  <a:schemeClr val="tx1"/>
                </a:solidFill>
              </a:rPr>
              <a:t>ով</a:t>
            </a:r>
            <a:r>
              <a:rPr lang="en-US" dirty="0" smtClean="0">
                <a:solidFill>
                  <a:schemeClr val="tx1"/>
                </a:solidFill>
              </a:rPr>
              <a:t> </a:t>
            </a:r>
            <a:r>
              <a:rPr lang="en-US" dirty="0" err="1" smtClean="0">
                <a:solidFill>
                  <a:schemeClr val="tx1"/>
                </a:solidFill>
              </a:rPr>
              <a:t>նախկինում</a:t>
            </a:r>
            <a:r>
              <a:rPr lang="en-US" dirty="0" smtClean="0">
                <a:solidFill>
                  <a:schemeClr val="tx1"/>
                </a:solidFill>
              </a:rPr>
              <a:t> </a:t>
            </a:r>
            <a:r>
              <a:rPr lang="en-US" dirty="0" err="1" smtClean="0">
                <a:solidFill>
                  <a:schemeClr val="tx1"/>
                </a:solidFill>
              </a:rPr>
              <a:t>կրոնական</a:t>
            </a:r>
            <a:r>
              <a:rPr lang="en-US" dirty="0" smtClean="0">
                <a:solidFill>
                  <a:schemeClr val="tx1"/>
                </a:solidFill>
              </a:rPr>
              <a:t> </a:t>
            </a:r>
            <a:r>
              <a:rPr lang="en-US" dirty="0" err="1" smtClean="0">
                <a:solidFill>
                  <a:schemeClr val="tx1"/>
                </a:solidFill>
              </a:rPr>
              <a:t>ատելություն</a:t>
            </a:r>
            <a:r>
              <a:rPr lang="en-US" dirty="0" smtClean="0">
                <a:solidFill>
                  <a:schemeClr val="tx1"/>
                </a:solidFill>
              </a:rPr>
              <a:t> </a:t>
            </a:r>
            <a:r>
              <a:rPr lang="en-US" dirty="0" err="1" smtClean="0">
                <a:solidFill>
                  <a:schemeClr val="tx1"/>
                </a:solidFill>
              </a:rPr>
              <a:t>սերմանող</a:t>
            </a:r>
            <a:r>
              <a:rPr lang="en-US" dirty="0" smtClean="0">
                <a:solidFill>
                  <a:schemeClr val="tx1"/>
                </a:solidFill>
              </a:rPr>
              <a:t> </a:t>
            </a:r>
            <a:r>
              <a:rPr lang="en-US" dirty="0" err="1" smtClean="0">
                <a:solidFill>
                  <a:schemeClr val="tx1"/>
                </a:solidFill>
              </a:rPr>
              <a:t>մի</a:t>
            </a:r>
            <a:r>
              <a:rPr lang="en-US" dirty="0" smtClean="0">
                <a:solidFill>
                  <a:schemeClr val="tx1"/>
                </a:solidFill>
              </a:rPr>
              <a:t> </a:t>
            </a:r>
            <a:r>
              <a:rPr lang="en-US" dirty="0" err="1" smtClean="0">
                <a:solidFill>
                  <a:schemeClr val="tx1"/>
                </a:solidFill>
              </a:rPr>
              <a:t>շարք</a:t>
            </a:r>
            <a:r>
              <a:rPr lang="en-US" dirty="0" smtClean="0">
                <a:solidFill>
                  <a:schemeClr val="tx1"/>
                </a:solidFill>
              </a:rPr>
              <a:t> </a:t>
            </a:r>
            <a:r>
              <a:rPr lang="en-US" dirty="0" err="1" smtClean="0">
                <a:solidFill>
                  <a:schemeClr val="tx1"/>
                </a:solidFill>
              </a:rPr>
              <a:t>այլ</a:t>
            </a:r>
            <a:r>
              <a:rPr lang="en-US" dirty="0" smtClean="0">
                <a:solidFill>
                  <a:schemeClr val="tx1"/>
                </a:solidFill>
              </a:rPr>
              <a:t> </a:t>
            </a:r>
            <a:r>
              <a:rPr lang="en-US" dirty="0" err="1" smtClean="0">
                <a:solidFill>
                  <a:schemeClr val="tx1"/>
                </a:solidFill>
              </a:rPr>
              <a:t>նկարների</a:t>
            </a:r>
            <a:r>
              <a:rPr lang="en-US" dirty="0" smtClean="0">
                <a:solidFill>
                  <a:schemeClr val="tx1"/>
                </a:solidFill>
              </a:rPr>
              <a:t> </a:t>
            </a:r>
            <a:r>
              <a:rPr lang="en-US" dirty="0" err="1" smtClean="0">
                <a:solidFill>
                  <a:schemeClr val="tx1"/>
                </a:solidFill>
              </a:rPr>
              <a:t>հեղինակ</a:t>
            </a:r>
            <a:r>
              <a:rPr lang="en-US" dirty="0" smtClean="0">
                <a:solidFill>
                  <a:schemeClr val="tx1"/>
                </a:solidFill>
              </a:rPr>
              <a:t> է: </a:t>
            </a:r>
            <a:r>
              <a:rPr lang="en-US" dirty="0" err="1" smtClean="0">
                <a:solidFill>
                  <a:schemeClr val="tx1"/>
                </a:solidFill>
              </a:rPr>
              <a:t>Հատկապես</a:t>
            </a:r>
            <a:r>
              <a:rPr lang="en-US" dirty="0" smtClean="0">
                <a:solidFill>
                  <a:schemeClr val="tx1"/>
                </a:solidFill>
              </a:rPr>
              <a:t> </a:t>
            </a:r>
            <a:r>
              <a:rPr lang="en-US" dirty="0" err="1" smtClean="0">
                <a:solidFill>
                  <a:schemeClr val="tx1"/>
                </a:solidFill>
              </a:rPr>
              <a:t>քննադատության</a:t>
            </a:r>
            <a:r>
              <a:rPr lang="en-US" dirty="0" smtClean="0">
                <a:solidFill>
                  <a:schemeClr val="tx1"/>
                </a:solidFill>
              </a:rPr>
              <a:t> </a:t>
            </a:r>
            <a:r>
              <a:rPr lang="en-US" dirty="0" err="1" smtClean="0">
                <a:solidFill>
                  <a:schemeClr val="tx1"/>
                </a:solidFill>
              </a:rPr>
              <a:t>տեղիք</a:t>
            </a:r>
            <a:r>
              <a:rPr lang="en-US" dirty="0" smtClean="0">
                <a:solidFill>
                  <a:schemeClr val="tx1"/>
                </a:solidFill>
              </a:rPr>
              <a:t> է </a:t>
            </a:r>
            <a:r>
              <a:rPr lang="en-US" dirty="0" err="1" smtClean="0">
                <a:solidFill>
                  <a:schemeClr val="tx1"/>
                </a:solidFill>
              </a:rPr>
              <a:t>տվել</a:t>
            </a:r>
            <a:r>
              <a:rPr lang="en-US" dirty="0" smtClean="0">
                <a:solidFill>
                  <a:schemeClr val="tx1"/>
                </a:solidFill>
              </a:rPr>
              <a:t> </a:t>
            </a:r>
            <a:r>
              <a:rPr lang="en-US" dirty="0" err="1" smtClean="0">
                <a:solidFill>
                  <a:schemeClr val="tx1"/>
                </a:solidFill>
              </a:rPr>
              <a:t>նրա</a:t>
            </a:r>
            <a:r>
              <a:rPr lang="en-US" dirty="0" smtClean="0">
                <a:solidFill>
                  <a:schemeClr val="tx1"/>
                </a:solidFill>
              </a:rPr>
              <a:t> </a:t>
            </a:r>
            <a:r>
              <a:rPr lang="en-US" dirty="0" err="1" smtClean="0">
                <a:solidFill>
                  <a:schemeClr val="tx1"/>
                </a:solidFill>
              </a:rPr>
              <a:t>նկարներից</a:t>
            </a:r>
            <a:r>
              <a:rPr lang="en-US" dirty="0" smtClean="0">
                <a:solidFill>
                  <a:schemeClr val="tx1"/>
                </a:solidFill>
              </a:rPr>
              <a:t> </a:t>
            </a:r>
            <a:r>
              <a:rPr lang="en-US" dirty="0" err="1" smtClean="0">
                <a:solidFill>
                  <a:schemeClr val="tx1"/>
                </a:solidFill>
              </a:rPr>
              <a:t>մեկը</a:t>
            </a:r>
            <a:r>
              <a:rPr lang="en-US" dirty="0" smtClean="0">
                <a:solidFill>
                  <a:schemeClr val="tx1"/>
                </a:solidFill>
              </a:rPr>
              <a:t>, </a:t>
            </a:r>
            <a:r>
              <a:rPr lang="en-US" dirty="0" err="1" smtClean="0">
                <a:solidFill>
                  <a:schemeClr val="tx1"/>
                </a:solidFill>
              </a:rPr>
              <a:t>որում</a:t>
            </a:r>
            <a:r>
              <a:rPr lang="en-US" dirty="0" smtClean="0">
                <a:solidFill>
                  <a:schemeClr val="tx1"/>
                </a:solidFill>
              </a:rPr>
              <a:t> </a:t>
            </a:r>
            <a:r>
              <a:rPr lang="en-US" dirty="0" err="1" smtClean="0">
                <a:solidFill>
                  <a:schemeClr val="tx1"/>
                </a:solidFill>
              </a:rPr>
              <a:t>հովիվը</a:t>
            </a:r>
            <a:r>
              <a:rPr lang="en-US" dirty="0" smtClean="0">
                <a:solidFill>
                  <a:schemeClr val="tx1"/>
                </a:solidFill>
              </a:rPr>
              <a:t>  </a:t>
            </a:r>
            <a:r>
              <a:rPr lang="en-US" dirty="0" err="1" smtClean="0">
                <a:solidFill>
                  <a:schemeClr val="tx1"/>
                </a:solidFill>
              </a:rPr>
              <a:t>փորձում</a:t>
            </a:r>
            <a:r>
              <a:rPr lang="en-US" dirty="0" smtClean="0">
                <a:solidFill>
                  <a:schemeClr val="tx1"/>
                </a:solidFill>
              </a:rPr>
              <a:t> </a:t>
            </a:r>
            <a:r>
              <a:rPr lang="en-US" dirty="0" err="1" smtClean="0">
                <a:solidFill>
                  <a:schemeClr val="tx1"/>
                </a:solidFill>
              </a:rPr>
              <a:t>էր</a:t>
            </a:r>
            <a:r>
              <a:rPr lang="en-US" dirty="0" smtClean="0">
                <a:solidFill>
                  <a:schemeClr val="tx1"/>
                </a:solidFill>
              </a:rPr>
              <a:t> </a:t>
            </a:r>
            <a:r>
              <a:rPr lang="en-US" dirty="0" err="1" smtClean="0">
                <a:solidFill>
                  <a:schemeClr val="tx1"/>
                </a:solidFill>
              </a:rPr>
              <a:t>համոզել</a:t>
            </a:r>
            <a:r>
              <a:rPr lang="en-US" dirty="0" smtClean="0">
                <a:solidFill>
                  <a:schemeClr val="tx1"/>
                </a:solidFill>
              </a:rPr>
              <a:t> </a:t>
            </a:r>
            <a:r>
              <a:rPr lang="en-US" dirty="0" err="1" smtClean="0">
                <a:solidFill>
                  <a:schemeClr val="tx1"/>
                </a:solidFill>
              </a:rPr>
              <a:t>Քրիստոսին</a:t>
            </a:r>
            <a:r>
              <a:rPr lang="en-US" dirty="0" smtClean="0">
                <a:solidFill>
                  <a:schemeClr val="tx1"/>
                </a:solidFill>
              </a:rPr>
              <a:t> </a:t>
            </a:r>
            <a:r>
              <a:rPr lang="en-US" dirty="0" err="1" smtClean="0">
                <a:solidFill>
                  <a:schemeClr val="tx1"/>
                </a:solidFill>
              </a:rPr>
              <a:t>սեռական</a:t>
            </a:r>
            <a:r>
              <a:rPr lang="en-US" dirty="0" smtClean="0">
                <a:solidFill>
                  <a:schemeClr val="tx1"/>
                </a:solidFill>
              </a:rPr>
              <a:t> </a:t>
            </a:r>
            <a:r>
              <a:rPr lang="en-US" dirty="0" err="1" smtClean="0">
                <a:solidFill>
                  <a:schemeClr val="tx1"/>
                </a:solidFill>
              </a:rPr>
              <a:t>հարաբերություն</a:t>
            </a:r>
            <a:r>
              <a:rPr lang="en-US" dirty="0" smtClean="0">
                <a:solidFill>
                  <a:schemeClr val="tx1"/>
                </a:solidFill>
              </a:rPr>
              <a:t> </a:t>
            </a:r>
            <a:r>
              <a:rPr lang="en-US" dirty="0" err="1" smtClean="0">
                <a:solidFill>
                  <a:schemeClr val="tx1"/>
                </a:solidFill>
              </a:rPr>
              <a:t>ունենալ</a:t>
            </a:r>
            <a:r>
              <a:rPr lang="en-US" dirty="0" smtClean="0">
                <a:solidFill>
                  <a:schemeClr val="tx1"/>
                </a:solidFill>
              </a:rPr>
              <a:t>  </a:t>
            </a:r>
            <a:r>
              <a:rPr lang="en-US" dirty="0" err="1" smtClean="0">
                <a:solidFill>
                  <a:schemeClr val="tx1"/>
                </a:solidFill>
              </a:rPr>
              <a:t>ոչխարի</a:t>
            </a:r>
            <a:r>
              <a:rPr lang="en-US" dirty="0" smtClean="0">
                <a:solidFill>
                  <a:schemeClr val="tx1"/>
                </a:solidFill>
              </a:rPr>
              <a:t> </a:t>
            </a:r>
            <a:r>
              <a:rPr lang="en-US" dirty="0" err="1" smtClean="0">
                <a:solidFill>
                  <a:schemeClr val="tx1"/>
                </a:solidFill>
              </a:rPr>
              <a:t>հետ</a:t>
            </a:r>
            <a:r>
              <a:rPr lang="en-US" dirty="0" smtClean="0">
                <a:solidFill>
                  <a:schemeClr val="tx1"/>
                </a:solidFill>
              </a:rPr>
              <a:t>: </a:t>
            </a:r>
            <a:r>
              <a:rPr lang="en-US" dirty="0" err="1" smtClean="0">
                <a:solidFill>
                  <a:schemeClr val="tx1"/>
                </a:solidFill>
              </a:rPr>
              <a:t>Նկարով</a:t>
            </a:r>
            <a:r>
              <a:rPr lang="en-US" dirty="0" smtClean="0">
                <a:solidFill>
                  <a:schemeClr val="tx1"/>
                </a:solidFill>
              </a:rPr>
              <a:t> </a:t>
            </a:r>
            <a:r>
              <a:rPr lang="en-US" dirty="0" err="1" smtClean="0">
                <a:solidFill>
                  <a:schemeClr val="tx1"/>
                </a:solidFill>
              </a:rPr>
              <a:t>հրապարակված</a:t>
            </a:r>
            <a:r>
              <a:rPr lang="en-US" dirty="0" smtClean="0">
                <a:solidFill>
                  <a:schemeClr val="tx1"/>
                </a:solidFill>
              </a:rPr>
              <a:t> </a:t>
            </a:r>
            <a:r>
              <a:rPr lang="en-US" dirty="0" err="1" smtClean="0">
                <a:solidFill>
                  <a:schemeClr val="tx1"/>
                </a:solidFill>
              </a:rPr>
              <a:t>գիրքն</a:t>
            </a:r>
            <a:r>
              <a:rPr lang="en-US" dirty="0" smtClean="0">
                <a:solidFill>
                  <a:schemeClr val="tx1"/>
                </a:solidFill>
              </a:rPr>
              <a:t> </a:t>
            </a:r>
            <a:r>
              <a:rPr lang="en-US" dirty="0" err="1" smtClean="0">
                <a:solidFill>
                  <a:schemeClr val="tx1"/>
                </a:solidFill>
              </a:rPr>
              <a:t>այն</a:t>
            </a:r>
            <a:r>
              <a:rPr lang="en-US" dirty="0" smtClean="0">
                <a:solidFill>
                  <a:schemeClr val="tx1"/>
                </a:solidFill>
              </a:rPr>
              <a:t> </a:t>
            </a:r>
            <a:r>
              <a:rPr lang="en-US" dirty="0" err="1" smtClean="0">
                <a:solidFill>
                  <a:schemeClr val="tx1"/>
                </a:solidFill>
              </a:rPr>
              <a:t>աստիճան</a:t>
            </a:r>
            <a:r>
              <a:rPr lang="en-US" dirty="0" smtClean="0">
                <a:solidFill>
                  <a:schemeClr val="tx1"/>
                </a:solidFill>
              </a:rPr>
              <a:t> </a:t>
            </a:r>
            <a:r>
              <a:rPr lang="en-US" dirty="0" err="1" smtClean="0">
                <a:solidFill>
                  <a:schemeClr val="tx1"/>
                </a:solidFill>
              </a:rPr>
              <a:t>բողոքի</a:t>
            </a:r>
            <a:r>
              <a:rPr lang="en-US" dirty="0" smtClean="0">
                <a:solidFill>
                  <a:schemeClr val="tx1"/>
                </a:solidFill>
              </a:rPr>
              <a:t> </a:t>
            </a:r>
            <a:r>
              <a:rPr lang="en-US" dirty="0" err="1" smtClean="0">
                <a:solidFill>
                  <a:schemeClr val="tx1"/>
                </a:solidFill>
              </a:rPr>
              <a:t>ալիք</a:t>
            </a:r>
            <a:r>
              <a:rPr lang="en-US" dirty="0" smtClean="0">
                <a:solidFill>
                  <a:schemeClr val="tx1"/>
                </a:solidFill>
              </a:rPr>
              <a:t> </a:t>
            </a:r>
            <a:r>
              <a:rPr lang="en-US" dirty="0" err="1" smtClean="0">
                <a:solidFill>
                  <a:schemeClr val="tx1"/>
                </a:solidFill>
              </a:rPr>
              <a:t>բարձրացրեց</a:t>
            </a:r>
            <a:r>
              <a:rPr lang="en-US" dirty="0" smtClean="0">
                <a:solidFill>
                  <a:schemeClr val="tx1"/>
                </a:solidFill>
              </a:rPr>
              <a:t> </a:t>
            </a:r>
            <a:r>
              <a:rPr lang="en-US" dirty="0" err="1" smtClean="0">
                <a:solidFill>
                  <a:schemeClr val="tx1"/>
                </a:solidFill>
              </a:rPr>
              <a:t>կաթոլիկ</a:t>
            </a:r>
            <a:r>
              <a:rPr lang="en-US" dirty="0" smtClean="0">
                <a:solidFill>
                  <a:schemeClr val="tx1"/>
                </a:solidFill>
              </a:rPr>
              <a:t> </a:t>
            </a:r>
            <a:r>
              <a:rPr lang="en-US" dirty="0" err="1" smtClean="0">
                <a:solidFill>
                  <a:schemeClr val="tx1"/>
                </a:solidFill>
              </a:rPr>
              <a:t>Պորտուգալիայում</a:t>
            </a:r>
            <a:r>
              <a:rPr lang="en-US" dirty="0" smtClean="0">
                <a:solidFill>
                  <a:schemeClr val="tx1"/>
                </a:solidFill>
              </a:rPr>
              <a:t>, </a:t>
            </a:r>
            <a:r>
              <a:rPr lang="en-US" dirty="0" err="1" smtClean="0">
                <a:solidFill>
                  <a:schemeClr val="tx1"/>
                </a:solidFill>
              </a:rPr>
              <a:t>որ</a:t>
            </a:r>
            <a:r>
              <a:rPr lang="en-US" dirty="0" smtClean="0">
                <a:solidFill>
                  <a:schemeClr val="tx1"/>
                </a:solidFill>
              </a:rPr>
              <a:t> </a:t>
            </a:r>
            <a:r>
              <a:rPr lang="en-US" dirty="0" err="1" smtClean="0">
                <a:solidFill>
                  <a:schemeClr val="tx1"/>
                </a:solidFill>
              </a:rPr>
              <a:t>Սարամագոն</a:t>
            </a:r>
            <a:r>
              <a:rPr lang="en-US" dirty="0" smtClean="0">
                <a:solidFill>
                  <a:schemeClr val="tx1"/>
                </a:solidFill>
              </a:rPr>
              <a:t> </a:t>
            </a:r>
            <a:r>
              <a:rPr lang="en-US" dirty="0" err="1" smtClean="0">
                <a:solidFill>
                  <a:schemeClr val="tx1"/>
                </a:solidFill>
              </a:rPr>
              <a:t>ստիպված</a:t>
            </a:r>
            <a:r>
              <a:rPr lang="en-US" dirty="0" smtClean="0">
                <a:solidFill>
                  <a:schemeClr val="tx1"/>
                </a:solidFill>
              </a:rPr>
              <a:t> </a:t>
            </a:r>
            <a:r>
              <a:rPr lang="en-US" dirty="0" err="1" smtClean="0">
                <a:solidFill>
                  <a:schemeClr val="tx1"/>
                </a:solidFill>
              </a:rPr>
              <a:t>էր</a:t>
            </a:r>
            <a:r>
              <a:rPr lang="en-US" dirty="0" smtClean="0">
                <a:solidFill>
                  <a:schemeClr val="tx1"/>
                </a:solidFill>
              </a:rPr>
              <a:t> </a:t>
            </a:r>
            <a:r>
              <a:rPr lang="en-US" dirty="0" err="1" smtClean="0">
                <a:solidFill>
                  <a:schemeClr val="tx1"/>
                </a:solidFill>
              </a:rPr>
              <a:t>փախուստի</a:t>
            </a:r>
            <a:r>
              <a:rPr lang="en-US" dirty="0" smtClean="0">
                <a:solidFill>
                  <a:schemeClr val="tx1"/>
                </a:solidFill>
              </a:rPr>
              <a:t> </a:t>
            </a:r>
            <a:r>
              <a:rPr lang="en-US" dirty="0" err="1" smtClean="0">
                <a:solidFill>
                  <a:schemeClr val="tx1"/>
                </a:solidFill>
              </a:rPr>
              <a:t>դիմել</a:t>
            </a:r>
            <a:r>
              <a:rPr lang="en-US" dirty="0" smtClean="0">
                <a:solidFill>
                  <a:schemeClr val="tx1"/>
                </a:solidFill>
              </a:rPr>
              <a:t> </a:t>
            </a:r>
            <a:r>
              <a:rPr lang="en-US" dirty="0" err="1" smtClean="0">
                <a:solidFill>
                  <a:schemeClr val="tx1"/>
                </a:solidFill>
              </a:rPr>
              <a:t>Կանարյան</a:t>
            </a:r>
            <a:r>
              <a:rPr lang="en-US" dirty="0" smtClean="0">
                <a:solidFill>
                  <a:schemeClr val="tx1"/>
                </a:solidFill>
              </a:rPr>
              <a:t> </a:t>
            </a:r>
            <a:r>
              <a:rPr lang="en-US" dirty="0" err="1" smtClean="0">
                <a:solidFill>
                  <a:schemeClr val="tx1"/>
                </a:solidFill>
              </a:rPr>
              <a:t>կղզիներ</a:t>
            </a:r>
            <a:r>
              <a:rPr lang="en-US" dirty="0" smtClean="0">
                <a:solidFill>
                  <a:schemeClr val="tx1"/>
                </a:solidFill>
              </a:rPr>
              <a:t>, </a:t>
            </a:r>
            <a:r>
              <a:rPr lang="en-US" dirty="0" err="1" smtClean="0">
                <a:solidFill>
                  <a:schemeClr val="tx1"/>
                </a:solidFill>
              </a:rPr>
              <a:t>որտեղ</a:t>
            </a:r>
            <a:r>
              <a:rPr lang="en-US" dirty="0" smtClean="0">
                <a:solidFill>
                  <a:schemeClr val="tx1"/>
                </a:solidFill>
              </a:rPr>
              <a:t> </a:t>
            </a:r>
            <a:r>
              <a:rPr lang="en-US" dirty="0" err="1" smtClean="0">
                <a:solidFill>
                  <a:schemeClr val="tx1"/>
                </a:solidFill>
              </a:rPr>
              <a:t>էլ</a:t>
            </a:r>
            <a:r>
              <a:rPr lang="en-US" dirty="0" smtClean="0">
                <a:solidFill>
                  <a:schemeClr val="tx1"/>
                </a:solidFill>
              </a:rPr>
              <a:t> </a:t>
            </a:r>
            <a:r>
              <a:rPr lang="en-US" dirty="0" err="1" smtClean="0">
                <a:solidFill>
                  <a:schemeClr val="tx1"/>
                </a:solidFill>
              </a:rPr>
              <a:t>մահացել</a:t>
            </a:r>
            <a:r>
              <a:rPr lang="en-US" dirty="0" smtClean="0">
                <a:solidFill>
                  <a:schemeClr val="tx1"/>
                </a:solidFill>
              </a:rPr>
              <a:t> է </a:t>
            </a:r>
            <a:r>
              <a:rPr lang="en-US" dirty="0" err="1" smtClean="0">
                <a:solidFill>
                  <a:schemeClr val="tx1"/>
                </a:solidFill>
              </a:rPr>
              <a:t>վերջերս</a:t>
            </a:r>
            <a:r>
              <a:rPr lang="en-US" dirty="0" smtClean="0">
                <a:solidFill>
                  <a:schemeClr val="tx1"/>
                </a:solidFill>
              </a:rPr>
              <a:t>: </a:t>
            </a:r>
            <a:endParaRPr lang="en-US" dirty="0">
              <a:solidFill>
                <a:schemeClr val="tx1"/>
              </a:solidFill>
            </a:endParaRPr>
          </a:p>
          <a:p>
            <a:endParaRPr lang="en-US" i="1" dirty="0" smtClean="0">
              <a:solidFill>
                <a:schemeClr val="tx1"/>
              </a:solidFill>
            </a:endParaRPr>
          </a:p>
          <a:p>
            <a:endParaRPr lang="en-US" i="1" dirty="0"/>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57200"/>
            <a:ext cx="3962399"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2149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0" y="23037"/>
            <a:ext cx="3733800" cy="6400800"/>
          </a:xfrm>
        </p:spPr>
        <p:txBody>
          <a:bodyPr>
            <a:noAutofit/>
          </a:bodyPr>
          <a:lstStyle/>
          <a:p>
            <a:pPr algn="ctr">
              <a:lnSpc>
                <a:spcPct val="120000"/>
              </a:lnSpc>
              <a:spcBef>
                <a:spcPts val="0"/>
              </a:spcBef>
            </a:pPr>
            <a:r>
              <a:rPr lang="en-US" sz="1600" dirty="0" err="1" smtClean="0">
                <a:solidFill>
                  <a:schemeClr val="tx1"/>
                </a:solidFill>
              </a:rPr>
              <a:t>Իտալիա</a:t>
            </a:r>
            <a:endParaRPr lang="en-US" sz="1600" dirty="0" smtClean="0">
              <a:solidFill>
                <a:schemeClr val="tx1"/>
              </a:solidFill>
            </a:endParaRPr>
          </a:p>
          <a:p>
            <a:pPr algn="just">
              <a:lnSpc>
                <a:spcPct val="120000"/>
              </a:lnSpc>
              <a:spcBef>
                <a:spcPts val="0"/>
              </a:spcBef>
            </a:pPr>
            <a:endParaRPr lang="en-US" sz="900" dirty="0">
              <a:solidFill>
                <a:schemeClr val="tx1"/>
              </a:solidFill>
            </a:endParaRPr>
          </a:p>
          <a:p>
            <a:pPr algn="just">
              <a:lnSpc>
                <a:spcPct val="120000"/>
              </a:lnSpc>
              <a:spcBef>
                <a:spcPts val="0"/>
              </a:spcBef>
            </a:pPr>
            <a:r>
              <a:rPr lang="en-US" sz="900" dirty="0" err="1" smtClean="0">
                <a:solidFill>
                  <a:schemeClr val="tx1"/>
                </a:solidFill>
              </a:rPr>
              <a:t>Իտալիայի</a:t>
            </a:r>
            <a:r>
              <a:rPr lang="en-US" sz="900" dirty="0" smtClean="0">
                <a:solidFill>
                  <a:schemeClr val="tx1"/>
                </a:solidFill>
              </a:rPr>
              <a:t> </a:t>
            </a:r>
            <a:r>
              <a:rPr lang="en-US" sz="900" dirty="0" err="1" smtClean="0">
                <a:solidFill>
                  <a:schemeClr val="tx1"/>
                </a:solidFill>
              </a:rPr>
              <a:t>մուսուլմանական</a:t>
            </a:r>
            <a:r>
              <a:rPr lang="en-US" sz="900" dirty="0" smtClean="0">
                <a:solidFill>
                  <a:schemeClr val="tx1"/>
                </a:solidFill>
              </a:rPr>
              <a:t> </a:t>
            </a:r>
            <a:r>
              <a:rPr lang="en-US" sz="900" dirty="0" err="1" smtClean="0">
                <a:solidFill>
                  <a:schemeClr val="tx1"/>
                </a:solidFill>
              </a:rPr>
              <a:t>կազմակերպությունների</a:t>
            </a:r>
            <a:r>
              <a:rPr lang="en-US" sz="900" dirty="0" smtClean="0">
                <a:solidFill>
                  <a:schemeClr val="tx1"/>
                </a:solidFill>
              </a:rPr>
              <a:t> </a:t>
            </a:r>
            <a:r>
              <a:rPr lang="en-US" sz="900" dirty="0" err="1" smtClean="0">
                <a:solidFill>
                  <a:schemeClr val="tx1"/>
                </a:solidFill>
              </a:rPr>
              <a:t>ղեկավարները</a:t>
            </a:r>
            <a:r>
              <a:rPr lang="en-US" sz="900" dirty="0" smtClean="0">
                <a:solidFill>
                  <a:schemeClr val="tx1"/>
                </a:solidFill>
              </a:rPr>
              <a:t> </a:t>
            </a:r>
            <a:r>
              <a:rPr lang="en-US" sz="900" dirty="0" err="1" smtClean="0">
                <a:solidFill>
                  <a:schemeClr val="tx1"/>
                </a:solidFill>
              </a:rPr>
              <a:t>պահանջում</a:t>
            </a:r>
            <a:r>
              <a:rPr lang="en-US" sz="900" dirty="0" smtClean="0">
                <a:solidFill>
                  <a:schemeClr val="tx1"/>
                </a:solidFill>
              </a:rPr>
              <a:t> </a:t>
            </a:r>
            <a:r>
              <a:rPr lang="en-US" sz="900" dirty="0" err="1" smtClean="0">
                <a:solidFill>
                  <a:schemeClr val="tx1"/>
                </a:solidFill>
              </a:rPr>
              <a:t>են</a:t>
            </a:r>
            <a:r>
              <a:rPr lang="en-US" sz="900" dirty="0" smtClean="0">
                <a:solidFill>
                  <a:schemeClr val="tx1"/>
                </a:solidFill>
              </a:rPr>
              <a:t> </a:t>
            </a:r>
            <a:r>
              <a:rPr lang="en-US" sz="900" dirty="0" err="1" smtClean="0">
                <a:solidFill>
                  <a:schemeClr val="tx1"/>
                </a:solidFill>
              </a:rPr>
              <a:t>քանդել</a:t>
            </a:r>
            <a:r>
              <a:rPr lang="en-US" sz="900" dirty="0" smtClean="0">
                <a:solidFill>
                  <a:schemeClr val="tx1"/>
                </a:solidFill>
              </a:rPr>
              <a:t> </a:t>
            </a:r>
            <a:r>
              <a:rPr lang="en-US" sz="900" dirty="0" err="1" smtClean="0">
                <a:solidFill>
                  <a:schemeClr val="tx1"/>
                </a:solidFill>
              </a:rPr>
              <a:t>կամ</a:t>
            </a:r>
            <a:r>
              <a:rPr lang="en-US" sz="900" dirty="0" smtClean="0">
                <a:solidFill>
                  <a:schemeClr val="tx1"/>
                </a:solidFill>
              </a:rPr>
              <a:t> </a:t>
            </a:r>
            <a:r>
              <a:rPr lang="en-US" sz="900" dirty="0" err="1" smtClean="0">
                <a:solidFill>
                  <a:schemeClr val="tx1"/>
                </a:solidFill>
              </a:rPr>
              <a:t>այլ</a:t>
            </a:r>
            <a:r>
              <a:rPr lang="en-US" sz="900" dirty="0" smtClean="0">
                <a:solidFill>
                  <a:schemeClr val="tx1"/>
                </a:solidFill>
              </a:rPr>
              <a:t> </a:t>
            </a:r>
            <a:r>
              <a:rPr lang="en-US" sz="900" dirty="0" err="1" smtClean="0">
                <a:solidFill>
                  <a:schemeClr val="tx1"/>
                </a:solidFill>
              </a:rPr>
              <a:t>կերպ</a:t>
            </a:r>
            <a:r>
              <a:rPr lang="en-US" sz="900" dirty="0" smtClean="0">
                <a:solidFill>
                  <a:schemeClr val="tx1"/>
                </a:solidFill>
              </a:rPr>
              <a:t> </a:t>
            </a:r>
            <a:r>
              <a:rPr lang="en-US" sz="900" dirty="0" err="1" smtClean="0">
                <a:solidFill>
                  <a:schemeClr val="tx1"/>
                </a:solidFill>
              </a:rPr>
              <a:t>հեռացնել</a:t>
            </a:r>
            <a:r>
              <a:rPr lang="en-US" sz="900" dirty="0" smtClean="0">
                <a:solidFill>
                  <a:schemeClr val="tx1"/>
                </a:solidFill>
              </a:rPr>
              <a:t> </a:t>
            </a:r>
            <a:r>
              <a:rPr lang="en-US" sz="900" dirty="0" err="1" smtClean="0">
                <a:solidFill>
                  <a:schemeClr val="tx1"/>
                </a:solidFill>
              </a:rPr>
              <a:t>միջնադարյան</a:t>
            </a:r>
            <a:r>
              <a:rPr lang="en-US" sz="900" dirty="0" smtClean="0">
                <a:solidFill>
                  <a:schemeClr val="tx1"/>
                </a:solidFill>
              </a:rPr>
              <a:t> </a:t>
            </a:r>
            <a:r>
              <a:rPr lang="en-US" sz="900" dirty="0" err="1" smtClean="0">
                <a:solidFill>
                  <a:schemeClr val="tx1"/>
                </a:solidFill>
              </a:rPr>
              <a:t>նկարիչ</a:t>
            </a:r>
            <a:r>
              <a:rPr lang="en-US" sz="900" dirty="0" smtClean="0">
                <a:solidFill>
                  <a:schemeClr val="tx1"/>
                </a:solidFill>
              </a:rPr>
              <a:t> </a:t>
            </a:r>
            <a:r>
              <a:rPr lang="en-US" sz="900" dirty="0" err="1" smtClean="0">
                <a:solidFill>
                  <a:schemeClr val="tx1"/>
                </a:solidFill>
              </a:rPr>
              <a:t>Ջիովանի</a:t>
            </a:r>
            <a:r>
              <a:rPr lang="en-US" sz="900" dirty="0" smtClean="0">
                <a:solidFill>
                  <a:schemeClr val="tx1"/>
                </a:solidFill>
              </a:rPr>
              <a:t> </a:t>
            </a:r>
            <a:r>
              <a:rPr lang="en-US" sz="900" dirty="0" err="1" smtClean="0">
                <a:solidFill>
                  <a:schemeClr val="tx1"/>
                </a:solidFill>
              </a:rPr>
              <a:t>Դա</a:t>
            </a:r>
            <a:r>
              <a:rPr lang="en-US" sz="900" dirty="0" smtClean="0">
                <a:solidFill>
                  <a:schemeClr val="tx1"/>
                </a:solidFill>
              </a:rPr>
              <a:t> </a:t>
            </a:r>
            <a:r>
              <a:rPr lang="en-US" sz="900" dirty="0" err="1" smtClean="0">
                <a:solidFill>
                  <a:schemeClr val="tx1"/>
                </a:solidFill>
              </a:rPr>
              <a:t>Մոդենայի</a:t>
            </a:r>
            <a:r>
              <a:rPr lang="en-US" sz="900" dirty="0" smtClean="0">
                <a:solidFill>
                  <a:schemeClr val="tx1"/>
                </a:solidFill>
              </a:rPr>
              <a:t> </a:t>
            </a:r>
            <a:r>
              <a:rPr lang="en-US" sz="900" dirty="0">
                <a:solidFill>
                  <a:schemeClr val="tx1"/>
                </a:solidFill>
              </a:rPr>
              <a:t>15-րդ </a:t>
            </a:r>
            <a:r>
              <a:rPr lang="en-US" sz="900" dirty="0" err="1">
                <a:solidFill>
                  <a:schemeClr val="tx1"/>
                </a:solidFill>
              </a:rPr>
              <a:t>դարի</a:t>
            </a:r>
            <a:r>
              <a:rPr lang="en-US" sz="900" dirty="0">
                <a:solidFill>
                  <a:schemeClr val="tx1"/>
                </a:solidFill>
              </a:rPr>
              <a:t> </a:t>
            </a:r>
            <a:r>
              <a:rPr lang="en-US" sz="900" dirty="0" smtClean="0">
                <a:solidFill>
                  <a:schemeClr val="tx1"/>
                </a:solidFill>
              </a:rPr>
              <a:t>«</a:t>
            </a:r>
            <a:r>
              <a:rPr lang="en-US" sz="900" dirty="0" err="1" smtClean="0">
                <a:solidFill>
                  <a:schemeClr val="tx1"/>
                </a:solidFill>
              </a:rPr>
              <a:t>Վերջին</a:t>
            </a:r>
            <a:r>
              <a:rPr lang="en-US" sz="900" dirty="0" smtClean="0">
                <a:solidFill>
                  <a:schemeClr val="tx1"/>
                </a:solidFill>
              </a:rPr>
              <a:t> </a:t>
            </a:r>
            <a:r>
              <a:rPr lang="en-US" sz="900" dirty="0" err="1" smtClean="0">
                <a:solidFill>
                  <a:schemeClr val="tx1"/>
                </a:solidFill>
              </a:rPr>
              <a:t>դատավճիռը</a:t>
            </a:r>
            <a:r>
              <a:rPr lang="en-US" sz="900" dirty="0" smtClean="0">
                <a:solidFill>
                  <a:schemeClr val="tx1"/>
                </a:solidFill>
              </a:rPr>
              <a:t>» </a:t>
            </a:r>
            <a:r>
              <a:rPr lang="en-US" sz="900" dirty="0" err="1" smtClean="0">
                <a:solidFill>
                  <a:schemeClr val="tx1"/>
                </a:solidFill>
              </a:rPr>
              <a:t>ֆրեսկոն</a:t>
            </a:r>
            <a:r>
              <a:rPr lang="en-US" sz="900" dirty="0" smtClean="0">
                <a:solidFill>
                  <a:schemeClr val="tx1"/>
                </a:solidFill>
              </a:rPr>
              <a:t> </a:t>
            </a:r>
            <a:r>
              <a:rPr lang="en-US" sz="900" dirty="0" err="1" smtClean="0">
                <a:solidFill>
                  <a:schemeClr val="tx1"/>
                </a:solidFill>
              </a:rPr>
              <a:t>Բոլոնիայի</a:t>
            </a:r>
            <a:r>
              <a:rPr lang="en-US" sz="900" dirty="0" smtClean="0">
                <a:solidFill>
                  <a:schemeClr val="tx1"/>
                </a:solidFill>
              </a:rPr>
              <a:t> </a:t>
            </a:r>
            <a:r>
              <a:rPr lang="en-US" sz="900" dirty="0" err="1" smtClean="0">
                <a:solidFill>
                  <a:schemeClr val="tx1"/>
                </a:solidFill>
              </a:rPr>
              <a:t>եկեղեցիներից</a:t>
            </a:r>
            <a:r>
              <a:rPr lang="en-US" sz="900" dirty="0" smtClean="0">
                <a:solidFill>
                  <a:schemeClr val="tx1"/>
                </a:solidFill>
              </a:rPr>
              <a:t> </a:t>
            </a:r>
            <a:r>
              <a:rPr lang="en-US" sz="900" dirty="0" err="1" smtClean="0">
                <a:solidFill>
                  <a:schemeClr val="tx1"/>
                </a:solidFill>
              </a:rPr>
              <a:t>մեկի</a:t>
            </a:r>
            <a:r>
              <a:rPr lang="en-US" sz="900" dirty="0" smtClean="0">
                <a:solidFill>
                  <a:schemeClr val="tx1"/>
                </a:solidFill>
              </a:rPr>
              <a:t> </a:t>
            </a:r>
            <a:r>
              <a:rPr lang="en-US" sz="900" dirty="0" err="1" smtClean="0">
                <a:solidFill>
                  <a:schemeClr val="tx1"/>
                </a:solidFill>
              </a:rPr>
              <a:t>վրա</a:t>
            </a:r>
            <a:r>
              <a:rPr lang="en-US" sz="900" dirty="0" smtClean="0">
                <a:solidFill>
                  <a:schemeClr val="tx1"/>
                </a:solidFill>
              </a:rPr>
              <a:t>, </a:t>
            </a:r>
            <a:r>
              <a:rPr lang="en-US" sz="900" dirty="0" err="1" smtClean="0">
                <a:solidFill>
                  <a:schemeClr val="tx1"/>
                </a:solidFill>
              </a:rPr>
              <a:t>որը</a:t>
            </a:r>
            <a:r>
              <a:rPr lang="en-US" sz="900" dirty="0" smtClean="0">
                <a:solidFill>
                  <a:schemeClr val="tx1"/>
                </a:solidFill>
              </a:rPr>
              <a:t>, </a:t>
            </a:r>
            <a:r>
              <a:rPr lang="en-US" sz="900" dirty="0" err="1" smtClean="0">
                <a:solidFill>
                  <a:schemeClr val="tx1"/>
                </a:solidFill>
              </a:rPr>
              <a:t>նրանց</a:t>
            </a:r>
            <a:r>
              <a:rPr lang="en-US" sz="900" dirty="0" smtClean="0">
                <a:solidFill>
                  <a:schemeClr val="tx1"/>
                </a:solidFill>
              </a:rPr>
              <a:t> </a:t>
            </a:r>
            <a:r>
              <a:rPr lang="en-US" sz="900" dirty="0" err="1" smtClean="0">
                <a:solidFill>
                  <a:schemeClr val="tx1"/>
                </a:solidFill>
              </a:rPr>
              <a:t>կարծիքով</a:t>
            </a:r>
            <a:r>
              <a:rPr lang="en-US" sz="900" dirty="0" smtClean="0">
                <a:solidFill>
                  <a:schemeClr val="tx1"/>
                </a:solidFill>
              </a:rPr>
              <a:t>, </a:t>
            </a:r>
            <a:r>
              <a:rPr lang="en-US" sz="900" dirty="0" err="1" smtClean="0">
                <a:solidFill>
                  <a:schemeClr val="tx1"/>
                </a:solidFill>
              </a:rPr>
              <a:t>անարգում</a:t>
            </a:r>
            <a:r>
              <a:rPr lang="en-US" sz="900" dirty="0" smtClean="0">
                <a:solidFill>
                  <a:schemeClr val="tx1"/>
                </a:solidFill>
              </a:rPr>
              <a:t> է </a:t>
            </a:r>
            <a:r>
              <a:rPr lang="en-US" sz="900" dirty="0" err="1" smtClean="0">
                <a:solidFill>
                  <a:schemeClr val="tx1"/>
                </a:solidFill>
              </a:rPr>
              <a:t>իսլամը</a:t>
            </a:r>
            <a:r>
              <a:rPr lang="en-US" sz="900" dirty="0" smtClean="0">
                <a:solidFill>
                  <a:schemeClr val="tx1"/>
                </a:solidFill>
              </a:rPr>
              <a:t>, </a:t>
            </a:r>
            <a:r>
              <a:rPr lang="en-US" sz="900" dirty="0" err="1" smtClean="0">
                <a:solidFill>
                  <a:schemeClr val="tx1"/>
                </a:solidFill>
              </a:rPr>
              <a:t>քանի</a:t>
            </a:r>
            <a:r>
              <a:rPr lang="en-US" sz="900" dirty="0" smtClean="0">
                <a:solidFill>
                  <a:schemeClr val="tx1"/>
                </a:solidFill>
              </a:rPr>
              <a:t> </a:t>
            </a:r>
            <a:r>
              <a:rPr lang="en-US" sz="900" dirty="0" err="1" smtClean="0">
                <a:solidFill>
                  <a:schemeClr val="tx1"/>
                </a:solidFill>
              </a:rPr>
              <a:t>որ</a:t>
            </a:r>
            <a:r>
              <a:rPr lang="en-US" sz="900" dirty="0" smtClean="0">
                <a:solidFill>
                  <a:schemeClr val="tx1"/>
                </a:solidFill>
              </a:rPr>
              <a:t> </a:t>
            </a:r>
            <a:r>
              <a:rPr lang="en-US" sz="900" dirty="0" err="1" smtClean="0">
                <a:solidFill>
                  <a:schemeClr val="tx1"/>
                </a:solidFill>
              </a:rPr>
              <a:t>դրա</a:t>
            </a:r>
            <a:r>
              <a:rPr lang="en-US" sz="900" dirty="0" smtClean="0">
                <a:solidFill>
                  <a:schemeClr val="tx1"/>
                </a:solidFill>
              </a:rPr>
              <a:t> </a:t>
            </a:r>
            <a:r>
              <a:rPr lang="en-US" sz="900" dirty="0" err="1" smtClean="0">
                <a:solidFill>
                  <a:schemeClr val="tx1"/>
                </a:solidFill>
              </a:rPr>
              <a:t>վրա</a:t>
            </a:r>
            <a:r>
              <a:rPr lang="en-US" sz="900" dirty="0" smtClean="0">
                <a:solidFill>
                  <a:schemeClr val="tx1"/>
                </a:solidFill>
              </a:rPr>
              <a:t> </a:t>
            </a:r>
            <a:r>
              <a:rPr lang="en-US" sz="900" dirty="0" err="1" smtClean="0">
                <a:solidFill>
                  <a:schemeClr val="tx1"/>
                </a:solidFill>
              </a:rPr>
              <a:t>պատկերված</a:t>
            </a:r>
            <a:r>
              <a:rPr lang="en-US" sz="900" dirty="0" smtClean="0">
                <a:solidFill>
                  <a:schemeClr val="tx1"/>
                </a:solidFill>
              </a:rPr>
              <a:t> է </a:t>
            </a:r>
            <a:r>
              <a:rPr lang="en-US" sz="900" dirty="0" err="1" smtClean="0">
                <a:solidFill>
                  <a:schemeClr val="tx1"/>
                </a:solidFill>
              </a:rPr>
              <a:t>Մուհամեդը</a:t>
            </a:r>
            <a:r>
              <a:rPr lang="en-US" sz="900" dirty="0" smtClean="0">
                <a:solidFill>
                  <a:schemeClr val="tx1"/>
                </a:solidFill>
              </a:rPr>
              <a:t>, </a:t>
            </a:r>
            <a:r>
              <a:rPr lang="en-US" sz="900" dirty="0" err="1" smtClean="0">
                <a:solidFill>
                  <a:schemeClr val="tx1"/>
                </a:solidFill>
              </a:rPr>
              <a:t>որին</a:t>
            </a:r>
            <a:r>
              <a:rPr lang="en-US" sz="900" dirty="0" smtClean="0">
                <a:solidFill>
                  <a:schemeClr val="tx1"/>
                </a:solidFill>
              </a:rPr>
              <a:t> </a:t>
            </a:r>
            <a:r>
              <a:rPr lang="en-US" sz="900" dirty="0" err="1" smtClean="0">
                <a:solidFill>
                  <a:schemeClr val="tx1"/>
                </a:solidFill>
              </a:rPr>
              <a:t>նետում</a:t>
            </a:r>
            <a:r>
              <a:rPr lang="en-US" sz="900" dirty="0" smtClean="0">
                <a:solidFill>
                  <a:schemeClr val="tx1"/>
                </a:solidFill>
              </a:rPr>
              <a:t> </a:t>
            </a:r>
            <a:r>
              <a:rPr lang="en-US" sz="900" dirty="0" err="1" smtClean="0">
                <a:solidFill>
                  <a:schemeClr val="tx1"/>
                </a:solidFill>
              </a:rPr>
              <a:t>են</a:t>
            </a:r>
            <a:r>
              <a:rPr lang="en-US" sz="900" dirty="0" smtClean="0">
                <a:solidFill>
                  <a:schemeClr val="tx1"/>
                </a:solidFill>
              </a:rPr>
              <a:t> </a:t>
            </a:r>
            <a:r>
              <a:rPr lang="en-US" sz="900" dirty="0" err="1" smtClean="0">
                <a:solidFill>
                  <a:schemeClr val="tx1"/>
                </a:solidFill>
              </a:rPr>
              <a:t>դժոխքի</a:t>
            </a:r>
            <a:r>
              <a:rPr lang="en-US" sz="900" dirty="0" smtClean="0">
                <a:solidFill>
                  <a:schemeClr val="tx1"/>
                </a:solidFill>
              </a:rPr>
              <a:t> </a:t>
            </a:r>
            <a:r>
              <a:rPr lang="en-US" sz="900" dirty="0" err="1" smtClean="0">
                <a:solidFill>
                  <a:schemeClr val="tx1"/>
                </a:solidFill>
              </a:rPr>
              <a:t>կրակների</a:t>
            </a:r>
            <a:r>
              <a:rPr lang="en-US" sz="900" dirty="0" smtClean="0">
                <a:solidFill>
                  <a:schemeClr val="tx1"/>
                </a:solidFill>
              </a:rPr>
              <a:t> </a:t>
            </a:r>
            <a:r>
              <a:rPr lang="en-US" sz="900" dirty="0" err="1" smtClean="0">
                <a:solidFill>
                  <a:schemeClr val="tx1"/>
                </a:solidFill>
              </a:rPr>
              <a:t>մեջ</a:t>
            </a:r>
            <a:r>
              <a:rPr lang="en-US" sz="900" dirty="0" smtClean="0">
                <a:solidFill>
                  <a:schemeClr val="tx1"/>
                </a:solidFill>
              </a:rPr>
              <a:t>: </a:t>
            </a:r>
            <a:r>
              <a:rPr lang="en-US" sz="900" dirty="0" err="1" smtClean="0">
                <a:solidFill>
                  <a:schemeClr val="tx1"/>
                </a:solidFill>
              </a:rPr>
              <a:t>Վերջերս</a:t>
            </a:r>
            <a:r>
              <a:rPr lang="en-US" sz="900" dirty="0" smtClean="0">
                <a:solidFill>
                  <a:schemeClr val="tx1"/>
                </a:solidFill>
              </a:rPr>
              <a:t> </a:t>
            </a:r>
            <a:r>
              <a:rPr lang="en-US" sz="900" dirty="0" err="1" smtClean="0">
                <a:solidFill>
                  <a:schemeClr val="tx1"/>
                </a:solidFill>
              </a:rPr>
              <a:t>ստեղծված</a:t>
            </a:r>
            <a:r>
              <a:rPr lang="en-US" sz="900" dirty="0" smtClean="0">
                <a:solidFill>
                  <a:schemeClr val="tx1"/>
                </a:solidFill>
              </a:rPr>
              <a:t> </a:t>
            </a:r>
            <a:r>
              <a:rPr lang="en-US" sz="900" dirty="0" err="1" smtClean="0">
                <a:solidFill>
                  <a:schemeClr val="tx1"/>
                </a:solidFill>
              </a:rPr>
              <a:t>Իտալիայի</a:t>
            </a:r>
            <a:r>
              <a:rPr lang="en-US" sz="900" dirty="0" smtClean="0">
                <a:solidFill>
                  <a:schemeClr val="tx1"/>
                </a:solidFill>
              </a:rPr>
              <a:t> </a:t>
            </a:r>
            <a:r>
              <a:rPr lang="en-US" sz="900" dirty="0" err="1" smtClean="0">
                <a:solidFill>
                  <a:schemeClr val="tx1"/>
                </a:solidFill>
              </a:rPr>
              <a:t>մուսուլմանների</a:t>
            </a:r>
            <a:r>
              <a:rPr lang="en-US" sz="900" dirty="0" smtClean="0">
                <a:solidFill>
                  <a:schemeClr val="tx1"/>
                </a:solidFill>
              </a:rPr>
              <a:t> </a:t>
            </a:r>
            <a:r>
              <a:rPr lang="en-US" sz="900" dirty="0" err="1" smtClean="0">
                <a:solidFill>
                  <a:schemeClr val="tx1"/>
                </a:solidFill>
              </a:rPr>
              <a:t>միությունը</a:t>
            </a:r>
            <a:r>
              <a:rPr lang="en-US" sz="900" dirty="0" smtClean="0">
                <a:solidFill>
                  <a:schemeClr val="tx1"/>
                </a:solidFill>
              </a:rPr>
              <a:t> </a:t>
            </a:r>
            <a:r>
              <a:rPr lang="en-US" sz="900" dirty="0" err="1" smtClean="0">
                <a:solidFill>
                  <a:schemeClr val="tx1"/>
                </a:solidFill>
              </a:rPr>
              <a:t>նամակ</a:t>
            </a:r>
            <a:r>
              <a:rPr lang="en-US" sz="900" dirty="0" smtClean="0">
                <a:solidFill>
                  <a:schemeClr val="tx1"/>
                </a:solidFill>
              </a:rPr>
              <a:t> է </a:t>
            </a:r>
            <a:r>
              <a:rPr lang="en-US" sz="900" dirty="0" err="1" smtClean="0">
                <a:solidFill>
                  <a:schemeClr val="tx1"/>
                </a:solidFill>
              </a:rPr>
              <a:t>ուղարկել</a:t>
            </a:r>
            <a:r>
              <a:rPr lang="en-US" sz="900" dirty="0" smtClean="0">
                <a:solidFill>
                  <a:schemeClr val="tx1"/>
                </a:solidFill>
              </a:rPr>
              <a:t> </a:t>
            </a:r>
            <a:r>
              <a:rPr lang="en-US" sz="900" dirty="0" err="1" smtClean="0">
                <a:solidFill>
                  <a:schemeClr val="tx1"/>
                </a:solidFill>
              </a:rPr>
              <a:t>Հռոմի</a:t>
            </a:r>
            <a:r>
              <a:rPr lang="en-US" sz="900" dirty="0" smtClean="0">
                <a:solidFill>
                  <a:schemeClr val="tx1"/>
                </a:solidFill>
              </a:rPr>
              <a:t> </a:t>
            </a:r>
            <a:r>
              <a:rPr lang="en-US" sz="900" dirty="0" err="1" smtClean="0">
                <a:solidFill>
                  <a:schemeClr val="tx1"/>
                </a:solidFill>
              </a:rPr>
              <a:t>պապին</a:t>
            </a:r>
            <a:r>
              <a:rPr lang="en-US" sz="900" dirty="0" smtClean="0">
                <a:solidFill>
                  <a:schemeClr val="tx1"/>
                </a:solidFill>
              </a:rPr>
              <a:t> և </a:t>
            </a:r>
            <a:r>
              <a:rPr lang="en-US" sz="900" dirty="0" err="1" smtClean="0">
                <a:solidFill>
                  <a:schemeClr val="tx1"/>
                </a:solidFill>
              </a:rPr>
              <a:t>կարդինալ</a:t>
            </a:r>
            <a:r>
              <a:rPr lang="en-US" sz="900" dirty="0" smtClean="0">
                <a:solidFill>
                  <a:schemeClr val="tx1"/>
                </a:solidFill>
              </a:rPr>
              <a:t> </a:t>
            </a:r>
            <a:r>
              <a:rPr lang="en-US" sz="900" dirty="0" err="1" smtClean="0">
                <a:solidFill>
                  <a:schemeClr val="tx1"/>
                </a:solidFill>
              </a:rPr>
              <a:t>Ջիակոմո</a:t>
            </a:r>
            <a:r>
              <a:rPr lang="en-US" sz="900" dirty="0" smtClean="0">
                <a:solidFill>
                  <a:schemeClr val="tx1"/>
                </a:solidFill>
              </a:rPr>
              <a:t> </a:t>
            </a:r>
            <a:r>
              <a:rPr lang="en-US" sz="900" dirty="0" err="1" smtClean="0">
                <a:solidFill>
                  <a:schemeClr val="tx1"/>
                </a:solidFill>
              </a:rPr>
              <a:t>Բեֆֆիին</a:t>
            </a:r>
            <a:r>
              <a:rPr lang="en-US" sz="900" dirty="0" smtClean="0">
                <a:solidFill>
                  <a:schemeClr val="tx1"/>
                </a:solidFill>
              </a:rPr>
              <a:t>՝ </a:t>
            </a:r>
            <a:r>
              <a:rPr lang="en-US" sz="900" dirty="0" err="1" smtClean="0">
                <a:solidFill>
                  <a:schemeClr val="tx1"/>
                </a:solidFill>
              </a:rPr>
              <a:t>բողոքելով</a:t>
            </a:r>
            <a:r>
              <a:rPr lang="en-US" sz="900" dirty="0" smtClean="0">
                <a:solidFill>
                  <a:schemeClr val="tx1"/>
                </a:solidFill>
              </a:rPr>
              <a:t>, </a:t>
            </a:r>
            <a:r>
              <a:rPr lang="en-US" sz="900" dirty="0" err="1" smtClean="0">
                <a:solidFill>
                  <a:schemeClr val="tx1"/>
                </a:solidFill>
              </a:rPr>
              <a:t>որ</a:t>
            </a:r>
            <a:r>
              <a:rPr lang="en-US" sz="900" dirty="0" smtClean="0">
                <a:solidFill>
                  <a:schemeClr val="tx1"/>
                </a:solidFill>
              </a:rPr>
              <a:t> </a:t>
            </a:r>
            <a:r>
              <a:rPr lang="en-US" sz="900" dirty="0" err="1" smtClean="0">
                <a:solidFill>
                  <a:schemeClr val="tx1"/>
                </a:solidFill>
              </a:rPr>
              <a:t>ֆրեսկոն</a:t>
            </a:r>
            <a:r>
              <a:rPr lang="en-US" sz="900" dirty="0" smtClean="0">
                <a:solidFill>
                  <a:schemeClr val="tx1"/>
                </a:solidFill>
              </a:rPr>
              <a:t> </a:t>
            </a:r>
            <a:r>
              <a:rPr lang="en-US" sz="900" dirty="0" err="1" smtClean="0">
                <a:solidFill>
                  <a:schemeClr val="tx1"/>
                </a:solidFill>
              </a:rPr>
              <a:t>հստակ</a:t>
            </a:r>
            <a:r>
              <a:rPr lang="en-US" sz="900" dirty="0" smtClean="0">
                <a:solidFill>
                  <a:schemeClr val="tx1"/>
                </a:solidFill>
              </a:rPr>
              <a:t> </a:t>
            </a:r>
            <a:r>
              <a:rPr lang="en-US" sz="900" dirty="0" err="1" smtClean="0">
                <a:solidFill>
                  <a:schemeClr val="tx1"/>
                </a:solidFill>
              </a:rPr>
              <a:t>պատկերում</a:t>
            </a:r>
            <a:r>
              <a:rPr lang="en-US" sz="900" dirty="0" smtClean="0">
                <a:solidFill>
                  <a:schemeClr val="tx1"/>
                </a:solidFill>
              </a:rPr>
              <a:t> է </a:t>
            </a:r>
            <a:r>
              <a:rPr lang="en-US" sz="900" dirty="0" err="1" smtClean="0">
                <a:solidFill>
                  <a:schemeClr val="tx1"/>
                </a:solidFill>
              </a:rPr>
              <a:t>Մուհամեդին</a:t>
            </a:r>
            <a:r>
              <a:rPr lang="en-US" sz="900" dirty="0">
                <a:solidFill>
                  <a:schemeClr val="tx1"/>
                </a:solidFill>
              </a:rPr>
              <a:t> </a:t>
            </a:r>
            <a:r>
              <a:rPr lang="en-US" sz="900" dirty="0" err="1" smtClean="0">
                <a:solidFill>
                  <a:schemeClr val="tx1"/>
                </a:solidFill>
              </a:rPr>
              <a:t>այն</a:t>
            </a:r>
            <a:r>
              <a:rPr lang="en-US" sz="900" dirty="0" smtClean="0">
                <a:solidFill>
                  <a:schemeClr val="tx1"/>
                </a:solidFill>
              </a:rPr>
              <a:t> </a:t>
            </a:r>
            <a:r>
              <a:rPr lang="en-US" sz="900" dirty="0" err="1" smtClean="0">
                <a:solidFill>
                  <a:schemeClr val="tx1"/>
                </a:solidFill>
              </a:rPr>
              <a:t>մարդկանց</a:t>
            </a:r>
            <a:r>
              <a:rPr lang="en-US" sz="900" dirty="0" smtClean="0">
                <a:solidFill>
                  <a:schemeClr val="tx1"/>
                </a:solidFill>
              </a:rPr>
              <a:t> </a:t>
            </a:r>
            <a:r>
              <a:rPr lang="en-US" sz="900" dirty="0" err="1" smtClean="0">
                <a:solidFill>
                  <a:schemeClr val="tx1"/>
                </a:solidFill>
              </a:rPr>
              <a:t>հետ</a:t>
            </a:r>
            <a:r>
              <a:rPr lang="en-US" sz="900" dirty="0" smtClean="0">
                <a:solidFill>
                  <a:schemeClr val="tx1"/>
                </a:solidFill>
              </a:rPr>
              <a:t>, </a:t>
            </a:r>
            <a:r>
              <a:rPr lang="en-US" sz="900" dirty="0" err="1" smtClean="0">
                <a:solidFill>
                  <a:schemeClr val="tx1"/>
                </a:solidFill>
              </a:rPr>
              <a:t>ովքեր</a:t>
            </a:r>
            <a:r>
              <a:rPr lang="en-US" sz="900" dirty="0" smtClean="0">
                <a:solidFill>
                  <a:schemeClr val="tx1"/>
                </a:solidFill>
              </a:rPr>
              <a:t> </a:t>
            </a:r>
            <a:r>
              <a:rPr lang="en-US" sz="900" dirty="0" err="1" smtClean="0">
                <a:solidFill>
                  <a:schemeClr val="tx1"/>
                </a:solidFill>
              </a:rPr>
              <a:t>դատապարտված</a:t>
            </a:r>
            <a:r>
              <a:rPr lang="en-US" sz="900" dirty="0" smtClean="0">
                <a:solidFill>
                  <a:schemeClr val="tx1"/>
                </a:solidFill>
              </a:rPr>
              <a:t> </a:t>
            </a:r>
            <a:r>
              <a:rPr lang="en-US" sz="900" dirty="0" err="1" smtClean="0">
                <a:solidFill>
                  <a:schemeClr val="tx1"/>
                </a:solidFill>
              </a:rPr>
              <a:t>են</a:t>
            </a:r>
            <a:r>
              <a:rPr lang="en-US" sz="900" dirty="0" smtClean="0">
                <a:solidFill>
                  <a:schemeClr val="tx1"/>
                </a:solidFill>
              </a:rPr>
              <a:t> </a:t>
            </a:r>
            <a:r>
              <a:rPr lang="en-US" sz="900" dirty="0" err="1" smtClean="0">
                <a:solidFill>
                  <a:schemeClr val="tx1"/>
                </a:solidFill>
              </a:rPr>
              <a:t>եղել</a:t>
            </a:r>
            <a:r>
              <a:rPr lang="en-US" sz="900" dirty="0" smtClean="0">
                <a:solidFill>
                  <a:schemeClr val="tx1"/>
                </a:solidFill>
              </a:rPr>
              <a:t> </a:t>
            </a:r>
            <a:r>
              <a:rPr lang="en-US" sz="900" dirty="0" err="1" smtClean="0">
                <a:solidFill>
                  <a:schemeClr val="tx1"/>
                </a:solidFill>
              </a:rPr>
              <a:t>խարույկի</a:t>
            </a:r>
            <a:r>
              <a:rPr lang="en-US" sz="900" dirty="0" smtClean="0">
                <a:solidFill>
                  <a:schemeClr val="tx1"/>
                </a:solidFill>
              </a:rPr>
              <a:t> </a:t>
            </a:r>
            <a:r>
              <a:rPr lang="en-US" sz="900" dirty="0" err="1" smtClean="0">
                <a:solidFill>
                  <a:schemeClr val="tx1"/>
                </a:solidFill>
              </a:rPr>
              <a:t>մեջ</a:t>
            </a:r>
            <a:r>
              <a:rPr lang="en-US" sz="900" dirty="0" smtClean="0">
                <a:solidFill>
                  <a:schemeClr val="tx1"/>
                </a:solidFill>
              </a:rPr>
              <a:t> </a:t>
            </a:r>
            <a:r>
              <a:rPr lang="en-US" sz="900" dirty="0" err="1" smtClean="0">
                <a:solidFill>
                  <a:schemeClr val="tx1"/>
                </a:solidFill>
              </a:rPr>
              <a:t>այրվելու</a:t>
            </a:r>
            <a:r>
              <a:rPr lang="en-US" sz="900" dirty="0" smtClean="0">
                <a:solidFill>
                  <a:schemeClr val="tx1"/>
                </a:solidFill>
              </a:rPr>
              <a:t> </a:t>
            </a:r>
            <a:r>
              <a:rPr lang="en-US" sz="900" dirty="0" err="1" smtClean="0">
                <a:solidFill>
                  <a:schemeClr val="tx1"/>
                </a:solidFill>
              </a:rPr>
              <a:t>համար</a:t>
            </a:r>
            <a:r>
              <a:rPr lang="en-US" sz="900" dirty="0" smtClean="0">
                <a:solidFill>
                  <a:schemeClr val="tx1"/>
                </a:solidFill>
              </a:rPr>
              <a:t>:</a:t>
            </a:r>
          </a:p>
          <a:p>
            <a:pPr algn="just">
              <a:lnSpc>
                <a:spcPct val="120000"/>
              </a:lnSpc>
              <a:spcBef>
                <a:spcPts val="0"/>
              </a:spcBef>
            </a:pPr>
            <a:endParaRPr lang="en-US" sz="900" dirty="0" smtClean="0">
              <a:solidFill>
                <a:schemeClr val="tx1"/>
              </a:solidFill>
            </a:endParaRPr>
          </a:p>
          <a:p>
            <a:pPr algn="just">
              <a:lnSpc>
                <a:spcPct val="120000"/>
              </a:lnSpc>
              <a:spcBef>
                <a:spcPts val="0"/>
              </a:spcBef>
            </a:pPr>
            <a:r>
              <a:rPr lang="en-US" sz="900" dirty="0" err="1" smtClean="0">
                <a:solidFill>
                  <a:schemeClr val="tx1"/>
                </a:solidFill>
              </a:rPr>
              <a:t>Ըստ</a:t>
            </a:r>
            <a:r>
              <a:rPr lang="en-US" sz="900" dirty="0" smtClean="0">
                <a:solidFill>
                  <a:schemeClr val="tx1"/>
                </a:solidFill>
              </a:rPr>
              <a:t> </a:t>
            </a:r>
            <a:r>
              <a:rPr lang="en-US" sz="900" dirty="0" err="1" smtClean="0">
                <a:solidFill>
                  <a:schemeClr val="tx1"/>
                </a:solidFill>
              </a:rPr>
              <a:t>մուսուլմանական</a:t>
            </a:r>
            <a:r>
              <a:rPr lang="en-US" sz="900" dirty="0" smtClean="0">
                <a:solidFill>
                  <a:schemeClr val="tx1"/>
                </a:solidFill>
              </a:rPr>
              <a:t> </a:t>
            </a:r>
            <a:r>
              <a:rPr lang="en-US" sz="900" dirty="0" err="1" smtClean="0">
                <a:solidFill>
                  <a:schemeClr val="tx1"/>
                </a:solidFill>
              </a:rPr>
              <a:t>համայնքի</a:t>
            </a:r>
            <a:r>
              <a:rPr lang="en-US" sz="900" dirty="0" smtClean="0">
                <a:solidFill>
                  <a:schemeClr val="tx1"/>
                </a:solidFill>
              </a:rPr>
              <a:t>, </a:t>
            </a:r>
            <a:r>
              <a:rPr lang="en-US" sz="900" dirty="0" err="1" smtClean="0">
                <a:solidFill>
                  <a:schemeClr val="tx1"/>
                </a:solidFill>
              </a:rPr>
              <a:t>ֆրեսկոն</a:t>
            </a:r>
            <a:r>
              <a:rPr lang="en-US" sz="900" dirty="0" smtClean="0">
                <a:solidFill>
                  <a:schemeClr val="tx1"/>
                </a:solidFill>
              </a:rPr>
              <a:t> </a:t>
            </a:r>
            <a:r>
              <a:rPr lang="en-US" sz="900" dirty="0" err="1" smtClean="0">
                <a:solidFill>
                  <a:schemeClr val="tx1"/>
                </a:solidFill>
              </a:rPr>
              <a:t>պատկերում</a:t>
            </a:r>
            <a:r>
              <a:rPr lang="en-US" sz="900" dirty="0" smtClean="0">
                <a:solidFill>
                  <a:schemeClr val="tx1"/>
                </a:solidFill>
              </a:rPr>
              <a:t> է </a:t>
            </a:r>
            <a:r>
              <a:rPr lang="en-US" sz="900" dirty="0" err="1" smtClean="0">
                <a:solidFill>
                  <a:schemeClr val="tx1"/>
                </a:solidFill>
              </a:rPr>
              <a:t>մերկ</a:t>
            </a:r>
            <a:r>
              <a:rPr lang="en-US" sz="900" dirty="0" smtClean="0">
                <a:solidFill>
                  <a:schemeClr val="tx1"/>
                </a:solidFill>
              </a:rPr>
              <a:t> </a:t>
            </a:r>
            <a:r>
              <a:rPr lang="en-US" sz="900" dirty="0" err="1" smtClean="0">
                <a:solidFill>
                  <a:schemeClr val="tx1"/>
                </a:solidFill>
              </a:rPr>
              <a:t>Մուհամեդին</a:t>
            </a:r>
            <a:r>
              <a:rPr lang="en-US" sz="900" dirty="0" smtClean="0">
                <a:solidFill>
                  <a:schemeClr val="tx1"/>
                </a:solidFill>
              </a:rPr>
              <a:t>, </a:t>
            </a:r>
            <a:r>
              <a:rPr lang="en-US" sz="900" dirty="0" err="1" smtClean="0">
                <a:solidFill>
                  <a:schemeClr val="tx1"/>
                </a:solidFill>
              </a:rPr>
              <a:t>որի</a:t>
            </a:r>
            <a:r>
              <a:rPr lang="en-US" sz="900" dirty="0" smtClean="0">
                <a:solidFill>
                  <a:schemeClr val="tx1"/>
                </a:solidFill>
              </a:rPr>
              <a:t> </a:t>
            </a:r>
            <a:r>
              <a:rPr lang="en-US" sz="900" dirty="0" err="1" smtClean="0">
                <a:solidFill>
                  <a:schemeClr val="tx1"/>
                </a:solidFill>
              </a:rPr>
              <a:t>մարմնին</a:t>
            </a:r>
            <a:r>
              <a:rPr lang="en-US" sz="900" dirty="0" smtClean="0">
                <a:solidFill>
                  <a:schemeClr val="tx1"/>
                </a:solidFill>
              </a:rPr>
              <a:t> </a:t>
            </a:r>
            <a:r>
              <a:rPr lang="en-US" sz="900" dirty="0" err="1" smtClean="0">
                <a:solidFill>
                  <a:schemeClr val="tx1"/>
                </a:solidFill>
              </a:rPr>
              <a:t>փաթաթված</a:t>
            </a:r>
            <a:r>
              <a:rPr lang="en-US" sz="900" dirty="0" smtClean="0">
                <a:solidFill>
                  <a:schemeClr val="tx1"/>
                </a:solidFill>
              </a:rPr>
              <a:t> է </a:t>
            </a:r>
            <a:r>
              <a:rPr lang="en-US" sz="900" dirty="0" err="1" smtClean="0">
                <a:solidFill>
                  <a:schemeClr val="tx1"/>
                </a:solidFill>
              </a:rPr>
              <a:t>օձ</a:t>
            </a:r>
            <a:r>
              <a:rPr lang="en-US" sz="900" dirty="0" smtClean="0">
                <a:solidFill>
                  <a:schemeClr val="tx1"/>
                </a:solidFill>
              </a:rPr>
              <a:t> և </a:t>
            </a:r>
            <a:r>
              <a:rPr lang="en-US" sz="900" dirty="0" err="1" smtClean="0">
                <a:solidFill>
                  <a:schemeClr val="tx1"/>
                </a:solidFill>
              </a:rPr>
              <a:t>որը</a:t>
            </a:r>
            <a:r>
              <a:rPr lang="en-US" sz="900" dirty="0" smtClean="0">
                <a:solidFill>
                  <a:schemeClr val="tx1"/>
                </a:solidFill>
              </a:rPr>
              <a:t> </a:t>
            </a:r>
            <a:r>
              <a:rPr lang="en-US" sz="900" dirty="0" err="1" smtClean="0">
                <a:solidFill>
                  <a:schemeClr val="tx1"/>
                </a:solidFill>
              </a:rPr>
              <a:t>տանջում</a:t>
            </a:r>
            <a:r>
              <a:rPr lang="en-US" sz="900" dirty="0" smtClean="0">
                <a:solidFill>
                  <a:schemeClr val="tx1"/>
                </a:solidFill>
              </a:rPr>
              <a:t> է </a:t>
            </a:r>
            <a:r>
              <a:rPr lang="en-US" sz="900" dirty="0" err="1" smtClean="0">
                <a:solidFill>
                  <a:schemeClr val="tx1"/>
                </a:solidFill>
              </a:rPr>
              <a:t>նրան</a:t>
            </a:r>
            <a:r>
              <a:rPr lang="en-US" sz="900" dirty="0" smtClean="0">
                <a:solidFill>
                  <a:schemeClr val="tx1"/>
                </a:solidFill>
              </a:rPr>
              <a:t>:  </a:t>
            </a:r>
            <a:r>
              <a:rPr lang="en-US" sz="900" dirty="0" err="1" smtClean="0">
                <a:solidFill>
                  <a:schemeClr val="tx1"/>
                </a:solidFill>
              </a:rPr>
              <a:t>Նրանք</a:t>
            </a:r>
            <a:r>
              <a:rPr lang="en-US" sz="900" dirty="0" smtClean="0">
                <a:solidFill>
                  <a:schemeClr val="tx1"/>
                </a:solidFill>
              </a:rPr>
              <a:t> </a:t>
            </a:r>
            <a:r>
              <a:rPr lang="en-US" sz="900" dirty="0" err="1" smtClean="0">
                <a:solidFill>
                  <a:schemeClr val="tx1"/>
                </a:solidFill>
              </a:rPr>
              <a:t>պնդում</a:t>
            </a:r>
            <a:r>
              <a:rPr lang="en-US" sz="900" dirty="0" smtClean="0">
                <a:solidFill>
                  <a:schemeClr val="tx1"/>
                </a:solidFill>
              </a:rPr>
              <a:t> </a:t>
            </a:r>
            <a:r>
              <a:rPr lang="en-US" sz="900" dirty="0" err="1" smtClean="0">
                <a:solidFill>
                  <a:schemeClr val="tx1"/>
                </a:solidFill>
              </a:rPr>
              <a:t>են</a:t>
            </a:r>
            <a:r>
              <a:rPr lang="en-US" sz="900" dirty="0" smtClean="0">
                <a:solidFill>
                  <a:schemeClr val="tx1"/>
                </a:solidFill>
              </a:rPr>
              <a:t>, </a:t>
            </a:r>
            <a:r>
              <a:rPr lang="en-US" sz="900" dirty="0" err="1" smtClean="0">
                <a:solidFill>
                  <a:schemeClr val="tx1"/>
                </a:solidFill>
              </a:rPr>
              <a:t>որ</a:t>
            </a:r>
            <a:r>
              <a:rPr lang="en-US" sz="900" dirty="0" smtClean="0">
                <a:solidFill>
                  <a:schemeClr val="tx1"/>
                </a:solidFill>
              </a:rPr>
              <a:t> </a:t>
            </a:r>
            <a:r>
              <a:rPr lang="en-US" sz="900" dirty="0" err="1" smtClean="0">
                <a:solidFill>
                  <a:schemeClr val="tx1"/>
                </a:solidFill>
              </a:rPr>
              <a:t>մուսուլմանները</a:t>
            </a:r>
            <a:r>
              <a:rPr lang="en-US" sz="900" dirty="0" smtClean="0">
                <a:solidFill>
                  <a:schemeClr val="tx1"/>
                </a:solidFill>
              </a:rPr>
              <a:t> </a:t>
            </a:r>
            <a:r>
              <a:rPr lang="en-US" sz="900" dirty="0" err="1" smtClean="0">
                <a:solidFill>
                  <a:schemeClr val="tx1"/>
                </a:solidFill>
              </a:rPr>
              <a:t>երբեք</a:t>
            </a:r>
            <a:r>
              <a:rPr lang="en-US" sz="900" dirty="0" smtClean="0">
                <a:solidFill>
                  <a:schemeClr val="tx1"/>
                </a:solidFill>
              </a:rPr>
              <a:t> </a:t>
            </a:r>
            <a:r>
              <a:rPr lang="en-US" sz="900" dirty="0" err="1" smtClean="0">
                <a:solidFill>
                  <a:schemeClr val="tx1"/>
                </a:solidFill>
              </a:rPr>
              <a:t>չեն</a:t>
            </a:r>
            <a:r>
              <a:rPr lang="en-US" sz="900" dirty="0" smtClean="0">
                <a:solidFill>
                  <a:schemeClr val="tx1"/>
                </a:solidFill>
              </a:rPr>
              <a:t> </a:t>
            </a:r>
            <a:r>
              <a:rPr lang="en-US" sz="900" dirty="0" err="1" smtClean="0">
                <a:solidFill>
                  <a:schemeClr val="tx1"/>
                </a:solidFill>
              </a:rPr>
              <a:t>պատկերել</a:t>
            </a:r>
            <a:r>
              <a:rPr lang="en-US" sz="900" dirty="0" smtClean="0">
                <a:solidFill>
                  <a:schemeClr val="tx1"/>
                </a:solidFill>
              </a:rPr>
              <a:t> </a:t>
            </a:r>
            <a:r>
              <a:rPr lang="en-US" sz="900" dirty="0" err="1" smtClean="0">
                <a:solidFill>
                  <a:schemeClr val="tx1"/>
                </a:solidFill>
              </a:rPr>
              <a:t>Հիսուսին</a:t>
            </a:r>
            <a:r>
              <a:rPr lang="en-US" sz="900" dirty="0" smtClean="0">
                <a:solidFill>
                  <a:schemeClr val="tx1"/>
                </a:solidFill>
              </a:rPr>
              <a:t> </a:t>
            </a:r>
            <a:r>
              <a:rPr lang="en-US" sz="900" dirty="0" err="1" smtClean="0">
                <a:solidFill>
                  <a:schemeClr val="tx1"/>
                </a:solidFill>
              </a:rPr>
              <a:t>կամ</a:t>
            </a:r>
            <a:r>
              <a:rPr lang="en-US" sz="900" dirty="0" smtClean="0">
                <a:solidFill>
                  <a:schemeClr val="tx1"/>
                </a:solidFill>
              </a:rPr>
              <a:t> </a:t>
            </a:r>
            <a:r>
              <a:rPr lang="en-US" sz="900" dirty="0" err="1" smtClean="0">
                <a:solidFill>
                  <a:schemeClr val="tx1"/>
                </a:solidFill>
              </a:rPr>
              <a:t>Կույս</a:t>
            </a:r>
            <a:r>
              <a:rPr lang="en-US" sz="900" dirty="0" smtClean="0">
                <a:solidFill>
                  <a:schemeClr val="tx1"/>
                </a:solidFill>
              </a:rPr>
              <a:t> </a:t>
            </a:r>
            <a:r>
              <a:rPr lang="en-US" sz="900" dirty="0" err="1" smtClean="0">
                <a:solidFill>
                  <a:schemeClr val="tx1"/>
                </a:solidFill>
              </a:rPr>
              <a:t>Մայրամին</a:t>
            </a:r>
            <a:r>
              <a:rPr lang="en-US" sz="900" dirty="0" smtClean="0">
                <a:solidFill>
                  <a:schemeClr val="tx1"/>
                </a:solidFill>
              </a:rPr>
              <a:t> </a:t>
            </a:r>
            <a:r>
              <a:rPr lang="en-US" sz="900" dirty="0" err="1" smtClean="0">
                <a:solidFill>
                  <a:schemeClr val="tx1"/>
                </a:solidFill>
              </a:rPr>
              <a:t>իրենց</a:t>
            </a:r>
            <a:r>
              <a:rPr lang="en-US" sz="900" dirty="0" smtClean="0">
                <a:solidFill>
                  <a:schemeClr val="tx1"/>
                </a:solidFill>
              </a:rPr>
              <a:t> </a:t>
            </a:r>
            <a:r>
              <a:rPr lang="en-US" sz="900" dirty="0" err="1" smtClean="0">
                <a:solidFill>
                  <a:schemeClr val="tx1"/>
                </a:solidFill>
              </a:rPr>
              <a:t>մզկիթների</a:t>
            </a:r>
            <a:r>
              <a:rPr lang="en-US" sz="900" dirty="0" smtClean="0">
                <a:solidFill>
                  <a:schemeClr val="tx1"/>
                </a:solidFill>
              </a:rPr>
              <a:t> </a:t>
            </a:r>
            <a:r>
              <a:rPr lang="en-US" sz="900" dirty="0" err="1" smtClean="0">
                <a:solidFill>
                  <a:schemeClr val="tx1"/>
                </a:solidFill>
              </a:rPr>
              <a:t>պատերին</a:t>
            </a:r>
            <a:r>
              <a:rPr lang="en-US" sz="900" dirty="0" smtClean="0">
                <a:solidFill>
                  <a:schemeClr val="tx1"/>
                </a:solidFill>
              </a:rPr>
              <a:t>:  </a:t>
            </a:r>
            <a:r>
              <a:rPr lang="en-US" sz="900" dirty="0" err="1" smtClean="0">
                <a:solidFill>
                  <a:schemeClr val="tx1"/>
                </a:solidFill>
              </a:rPr>
              <a:t>Նամակում</a:t>
            </a:r>
            <a:r>
              <a:rPr lang="en-US" sz="900" dirty="0" smtClean="0">
                <a:solidFill>
                  <a:schemeClr val="tx1"/>
                </a:solidFill>
              </a:rPr>
              <a:t> </a:t>
            </a:r>
            <a:r>
              <a:rPr lang="en-US" sz="900" dirty="0" err="1" smtClean="0">
                <a:solidFill>
                  <a:schemeClr val="tx1"/>
                </a:solidFill>
              </a:rPr>
              <a:t>նրանք</a:t>
            </a:r>
            <a:r>
              <a:rPr lang="en-US" sz="900" dirty="0" smtClean="0">
                <a:solidFill>
                  <a:schemeClr val="tx1"/>
                </a:solidFill>
              </a:rPr>
              <a:t> </a:t>
            </a:r>
            <a:r>
              <a:rPr lang="en-US" sz="900" dirty="0" err="1" smtClean="0">
                <a:solidFill>
                  <a:schemeClr val="tx1"/>
                </a:solidFill>
              </a:rPr>
              <a:t>ֆրեսկոն</a:t>
            </a:r>
            <a:r>
              <a:rPr lang="en-US" sz="900" dirty="0" smtClean="0">
                <a:solidFill>
                  <a:schemeClr val="tx1"/>
                </a:solidFill>
              </a:rPr>
              <a:t> </a:t>
            </a:r>
            <a:r>
              <a:rPr lang="en-US" sz="900" dirty="0" err="1" smtClean="0">
                <a:solidFill>
                  <a:schemeClr val="tx1"/>
                </a:solidFill>
              </a:rPr>
              <a:t>անվանել</a:t>
            </a:r>
            <a:r>
              <a:rPr lang="en-US" sz="900" dirty="0" smtClean="0">
                <a:solidFill>
                  <a:schemeClr val="tx1"/>
                </a:solidFill>
              </a:rPr>
              <a:t> </a:t>
            </a:r>
            <a:r>
              <a:rPr lang="en-US" sz="900" dirty="0" err="1" smtClean="0">
                <a:solidFill>
                  <a:schemeClr val="tx1"/>
                </a:solidFill>
              </a:rPr>
              <a:t>են</a:t>
            </a:r>
            <a:r>
              <a:rPr lang="en-US" sz="900" dirty="0" smtClean="0">
                <a:solidFill>
                  <a:schemeClr val="tx1"/>
                </a:solidFill>
              </a:rPr>
              <a:t> </a:t>
            </a:r>
            <a:r>
              <a:rPr lang="en-US" sz="900" dirty="0" err="1" smtClean="0">
                <a:solidFill>
                  <a:schemeClr val="tx1"/>
                </a:solidFill>
              </a:rPr>
              <a:t>բարբարոսային</a:t>
            </a:r>
            <a:r>
              <a:rPr lang="en-US" sz="900" dirty="0" smtClean="0">
                <a:solidFill>
                  <a:schemeClr val="tx1"/>
                </a:solidFill>
              </a:rPr>
              <a:t>: </a:t>
            </a:r>
          </a:p>
          <a:p>
            <a:pPr algn="just">
              <a:lnSpc>
                <a:spcPct val="120000"/>
              </a:lnSpc>
              <a:spcBef>
                <a:spcPts val="0"/>
              </a:spcBef>
            </a:pPr>
            <a:endParaRPr lang="en-US" sz="900" dirty="0" smtClean="0">
              <a:solidFill>
                <a:schemeClr val="tx1"/>
              </a:solidFill>
            </a:endParaRPr>
          </a:p>
          <a:p>
            <a:pPr algn="just">
              <a:lnSpc>
                <a:spcPct val="120000"/>
              </a:lnSpc>
              <a:spcBef>
                <a:spcPts val="0"/>
              </a:spcBef>
            </a:pPr>
            <a:r>
              <a:rPr lang="en-US" sz="900" dirty="0" err="1" smtClean="0">
                <a:solidFill>
                  <a:schemeClr val="tx1"/>
                </a:solidFill>
              </a:rPr>
              <a:t>Իտալիայի</a:t>
            </a:r>
            <a:r>
              <a:rPr lang="en-US" sz="900" dirty="0" smtClean="0">
                <a:solidFill>
                  <a:schemeClr val="tx1"/>
                </a:solidFill>
              </a:rPr>
              <a:t> </a:t>
            </a:r>
            <a:r>
              <a:rPr lang="en-US" sz="900" dirty="0" err="1" smtClean="0">
                <a:solidFill>
                  <a:schemeClr val="tx1"/>
                </a:solidFill>
              </a:rPr>
              <a:t>մուսուլմանների</a:t>
            </a:r>
            <a:r>
              <a:rPr lang="en-US" sz="900" dirty="0" smtClean="0">
                <a:solidFill>
                  <a:schemeClr val="tx1"/>
                </a:solidFill>
              </a:rPr>
              <a:t> </a:t>
            </a:r>
            <a:r>
              <a:rPr lang="en-US" sz="900" dirty="0" err="1" smtClean="0">
                <a:solidFill>
                  <a:schemeClr val="tx1"/>
                </a:solidFill>
              </a:rPr>
              <a:t>միության</a:t>
            </a:r>
            <a:r>
              <a:rPr lang="en-US" sz="900" dirty="0" smtClean="0">
                <a:solidFill>
                  <a:schemeClr val="tx1"/>
                </a:solidFill>
              </a:rPr>
              <a:t> </a:t>
            </a:r>
            <a:r>
              <a:rPr lang="en-US" sz="900" dirty="0" err="1" smtClean="0">
                <a:solidFill>
                  <a:schemeClr val="tx1"/>
                </a:solidFill>
              </a:rPr>
              <a:t>առաջնորդը</a:t>
            </a:r>
            <a:r>
              <a:rPr lang="en-US" sz="900" dirty="0" smtClean="0">
                <a:solidFill>
                  <a:schemeClr val="tx1"/>
                </a:solidFill>
              </a:rPr>
              <a:t> </a:t>
            </a:r>
            <a:r>
              <a:rPr lang="en-US" sz="900" dirty="0" err="1" smtClean="0">
                <a:solidFill>
                  <a:schemeClr val="tx1"/>
                </a:solidFill>
              </a:rPr>
              <a:t>կոչ</a:t>
            </a:r>
            <a:r>
              <a:rPr lang="en-US" sz="900" dirty="0" smtClean="0">
                <a:solidFill>
                  <a:schemeClr val="tx1"/>
                </a:solidFill>
              </a:rPr>
              <a:t> է </a:t>
            </a:r>
            <a:r>
              <a:rPr lang="en-US" sz="900" dirty="0" err="1" smtClean="0">
                <a:solidFill>
                  <a:schemeClr val="tx1"/>
                </a:solidFill>
              </a:rPr>
              <a:t>արել</a:t>
            </a:r>
            <a:r>
              <a:rPr lang="en-US" sz="900" dirty="0" smtClean="0">
                <a:solidFill>
                  <a:schemeClr val="tx1"/>
                </a:solidFill>
              </a:rPr>
              <a:t> </a:t>
            </a:r>
            <a:r>
              <a:rPr lang="en-US" sz="900" dirty="0" err="1" smtClean="0">
                <a:solidFill>
                  <a:schemeClr val="tx1"/>
                </a:solidFill>
              </a:rPr>
              <a:t>Բոլոնիայի</a:t>
            </a:r>
            <a:r>
              <a:rPr lang="en-US" sz="900" dirty="0" smtClean="0">
                <a:solidFill>
                  <a:schemeClr val="tx1"/>
                </a:solidFill>
              </a:rPr>
              <a:t> </a:t>
            </a:r>
            <a:r>
              <a:rPr lang="en-US" sz="900" dirty="0" err="1" smtClean="0">
                <a:solidFill>
                  <a:schemeClr val="tx1"/>
                </a:solidFill>
              </a:rPr>
              <a:t>բոլոր</a:t>
            </a:r>
            <a:r>
              <a:rPr lang="en-US" sz="900" dirty="0" smtClean="0">
                <a:solidFill>
                  <a:schemeClr val="tx1"/>
                </a:solidFill>
              </a:rPr>
              <a:t> </a:t>
            </a:r>
            <a:r>
              <a:rPr lang="en-US" sz="900" dirty="0" err="1" smtClean="0">
                <a:solidFill>
                  <a:schemeClr val="tx1"/>
                </a:solidFill>
              </a:rPr>
              <a:t>մուսուլմաններին</a:t>
            </a:r>
            <a:r>
              <a:rPr lang="en-US" sz="900" dirty="0" smtClean="0">
                <a:solidFill>
                  <a:schemeClr val="tx1"/>
                </a:solidFill>
              </a:rPr>
              <a:t> </a:t>
            </a:r>
            <a:r>
              <a:rPr lang="en-US" sz="900" dirty="0" err="1" smtClean="0">
                <a:solidFill>
                  <a:schemeClr val="tx1"/>
                </a:solidFill>
              </a:rPr>
              <a:t>մասնակցել</a:t>
            </a:r>
            <a:r>
              <a:rPr lang="en-US" sz="900" dirty="0" smtClean="0">
                <a:solidFill>
                  <a:schemeClr val="tx1"/>
                </a:solidFill>
              </a:rPr>
              <a:t> </a:t>
            </a:r>
            <a:r>
              <a:rPr lang="en-US" sz="900" dirty="0" err="1" smtClean="0">
                <a:solidFill>
                  <a:schemeClr val="tx1"/>
                </a:solidFill>
              </a:rPr>
              <a:t>մասսայական</a:t>
            </a:r>
            <a:r>
              <a:rPr lang="en-US" sz="900" dirty="0" smtClean="0">
                <a:solidFill>
                  <a:schemeClr val="tx1"/>
                </a:solidFill>
              </a:rPr>
              <a:t> </a:t>
            </a:r>
            <a:r>
              <a:rPr lang="en-US" sz="900" dirty="0" err="1" smtClean="0">
                <a:solidFill>
                  <a:schemeClr val="tx1"/>
                </a:solidFill>
              </a:rPr>
              <a:t>բողոքի</a:t>
            </a:r>
            <a:r>
              <a:rPr lang="en-US" sz="900" dirty="0" smtClean="0">
                <a:solidFill>
                  <a:schemeClr val="tx1"/>
                </a:solidFill>
              </a:rPr>
              <a:t> </a:t>
            </a:r>
            <a:r>
              <a:rPr lang="en-US" sz="900" dirty="0" err="1" smtClean="0">
                <a:solidFill>
                  <a:schemeClr val="tx1"/>
                </a:solidFill>
              </a:rPr>
              <a:t>երթին</a:t>
            </a:r>
            <a:r>
              <a:rPr lang="en-US" sz="900" dirty="0" smtClean="0">
                <a:solidFill>
                  <a:schemeClr val="tx1"/>
                </a:solidFill>
              </a:rPr>
              <a:t>:</a:t>
            </a:r>
          </a:p>
          <a:p>
            <a:pPr algn="just">
              <a:lnSpc>
                <a:spcPct val="120000"/>
              </a:lnSpc>
              <a:spcBef>
                <a:spcPts val="0"/>
              </a:spcBef>
            </a:pPr>
            <a:r>
              <a:rPr lang="en-US" sz="900" dirty="0" err="1" smtClean="0">
                <a:solidFill>
                  <a:schemeClr val="tx1"/>
                </a:solidFill>
              </a:rPr>
              <a:t>Կարդինալի</a:t>
            </a:r>
            <a:r>
              <a:rPr lang="en-US" sz="900" dirty="0" smtClean="0">
                <a:solidFill>
                  <a:schemeClr val="tx1"/>
                </a:solidFill>
              </a:rPr>
              <a:t> </a:t>
            </a:r>
            <a:r>
              <a:rPr lang="en-US" sz="900" dirty="0" err="1" smtClean="0">
                <a:solidFill>
                  <a:schemeClr val="tx1"/>
                </a:solidFill>
              </a:rPr>
              <a:t>խոսնակը</a:t>
            </a:r>
            <a:r>
              <a:rPr lang="en-US" sz="900" dirty="0" smtClean="0">
                <a:solidFill>
                  <a:schemeClr val="tx1"/>
                </a:solidFill>
              </a:rPr>
              <a:t> </a:t>
            </a:r>
            <a:r>
              <a:rPr lang="en-US" sz="900" dirty="0" err="1" smtClean="0">
                <a:solidFill>
                  <a:schemeClr val="tx1"/>
                </a:solidFill>
              </a:rPr>
              <a:t>աբսուրդ</a:t>
            </a:r>
            <a:r>
              <a:rPr lang="en-US" sz="900" dirty="0" smtClean="0">
                <a:solidFill>
                  <a:schemeClr val="tx1"/>
                </a:solidFill>
              </a:rPr>
              <a:t> է </a:t>
            </a:r>
            <a:r>
              <a:rPr lang="en-US" sz="900" dirty="0" err="1" smtClean="0">
                <a:solidFill>
                  <a:schemeClr val="tx1"/>
                </a:solidFill>
              </a:rPr>
              <a:t>համարել</a:t>
            </a:r>
            <a:r>
              <a:rPr lang="en-US" sz="900" dirty="0" smtClean="0">
                <a:solidFill>
                  <a:schemeClr val="tx1"/>
                </a:solidFill>
              </a:rPr>
              <a:t> </a:t>
            </a:r>
            <a:r>
              <a:rPr lang="en-US" sz="900" dirty="0" err="1" smtClean="0">
                <a:solidFill>
                  <a:schemeClr val="tx1"/>
                </a:solidFill>
              </a:rPr>
              <a:t>այն</a:t>
            </a:r>
            <a:r>
              <a:rPr lang="en-US" sz="900" dirty="0" smtClean="0">
                <a:solidFill>
                  <a:schemeClr val="tx1"/>
                </a:solidFill>
              </a:rPr>
              <a:t> </a:t>
            </a:r>
            <a:r>
              <a:rPr lang="en-US" sz="900" dirty="0" err="1" smtClean="0">
                <a:solidFill>
                  <a:schemeClr val="tx1"/>
                </a:solidFill>
              </a:rPr>
              <a:t>հանգամանքը</a:t>
            </a:r>
            <a:r>
              <a:rPr lang="en-US" sz="900" dirty="0" smtClean="0">
                <a:solidFill>
                  <a:schemeClr val="tx1"/>
                </a:solidFill>
              </a:rPr>
              <a:t>, </a:t>
            </a:r>
            <a:r>
              <a:rPr lang="en-US" sz="900" dirty="0" err="1" smtClean="0">
                <a:solidFill>
                  <a:schemeClr val="tx1"/>
                </a:solidFill>
              </a:rPr>
              <a:t>որ</a:t>
            </a:r>
            <a:r>
              <a:rPr lang="en-US" sz="900" dirty="0" smtClean="0">
                <a:solidFill>
                  <a:schemeClr val="tx1"/>
                </a:solidFill>
              </a:rPr>
              <a:t> 600 </a:t>
            </a:r>
            <a:r>
              <a:rPr lang="en-US" sz="900" dirty="0" err="1" smtClean="0">
                <a:solidFill>
                  <a:schemeClr val="tx1"/>
                </a:solidFill>
              </a:rPr>
              <a:t>տարի</a:t>
            </a:r>
            <a:r>
              <a:rPr lang="en-US" sz="900" dirty="0" smtClean="0">
                <a:solidFill>
                  <a:schemeClr val="tx1"/>
                </a:solidFill>
              </a:rPr>
              <a:t> </a:t>
            </a:r>
            <a:r>
              <a:rPr lang="en-US" sz="900" dirty="0" err="1" smtClean="0">
                <a:solidFill>
                  <a:schemeClr val="tx1"/>
                </a:solidFill>
              </a:rPr>
              <a:t>անց</a:t>
            </a:r>
            <a:r>
              <a:rPr lang="en-US" sz="900" dirty="0" smtClean="0">
                <a:solidFill>
                  <a:schemeClr val="tx1"/>
                </a:solidFill>
              </a:rPr>
              <a:t> </a:t>
            </a:r>
            <a:r>
              <a:rPr lang="en-US" sz="900" dirty="0" err="1" smtClean="0">
                <a:solidFill>
                  <a:schemeClr val="tx1"/>
                </a:solidFill>
              </a:rPr>
              <a:t>պարզվել</a:t>
            </a:r>
            <a:r>
              <a:rPr lang="en-US" sz="900" dirty="0" smtClean="0">
                <a:solidFill>
                  <a:schemeClr val="tx1"/>
                </a:solidFill>
              </a:rPr>
              <a:t> է, </a:t>
            </a:r>
            <a:r>
              <a:rPr lang="en-US" sz="900" dirty="0" err="1" smtClean="0">
                <a:solidFill>
                  <a:schemeClr val="tx1"/>
                </a:solidFill>
              </a:rPr>
              <a:t>որ</a:t>
            </a:r>
            <a:r>
              <a:rPr lang="en-US" sz="900" dirty="0" smtClean="0">
                <a:solidFill>
                  <a:schemeClr val="tx1"/>
                </a:solidFill>
              </a:rPr>
              <a:t> </a:t>
            </a:r>
            <a:r>
              <a:rPr lang="en-US" sz="900" dirty="0" err="1" smtClean="0">
                <a:solidFill>
                  <a:schemeClr val="tx1"/>
                </a:solidFill>
              </a:rPr>
              <a:t>նման</a:t>
            </a:r>
            <a:r>
              <a:rPr lang="en-US" sz="900" dirty="0" smtClean="0">
                <a:solidFill>
                  <a:schemeClr val="tx1"/>
                </a:solidFill>
              </a:rPr>
              <a:t> </a:t>
            </a:r>
            <a:r>
              <a:rPr lang="en-US" sz="900" dirty="0" err="1" smtClean="0">
                <a:solidFill>
                  <a:schemeClr val="tx1"/>
                </a:solidFill>
              </a:rPr>
              <a:t>արժեքավոր</a:t>
            </a:r>
            <a:r>
              <a:rPr lang="en-US" sz="900" dirty="0" smtClean="0">
                <a:solidFill>
                  <a:schemeClr val="tx1"/>
                </a:solidFill>
              </a:rPr>
              <a:t> </a:t>
            </a:r>
            <a:r>
              <a:rPr lang="en-US" sz="900" dirty="0" err="1" smtClean="0">
                <a:solidFill>
                  <a:schemeClr val="tx1"/>
                </a:solidFill>
              </a:rPr>
              <a:t>ստեղծագործությունը</a:t>
            </a:r>
            <a:r>
              <a:rPr lang="en-US" sz="900" dirty="0" smtClean="0">
                <a:solidFill>
                  <a:schemeClr val="tx1"/>
                </a:solidFill>
              </a:rPr>
              <a:t> </a:t>
            </a:r>
            <a:r>
              <a:rPr lang="en-US" sz="900" dirty="0" err="1" smtClean="0">
                <a:solidFill>
                  <a:schemeClr val="tx1"/>
                </a:solidFill>
              </a:rPr>
              <a:t>վիրավորական</a:t>
            </a:r>
            <a:r>
              <a:rPr lang="en-US" sz="900" dirty="0" smtClean="0">
                <a:solidFill>
                  <a:schemeClr val="tx1"/>
                </a:solidFill>
              </a:rPr>
              <a:t> </a:t>
            </a:r>
            <a:r>
              <a:rPr lang="en-US" sz="900" dirty="0" err="1" smtClean="0">
                <a:solidFill>
                  <a:schemeClr val="tx1"/>
                </a:solidFill>
              </a:rPr>
              <a:t>ազդեցություն</a:t>
            </a:r>
            <a:r>
              <a:rPr lang="en-US" sz="900" dirty="0" smtClean="0">
                <a:solidFill>
                  <a:schemeClr val="tx1"/>
                </a:solidFill>
              </a:rPr>
              <a:t> </a:t>
            </a:r>
            <a:r>
              <a:rPr lang="en-US" sz="900" dirty="0" err="1" smtClean="0">
                <a:solidFill>
                  <a:schemeClr val="tx1"/>
                </a:solidFill>
              </a:rPr>
              <a:t>ունի</a:t>
            </a:r>
            <a:r>
              <a:rPr lang="en-US" sz="900" dirty="0" smtClean="0">
                <a:solidFill>
                  <a:schemeClr val="tx1"/>
                </a:solidFill>
              </a:rPr>
              <a:t> </a:t>
            </a:r>
            <a:r>
              <a:rPr lang="en-US" sz="900" dirty="0" err="1" smtClean="0">
                <a:solidFill>
                  <a:schemeClr val="tx1"/>
                </a:solidFill>
              </a:rPr>
              <a:t>իսլամի</a:t>
            </a:r>
            <a:r>
              <a:rPr lang="en-US" sz="900" dirty="0" smtClean="0">
                <a:solidFill>
                  <a:schemeClr val="tx1"/>
                </a:solidFill>
              </a:rPr>
              <a:t> </a:t>
            </a:r>
            <a:r>
              <a:rPr lang="en-US" sz="900" dirty="0" err="1" smtClean="0">
                <a:solidFill>
                  <a:schemeClr val="tx1"/>
                </a:solidFill>
              </a:rPr>
              <a:t>համար</a:t>
            </a:r>
            <a:r>
              <a:rPr lang="en-US" sz="900" dirty="0" smtClean="0">
                <a:solidFill>
                  <a:schemeClr val="tx1"/>
                </a:solidFill>
              </a:rPr>
              <a:t>: </a:t>
            </a:r>
            <a:r>
              <a:rPr lang="en-US" sz="900" dirty="0" err="1" smtClean="0">
                <a:solidFill>
                  <a:schemeClr val="tx1"/>
                </a:solidFill>
              </a:rPr>
              <a:t>Ըստ</a:t>
            </a:r>
            <a:r>
              <a:rPr lang="en-US" sz="900" dirty="0" smtClean="0">
                <a:solidFill>
                  <a:schemeClr val="tx1"/>
                </a:solidFill>
              </a:rPr>
              <a:t> </a:t>
            </a:r>
            <a:r>
              <a:rPr lang="en-US" sz="900" dirty="0" err="1" smtClean="0">
                <a:solidFill>
                  <a:schemeClr val="tx1"/>
                </a:solidFill>
              </a:rPr>
              <a:t>Կարդինալի</a:t>
            </a:r>
            <a:r>
              <a:rPr lang="en-US" sz="900" dirty="0" smtClean="0">
                <a:solidFill>
                  <a:schemeClr val="tx1"/>
                </a:solidFill>
              </a:rPr>
              <a:t>, </a:t>
            </a:r>
            <a:r>
              <a:rPr lang="en-US" sz="900" dirty="0" err="1" smtClean="0">
                <a:solidFill>
                  <a:schemeClr val="tx1"/>
                </a:solidFill>
              </a:rPr>
              <a:t>ֆրեսկոն</a:t>
            </a:r>
            <a:r>
              <a:rPr lang="en-US" sz="900" dirty="0" smtClean="0">
                <a:solidFill>
                  <a:schemeClr val="tx1"/>
                </a:solidFill>
              </a:rPr>
              <a:t> </a:t>
            </a:r>
            <a:r>
              <a:rPr lang="en-US" sz="900" dirty="0" err="1" smtClean="0">
                <a:solidFill>
                  <a:schemeClr val="tx1"/>
                </a:solidFill>
              </a:rPr>
              <a:t>նկարվել</a:t>
            </a:r>
            <a:r>
              <a:rPr lang="en-US" sz="900" dirty="0" smtClean="0">
                <a:solidFill>
                  <a:schemeClr val="tx1"/>
                </a:solidFill>
              </a:rPr>
              <a:t> է 1415 </a:t>
            </a:r>
            <a:r>
              <a:rPr lang="en-US" sz="900" dirty="0" err="1" smtClean="0">
                <a:solidFill>
                  <a:schemeClr val="tx1"/>
                </a:solidFill>
              </a:rPr>
              <a:t>թվականին</a:t>
            </a:r>
            <a:r>
              <a:rPr lang="en-US" sz="900" dirty="0" smtClean="0">
                <a:solidFill>
                  <a:schemeClr val="tx1"/>
                </a:solidFill>
              </a:rPr>
              <a:t>, </a:t>
            </a:r>
            <a:r>
              <a:rPr lang="en-US" sz="900" dirty="0" err="1" smtClean="0">
                <a:solidFill>
                  <a:schemeClr val="tx1"/>
                </a:solidFill>
              </a:rPr>
              <a:t>որում</a:t>
            </a:r>
            <a:r>
              <a:rPr lang="en-US" sz="900" dirty="0" smtClean="0">
                <a:solidFill>
                  <a:schemeClr val="tx1"/>
                </a:solidFill>
              </a:rPr>
              <a:t> </a:t>
            </a:r>
            <a:r>
              <a:rPr lang="en-US" sz="900" dirty="0" err="1" smtClean="0">
                <a:solidFill>
                  <a:schemeClr val="tx1"/>
                </a:solidFill>
              </a:rPr>
              <a:t>նկարիչն</a:t>
            </a:r>
            <a:r>
              <a:rPr lang="en-US" sz="900" dirty="0" smtClean="0">
                <a:solidFill>
                  <a:schemeClr val="tx1"/>
                </a:solidFill>
              </a:rPr>
              <a:t> </a:t>
            </a:r>
            <a:r>
              <a:rPr lang="en-US" sz="900" dirty="0" err="1" smtClean="0">
                <a:solidFill>
                  <a:schemeClr val="tx1"/>
                </a:solidFill>
              </a:rPr>
              <a:t>ուղղակի</a:t>
            </a:r>
            <a:r>
              <a:rPr lang="en-US" sz="900" dirty="0" smtClean="0">
                <a:solidFill>
                  <a:schemeClr val="tx1"/>
                </a:solidFill>
              </a:rPr>
              <a:t> </a:t>
            </a:r>
            <a:r>
              <a:rPr lang="en-US" sz="900" dirty="0" err="1" smtClean="0">
                <a:solidFill>
                  <a:schemeClr val="tx1"/>
                </a:solidFill>
              </a:rPr>
              <a:t>պատկերել</a:t>
            </a:r>
            <a:r>
              <a:rPr lang="en-US" sz="900" dirty="0" smtClean="0">
                <a:solidFill>
                  <a:schemeClr val="tx1"/>
                </a:solidFill>
              </a:rPr>
              <a:t> է </a:t>
            </a:r>
            <a:r>
              <a:rPr lang="en-US" sz="900" dirty="0" err="1" smtClean="0">
                <a:solidFill>
                  <a:schemeClr val="tx1"/>
                </a:solidFill>
              </a:rPr>
              <a:t>դժոխքի</a:t>
            </a:r>
            <a:r>
              <a:rPr lang="en-US" sz="900" dirty="0" smtClean="0">
                <a:solidFill>
                  <a:schemeClr val="tx1"/>
                </a:solidFill>
              </a:rPr>
              <a:t> </a:t>
            </a:r>
            <a:r>
              <a:rPr lang="en-US" sz="900" dirty="0" err="1" smtClean="0">
                <a:solidFill>
                  <a:schemeClr val="tx1"/>
                </a:solidFill>
              </a:rPr>
              <a:t>տեսարանը</a:t>
            </a:r>
            <a:r>
              <a:rPr lang="en-US" sz="900" dirty="0" smtClean="0">
                <a:solidFill>
                  <a:schemeClr val="tx1"/>
                </a:solidFill>
              </a:rPr>
              <a:t> </a:t>
            </a:r>
            <a:r>
              <a:rPr lang="en-US" sz="900" dirty="0" err="1" smtClean="0">
                <a:solidFill>
                  <a:schemeClr val="tx1"/>
                </a:solidFill>
              </a:rPr>
              <a:t>այնպիես</a:t>
            </a:r>
            <a:r>
              <a:rPr lang="en-US" sz="900" dirty="0" smtClean="0">
                <a:solidFill>
                  <a:schemeClr val="tx1"/>
                </a:solidFill>
              </a:rPr>
              <a:t>, </a:t>
            </a:r>
            <a:r>
              <a:rPr lang="en-US" sz="900" dirty="0" err="1" smtClean="0">
                <a:solidFill>
                  <a:schemeClr val="tx1"/>
                </a:solidFill>
              </a:rPr>
              <a:t>ինչպես</a:t>
            </a:r>
            <a:r>
              <a:rPr lang="en-US" sz="900" dirty="0" smtClean="0">
                <a:solidFill>
                  <a:schemeClr val="tx1"/>
                </a:solidFill>
              </a:rPr>
              <a:t> </a:t>
            </a:r>
            <a:r>
              <a:rPr lang="en-US" sz="900" dirty="0" err="1" smtClean="0">
                <a:solidFill>
                  <a:schemeClr val="tx1"/>
                </a:solidFill>
              </a:rPr>
              <a:t>դա</a:t>
            </a:r>
            <a:r>
              <a:rPr lang="en-US" sz="900" dirty="0" smtClean="0">
                <a:solidFill>
                  <a:schemeClr val="tx1"/>
                </a:solidFill>
              </a:rPr>
              <a:t> </a:t>
            </a:r>
            <a:r>
              <a:rPr lang="en-US" sz="900" dirty="0" err="1" smtClean="0">
                <a:solidFill>
                  <a:schemeClr val="tx1"/>
                </a:solidFill>
              </a:rPr>
              <a:t>պատկերացնում</a:t>
            </a:r>
            <a:r>
              <a:rPr lang="en-US" sz="900" dirty="0" smtClean="0">
                <a:solidFill>
                  <a:schemeClr val="tx1"/>
                </a:solidFill>
              </a:rPr>
              <a:t> </a:t>
            </a:r>
            <a:r>
              <a:rPr lang="en-US" sz="900" dirty="0" err="1" smtClean="0">
                <a:solidFill>
                  <a:schemeClr val="tx1"/>
                </a:solidFill>
              </a:rPr>
              <a:t>էին</a:t>
            </a:r>
            <a:r>
              <a:rPr lang="en-US" sz="900" dirty="0" smtClean="0">
                <a:solidFill>
                  <a:schemeClr val="tx1"/>
                </a:solidFill>
              </a:rPr>
              <a:t> </a:t>
            </a:r>
            <a:r>
              <a:rPr lang="en-US" sz="900" dirty="0" err="1" smtClean="0">
                <a:solidFill>
                  <a:schemeClr val="tx1"/>
                </a:solidFill>
              </a:rPr>
              <a:t>միջանադարում</a:t>
            </a:r>
            <a:r>
              <a:rPr lang="en-US" sz="900" dirty="0" smtClean="0">
                <a:solidFill>
                  <a:schemeClr val="tx1"/>
                </a:solidFill>
              </a:rPr>
              <a:t>:</a:t>
            </a:r>
          </a:p>
          <a:p>
            <a:pPr algn="just">
              <a:lnSpc>
                <a:spcPct val="120000"/>
              </a:lnSpc>
              <a:spcBef>
                <a:spcPts val="0"/>
              </a:spcBef>
            </a:pPr>
            <a:endParaRPr lang="en-US" sz="900" dirty="0" smtClean="0">
              <a:solidFill>
                <a:schemeClr val="tx1"/>
              </a:solidFill>
            </a:endParaRPr>
          </a:p>
          <a:p>
            <a:pPr algn="just">
              <a:lnSpc>
                <a:spcPct val="120000"/>
              </a:lnSpc>
              <a:spcBef>
                <a:spcPts val="0"/>
              </a:spcBef>
            </a:pPr>
            <a:r>
              <a:rPr lang="en-US" sz="900" dirty="0" err="1" smtClean="0">
                <a:solidFill>
                  <a:schemeClr val="tx1"/>
                </a:solidFill>
              </a:rPr>
              <a:t>Ըստ</a:t>
            </a:r>
            <a:r>
              <a:rPr lang="en-US" sz="900" dirty="0" smtClean="0">
                <a:solidFill>
                  <a:schemeClr val="tx1"/>
                </a:solidFill>
              </a:rPr>
              <a:t> </a:t>
            </a:r>
            <a:r>
              <a:rPr lang="en-US" sz="900" dirty="0" err="1" smtClean="0">
                <a:solidFill>
                  <a:schemeClr val="tx1"/>
                </a:solidFill>
              </a:rPr>
              <a:t>Իտալիայի</a:t>
            </a:r>
            <a:r>
              <a:rPr lang="en-US" sz="900" dirty="0" smtClean="0">
                <a:solidFill>
                  <a:schemeClr val="tx1"/>
                </a:solidFill>
              </a:rPr>
              <a:t> </a:t>
            </a:r>
            <a:r>
              <a:rPr lang="en-US" sz="900" dirty="0" err="1" smtClean="0">
                <a:solidFill>
                  <a:schemeClr val="tx1"/>
                </a:solidFill>
              </a:rPr>
              <a:t>մուսուլմանների</a:t>
            </a:r>
            <a:r>
              <a:rPr lang="en-US" sz="900" dirty="0" smtClean="0">
                <a:solidFill>
                  <a:schemeClr val="tx1"/>
                </a:solidFill>
              </a:rPr>
              <a:t> </a:t>
            </a:r>
            <a:r>
              <a:rPr lang="en-US" sz="900" dirty="0" err="1" smtClean="0">
                <a:solidFill>
                  <a:schemeClr val="tx1"/>
                </a:solidFill>
              </a:rPr>
              <a:t>միության</a:t>
            </a:r>
            <a:r>
              <a:rPr lang="en-US" sz="900" dirty="0" smtClean="0">
                <a:solidFill>
                  <a:schemeClr val="tx1"/>
                </a:solidFill>
              </a:rPr>
              <a:t>, «</a:t>
            </a:r>
            <a:r>
              <a:rPr lang="en-US" sz="900" dirty="0" err="1" smtClean="0">
                <a:solidFill>
                  <a:schemeClr val="tx1"/>
                </a:solidFill>
              </a:rPr>
              <a:t>ֆրեսկոն</a:t>
            </a:r>
            <a:r>
              <a:rPr lang="en-US" sz="900" dirty="0" smtClean="0">
                <a:solidFill>
                  <a:schemeClr val="tx1"/>
                </a:solidFill>
              </a:rPr>
              <a:t> </a:t>
            </a:r>
            <a:r>
              <a:rPr lang="en-US" sz="900" dirty="0" err="1" smtClean="0">
                <a:solidFill>
                  <a:schemeClr val="tx1"/>
                </a:solidFill>
              </a:rPr>
              <a:t>ավելի</a:t>
            </a:r>
            <a:r>
              <a:rPr lang="en-US" sz="900" dirty="0" smtClean="0">
                <a:solidFill>
                  <a:schemeClr val="tx1"/>
                </a:solidFill>
              </a:rPr>
              <a:t> </a:t>
            </a:r>
            <a:r>
              <a:rPr lang="en-US" sz="900" dirty="0" err="1" smtClean="0">
                <a:solidFill>
                  <a:schemeClr val="tx1"/>
                </a:solidFill>
              </a:rPr>
              <a:t>մեծ</a:t>
            </a:r>
            <a:r>
              <a:rPr lang="en-US" sz="900" dirty="0" smtClean="0">
                <a:solidFill>
                  <a:schemeClr val="tx1"/>
                </a:solidFill>
              </a:rPr>
              <a:t> </a:t>
            </a:r>
            <a:r>
              <a:rPr lang="en-US" sz="900" dirty="0" err="1" smtClean="0">
                <a:solidFill>
                  <a:schemeClr val="tx1"/>
                </a:solidFill>
              </a:rPr>
              <a:t>անարգանք</a:t>
            </a:r>
            <a:r>
              <a:rPr lang="en-US" sz="900" dirty="0" smtClean="0">
                <a:solidFill>
                  <a:schemeClr val="tx1"/>
                </a:solidFill>
              </a:rPr>
              <a:t> է </a:t>
            </a:r>
            <a:r>
              <a:rPr lang="en-US" sz="900" dirty="0" err="1" smtClean="0">
                <a:solidFill>
                  <a:schemeClr val="tx1"/>
                </a:solidFill>
              </a:rPr>
              <a:t>ներկայացնում</a:t>
            </a:r>
            <a:r>
              <a:rPr lang="en-US" sz="900" dirty="0" smtClean="0">
                <a:solidFill>
                  <a:schemeClr val="tx1"/>
                </a:solidFill>
              </a:rPr>
              <a:t>, </a:t>
            </a:r>
            <a:r>
              <a:rPr lang="en-US" sz="900" dirty="0" err="1" smtClean="0">
                <a:solidFill>
                  <a:schemeClr val="tx1"/>
                </a:solidFill>
              </a:rPr>
              <a:t>քան</a:t>
            </a:r>
            <a:r>
              <a:rPr lang="en-US" sz="900" dirty="0" smtClean="0">
                <a:solidFill>
                  <a:schemeClr val="tx1"/>
                </a:solidFill>
              </a:rPr>
              <a:t> </a:t>
            </a:r>
            <a:r>
              <a:rPr lang="en-US" sz="900" dirty="0" err="1" smtClean="0">
                <a:solidFill>
                  <a:schemeClr val="tx1"/>
                </a:solidFill>
              </a:rPr>
              <a:t>Սալման</a:t>
            </a:r>
            <a:r>
              <a:rPr lang="en-US" sz="900" dirty="0" smtClean="0">
                <a:solidFill>
                  <a:schemeClr val="tx1"/>
                </a:solidFill>
              </a:rPr>
              <a:t> </a:t>
            </a:r>
            <a:r>
              <a:rPr lang="en-US" sz="900" dirty="0" err="1" smtClean="0">
                <a:solidFill>
                  <a:schemeClr val="tx1"/>
                </a:solidFill>
              </a:rPr>
              <a:t>Ռուշդիի</a:t>
            </a:r>
            <a:r>
              <a:rPr lang="en-US" sz="900" dirty="0" smtClean="0">
                <a:solidFill>
                  <a:schemeClr val="tx1"/>
                </a:solidFill>
              </a:rPr>
              <a:t> «</a:t>
            </a:r>
            <a:r>
              <a:rPr lang="en-US" sz="900" dirty="0" err="1" smtClean="0">
                <a:solidFill>
                  <a:schemeClr val="tx1"/>
                </a:solidFill>
              </a:rPr>
              <a:t>Սատանայական</a:t>
            </a:r>
            <a:r>
              <a:rPr lang="en-US" sz="900" dirty="0" smtClean="0">
                <a:solidFill>
                  <a:schemeClr val="tx1"/>
                </a:solidFill>
              </a:rPr>
              <a:t> </a:t>
            </a:r>
            <a:r>
              <a:rPr lang="en-US" sz="900" dirty="0" err="1" smtClean="0">
                <a:solidFill>
                  <a:schemeClr val="tx1"/>
                </a:solidFill>
              </a:rPr>
              <a:t>տաղերը</a:t>
            </a:r>
            <a:r>
              <a:rPr lang="en-US" sz="900" dirty="0" smtClean="0">
                <a:solidFill>
                  <a:schemeClr val="tx1"/>
                </a:solidFill>
              </a:rPr>
              <a:t>»»:  </a:t>
            </a:r>
          </a:p>
          <a:p>
            <a:pPr algn="just">
              <a:lnSpc>
                <a:spcPct val="120000"/>
              </a:lnSpc>
              <a:spcBef>
                <a:spcPts val="0"/>
              </a:spcBef>
            </a:pPr>
            <a:endParaRPr lang="en-US" sz="900" dirty="0" smtClean="0">
              <a:solidFill>
                <a:schemeClr val="tx1"/>
              </a:solidFill>
            </a:endParaRPr>
          </a:p>
          <a:p>
            <a:pPr algn="just">
              <a:lnSpc>
                <a:spcPct val="120000"/>
              </a:lnSpc>
              <a:spcBef>
                <a:spcPts val="0"/>
              </a:spcBef>
            </a:pPr>
            <a:r>
              <a:rPr lang="en-US" sz="900" dirty="0" err="1" smtClean="0">
                <a:solidFill>
                  <a:schemeClr val="tx1"/>
                </a:solidFill>
              </a:rPr>
              <a:t>Ըստ</a:t>
            </a:r>
            <a:r>
              <a:rPr lang="en-US" sz="900" dirty="0" smtClean="0">
                <a:solidFill>
                  <a:schemeClr val="tx1"/>
                </a:solidFill>
              </a:rPr>
              <a:t> </a:t>
            </a:r>
            <a:r>
              <a:rPr lang="en-US" sz="900" dirty="0" err="1" smtClean="0">
                <a:solidFill>
                  <a:schemeClr val="tx1"/>
                </a:solidFill>
              </a:rPr>
              <a:t>մի</a:t>
            </a:r>
            <a:r>
              <a:rPr lang="en-US" sz="900" dirty="0" smtClean="0">
                <a:solidFill>
                  <a:schemeClr val="tx1"/>
                </a:solidFill>
              </a:rPr>
              <a:t> </a:t>
            </a:r>
            <a:r>
              <a:rPr lang="en-US" sz="900" dirty="0" err="1" smtClean="0">
                <a:solidFill>
                  <a:schemeClr val="tx1"/>
                </a:solidFill>
              </a:rPr>
              <a:t>մասնագետի</a:t>
            </a:r>
            <a:r>
              <a:rPr lang="en-US" sz="900" dirty="0" smtClean="0">
                <a:solidFill>
                  <a:schemeClr val="tx1"/>
                </a:solidFill>
              </a:rPr>
              <a:t>, </a:t>
            </a:r>
            <a:r>
              <a:rPr lang="en-US" sz="900" dirty="0" err="1" smtClean="0">
                <a:solidFill>
                  <a:schemeClr val="tx1"/>
                </a:solidFill>
              </a:rPr>
              <a:t>խնդիրն</a:t>
            </a:r>
            <a:r>
              <a:rPr lang="en-US" sz="900" dirty="0" smtClean="0">
                <a:solidFill>
                  <a:schemeClr val="tx1"/>
                </a:solidFill>
              </a:rPr>
              <a:t> </a:t>
            </a:r>
            <a:r>
              <a:rPr lang="en-US" sz="900" dirty="0" err="1" smtClean="0">
                <a:solidFill>
                  <a:schemeClr val="tx1"/>
                </a:solidFill>
              </a:rPr>
              <a:t>սկսվել</a:t>
            </a:r>
            <a:r>
              <a:rPr lang="en-US" sz="900" dirty="0" smtClean="0">
                <a:solidFill>
                  <a:schemeClr val="tx1"/>
                </a:solidFill>
              </a:rPr>
              <a:t> է </a:t>
            </a:r>
            <a:r>
              <a:rPr lang="en-US" sz="900" dirty="0" err="1" smtClean="0">
                <a:solidFill>
                  <a:schemeClr val="tx1"/>
                </a:solidFill>
              </a:rPr>
              <a:t>միջին</a:t>
            </a:r>
            <a:r>
              <a:rPr lang="en-US" sz="900" dirty="0" smtClean="0">
                <a:solidFill>
                  <a:schemeClr val="tx1"/>
                </a:solidFill>
              </a:rPr>
              <a:t> </a:t>
            </a:r>
            <a:r>
              <a:rPr lang="en-US" sz="900" dirty="0" err="1" smtClean="0">
                <a:solidFill>
                  <a:schemeClr val="tx1"/>
                </a:solidFill>
              </a:rPr>
              <a:t>դարերից</a:t>
            </a:r>
            <a:r>
              <a:rPr lang="en-US" sz="900" dirty="0" smtClean="0">
                <a:solidFill>
                  <a:schemeClr val="tx1"/>
                </a:solidFill>
              </a:rPr>
              <a:t>,, </a:t>
            </a:r>
            <a:r>
              <a:rPr lang="en-US" sz="900" dirty="0" err="1" smtClean="0">
                <a:solidFill>
                  <a:schemeClr val="tx1"/>
                </a:solidFill>
              </a:rPr>
              <a:t>երբ</a:t>
            </a:r>
            <a:r>
              <a:rPr lang="en-US" sz="900" dirty="0" smtClean="0">
                <a:solidFill>
                  <a:schemeClr val="tx1"/>
                </a:solidFill>
              </a:rPr>
              <a:t> </a:t>
            </a:r>
            <a:r>
              <a:rPr lang="en-US" sz="900" dirty="0" err="1" smtClean="0">
                <a:solidFill>
                  <a:schemeClr val="tx1"/>
                </a:solidFill>
              </a:rPr>
              <a:t>Դանթեն</a:t>
            </a:r>
            <a:r>
              <a:rPr lang="en-US" sz="900" dirty="0" smtClean="0">
                <a:solidFill>
                  <a:schemeClr val="tx1"/>
                </a:solidFill>
              </a:rPr>
              <a:t>, </a:t>
            </a:r>
            <a:r>
              <a:rPr lang="en-US" sz="900" dirty="0" err="1" smtClean="0">
                <a:solidFill>
                  <a:schemeClr val="tx1"/>
                </a:solidFill>
              </a:rPr>
              <a:t>Իտալիայի</a:t>
            </a:r>
            <a:r>
              <a:rPr lang="en-US" sz="900" dirty="0" smtClean="0">
                <a:solidFill>
                  <a:schemeClr val="tx1"/>
                </a:solidFill>
              </a:rPr>
              <a:t> </a:t>
            </a:r>
            <a:r>
              <a:rPr lang="en-US" sz="900" dirty="0" err="1" smtClean="0">
                <a:solidFill>
                  <a:schemeClr val="tx1"/>
                </a:solidFill>
              </a:rPr>
              <a:t>ազգային</a:t>
            </a:r>
            <a:r>
              <a:rPr lang="en-US" sz="900" dirty="0" smtClean="0">
                <a:solidFill>
                  <a:schemeClr val="tx1"/>
                </a:solidFill>
              </a:rPr>
              <a:t> </a:t>
            </a:r>
            <a:r>
              <a:rPr lang="en-US" sz="900" dirty="0" err="1" smtClean="0">
                <a:solidFill>
                  <a:schemeClr val="tx1"/>
                </a:solidFill>
              </a:rPr>
              <a:t>բանաստեղծը</a:t>
            </a:r>
            <a:r>
              <a:rPr lang="en-US" sz="900" dirty="0" smtClean="0">
                <a:solidFill>
                  <a:schemeClr val="tx1"/>
                </a:solidFill>
              </a:rPr>
              <a:t>, </a:t>
            </a:r>
            <a:r>
              <a:rPr lang="en-US" sz="900" dirty="0" err="1" smtClean="0">
                <a:solidFill>
                  <a:schemeClr val="tx1"/>
                </a:solidFill>
              </a:rPr>
              <a:t>իր</a:t>
            </a:r>
            <a:r>
              <a:rPr lang="en-US" sz="900" dirty="0" smtClean="0">
                <a:solidFill>
                  <a:schemeClr val="tx1"/>
                </a:solidFill>
              </a:rPr>
              <a:t> </a:t>
            </a:r>
            <a:r>
              <a:rPr lang="en-US" sz="900" dirty="0" err="1" smtClean="0">
                <a:solidFill>
                  <a:schemeClr val="tx1"/>
                </a:solidFill>
              </a:rPr>
              <a:t>գրական</a:t>
            </a:r>
            <a:r>
              <a:rPr lang="en-US" sz="900" dirty="0" smtClean="0">
                <a:solidFill>
                  <a:schemeClr val="tx1"/>
                </a:solidFill>
              </a:rPr>
              <a:t> </a:t>
            </a:r>
            <a:r>
              <a:rPr lang="en-US" sz="900" dirty="0" err="1" smtClean="0">
                <a:solidFill>
                  <a:schemeClr val="tx1"/>
                </a:solidFill>
              </a:rPr>
              <a:t>ստեղծագործության</a:t>
            </a:r>
            <a:r>
              <a:rPr lang="en-US" sz="900" dirty="0" smtClean="0">
                <a:solidFill>
                  <a:schemeClr val="tx1"/>
                </a:solidFill>
              </a:rPr>
              <a:t> </a:t>
            </a:r>
            <a:r>
              <a:rPr lang="en-US" sz="900" dirty="0" err="1" smtClean="0">
                <a:solidFill>
                  <a:schemeClr val="tx1"/>
                </a:solidFill>
              </a:rPr>
              <a:t>մեջ</a:t>
            </a:r>
            <a:r>
              <a:rPr lang="en-US" sz="900" dirty="0" smtClean="0">
                <a:solidFill>
                  <a:schemeClr val="tx1"/>
                </a:solidFill>
              </a:rPr>
              <a:t> </a:t>
            </a:r>
            <a:r>
              <a:rPr lang="en-US" sz="900" dirty="0" err="1" smtClean="0">
                <a:solidFill>
                  <a:schemeClr val="tx1"/>
                </a:solidFill>
              </a:rPr>
              <a:t>Մուհամեդին</a:t>
            </a:r>
            <a:r>
              <a:rPr lang="en-US" sz="900" dirty="0" smtClean="0">
                <a:solidFill>
                  <a:schemeClr val="tx1"/>
                </a:solidFill>
              </a:rPr>
              <a:t> </a:t>
            </a:r>
            <a:r>
              <a:rPr lang="en-US" sz="900" dirty="0" err="1" smtClean="0">
                <a:solidFill>
                  <a:schemeClr val="tx1"/>
                </a:solidFill>
              </a:rPr>
              <a:t>հատկացրել</a:t>
            </a:r>
            <a:r>
              <a:rPr lang="en-US" sz="900" dirty="0" smtClean="0">
                <a:solidFill>
                  <a:schemeClr val="tx1"/>
                </a:solidFill>
              </a:rPr>
              <a:t> </a:t>
            </a:r>
            <a:r>
              <a:rPr lang="en-US" sz="900" dirty="0" err="1" smtClean="0">
                <a:solidFill>
                  <a:schemeClr val="tx1"/>
                </a:solidFill>
              </a:rPr>
              <a:t>էր</a:t>
            </a:r>
            <a:r>
              <a:rPr lang="en-US" sz="900" dirty="0" smtClean="0">
                <a:solidFill>
                  <a:schemeClr val="tx1"/>
                </a:solidFill>
              </a:rPr>
              <a:t> </a:t>
            </a:r>
            <a:r>
              <a:rPr lang="en-US" sz="900" dirty="0" err="1" smtClean="0">
                <a:solidFill>
                  <a:schemeClr val="tx1"/>
                </a:solidFill>
              </a:rPr>
              <a:t>դժոխքի</a:t>
            </a:r>
            <a:r>
              <a:rPr lang="en-US" sz="900" dirty="0" smtClean="0">
                <a:solidFill>
                  <a:schemeClr val="tx1"/>
                </a:solidFill>
              </a:rPr>
              <a:t> </a:t>
            </a:r>
            <a:r>
              <a:rPr lang="en-US" sz="900" dirty="0" err="1" smtClean="0">
                <a:solidFill>
                  <a:schemeClr val="tx1"/>
                </a:solidFill>
              </a:rPr>
              <a:t>իներորդ</a:t>
            </a:r>
            <a:r>
              <a:rPr lang="en-US" sz="900" dirty="0" smtClean="0">
                <a:solidFill>
                  <a:schemeClr val="tx1"/>
                </a:solidFill>
              </a:rPr>
              <a:t> </a:t>
            </a:r>
            <a:r>
              <a:rPr lang="en-US" sz="900" dirty="0" err="1" smtClean="0">
                <a:solidFill>
                  <a:schemeClr val="tx1"/>
                </a:solidFill>
              </a:rPr>
              <a:t>աստիճանը</a:t>
            </a:r>
            <a:r>
              <a:rPr lang="en-US" sz="900" dirty="0" smtClean="0">
                <a:solidFill>
                  <a:schemeClr val="tx1"/>
                </a:solidFill>
              </a:rPr>
              <a:t> և </a:t>
            </a:r>
            <a:r>
              <a:rPr lang="en-US" sz="900" dirty="0" err="1" smtClean="0">
                <a:solidFill>
                  <a:schemeClr val="tx1"/>
                </a:solidFill>
              </a:rPr>
              <a:t>այդ</a:t>
            </a:r>
            <a:r>
              <a:rPr lang="en-US" sz="900" dirty="0" smtClean="0">
                <a:solidFill>
                  <a:schemeClr val="tx1"/>
                </a:solidFill>
              </a:rPr>
              <a:t> </a:t>
            </a:r>
            <a:r>
              <a:rPr lang="en-US" sz="900" dirty="0" err="1" smtClean="0">
                <a:solidFill>
                  <a:schemeClr val="tx1"/>
                </a:solidFill>
              </a:rPr>
              <a:t>իմաստով</a:t>
            </a:r>
            <a:r>
              <a:rPr lang="en-US" sz="900" dirty="0" smtClean="0">
                <a:solidFill>
                  <a:schemeClr val="tx1"/>
                </a:solidFill>
              </a:rPr>
              <a:t> </a:t>
            </a:r>
            <a:r>
              <a:rPr lang="en-US" sz="900" dirty="0" err="1" smtClean="0">
                <a:solidFill>
                  <a:schemeClr val="tx1"/>
                </a:solidFill>
              </a:rPr>
              <a:t>պահանջում</a:t>
            </a:r>
            <a:r>
              <a:rPr lang="en-US" sz="900" dirty="0" smtClean="0">
                <a:solidFill>
                  <a:schemeClr val="tx1"/>
                </a:solidFill>
              </a:rPr>
              <a:t> </a:t>
            </a:r>
            <a:r>
              <a:rPr lang="en-US" sz="900" dirty="0" err="1" smtClean="0">
                <a:solidFill>
                  <a:schemeClr val="tx1"/>
                </a:solidFill>
              </a:rPr>
              <a:t>էր</a:t>
            </a:r>
            <a:r>
              <a:rPr lang="en-US" sz="900" dirty="0" smtClean="0">
                <a:solidFill>
                  <a:schemeClr val="tx1"/>
                </a:solidFill>
              </a:rPr>
              <a:t>, </a:t>
            </a:r>
            <a:r>
              <a:rPr lang="en-US" sz="900" dirty="0" err="1" smtClean="0">
                <a:solidFill>
                  <a:schemeClr val="tx1"/>
                </a:solidFill>
              </a:rPr>
              <a:t>որպեսզի</a:t>
            </a:r>
            <a:r>
              <a:rPr lang="en-US" sz="900" dirty="0" smtClean="0">
                <a:solidFill>
                  <a:schemeClr val="tx1"/>
                </a:solidFill>
              </a:rPr>
              <a:t> </a:t>
            </a:r>
            <a:r>
              <a:rPr lang="en-US" sz="900" dirty="0" err="1" smtClean="0">
                <a:solidFill>
                  <a:schemeClr val="tx1"/>
                </a:solidFill>
              </a:rPr>
              <a:t>Իտալիայի</a:t>
            </a:r>
            <a:r>
              <a:rPr lang="en-US" sz="900" dirty="0" smtClean="0">
                <a:solidFill>
                  <a:schemeClr val="tx1"/>
                </a:solidFill>
              </a:rPr>
              <a:t> </a:t>
            </a:r>
            <a:r>
              <a:rPr lang="en-US" sz="900" dirty="0" err="1" smtClean="0">
                <a:solidFill>
                  <a:schemeClr val="tx1"/>
                </a:solidFill>
              </a:rPr>
              <a:t>այն</a:t>
            </a:r>
            <a:r>
              <a:rPr lang="en-US" sz="900" dirty="0" smtClean="0">
                <a:solidFill>
                  <a:schemeClr val="tx1"/>
                </a:solidFill>
              </a:rPr>
              <a:t> </a:t>
            </a:r>
            <a:r>
              <a:rPr lang="en-US" sz="900" dirty="0" err="1" smtClean="0">
                <a:solidFill>
                  <a:schemeClr val="tx1"/>
                </a:solidFill>
              </a:rPr>
              <a:t>դպրոցներում</a:t>
            </a:r>
            <a:r>
              <a:rPr lang="en-US" sz="900" dirty="0" smtClean="0">
                <a:solidFill>
                  <a:schemeClr val="tx1"/>
                </a:solidFill>
              </a:rPr>
              <a:t>, </a:t>
            </a:r>
            <a:r>
              <a:rPr lang="en-US" sz="900" dirty="0" err="1" smtClean="0">
                <a:solidFill>
                  <a:schemeClr val="tx1"/>
                </a:solidFill>
              </a:rPr>
              <a:t>որտեղ</a:t>
            </a:r>
            <a:r>
              <a:rPr lang="en-US" sz="900" dirty="0" smtClean="0">
                <a:solidFill>
                  <a:schemeClr val="tx1"/>
                </a:solidFill>
              </a:rPr>
              <a:t> </a:t>
            </a:r>
            <a:r>
              <a:rPr lang="en-US" sz="900" dirty="0" err="1" smtClean="0">
                <a:solidFill>
                  <a:schemeClr val="tx1"/>
                </a:solidFill>
              </a:rPr>
              <a:t>սովորում</a:t>
            </a:r>
            <a:r>
              <a:rPr lang="en-US" sz="900" dirty="0" smtClean="0">
                <a:solidFill>
                  <a:schemeClr val="tx1"/>
                </a:solidFill>
              </a:rPr>
              <a:t> </a:t>
            </a:r>
            <a:r>
              <a:rPr lang="en-US" sz="900" dirty="0" err="1" smtClean="0">
                <a:solidFill>
                  <a:schemeClr val="tx1"/>
                </a:solidFill>
              </a:rPr>
              <a:t>են</a:t>
            </a:r>
            <a:r>
              <a:rPr lang="en-US" sz="900" dirty="0" smtClean="0">
                <a:solidFill>
                  <a:schemeClr val="tx1"/>
                </a:solidFill>
              </a:rPr>
              <a:t> </a:t>
            </a:r>
            <a:r>
              <a:rPr lang="en-US" sz="900" dirty="0" err="1" smtClean="0">
                <a:solidFill>
                  <a:schemeClr val="tx1"/>
                </a:solidFill>
              </a:rPr>
              <a:t>էմիգրանտներ</a:t>
            </a:r>
            <a:r>
              <a:rPr lang="en-US" sz="900" dirty="0" smtClean="0">
                <a:solidFill>
                  <a:schemeClr val="tx1"/>
                </a:solidFill>
              </a:rPr>
              <a:t>, </a:t>
            </a:r>
            <a:r>
              <a:rPr lang="en-US" sz="900" dirty="0" err="1" smtClean="0">
                <a:solidFill>
                  <a:schemeClr val="tx1"/>
                </a:solidFill>
              </a:rPr>
              <a:t>Դանթեի</a:t>
            </a:r>
            <a:r>
              <a:rPr lang="en-US" sz="900" dirty="0" smtClean="0">
                <a:solidFill>
                  <a:schemeClr val="tx1"/>
                </a:solidFill>
              </a:rPr>
              <a:t> </a:t>
            </a:r>
            <a:r>
              <a:rPr lang="en-US" sz="900" dirty="0" err="1" smtClean="0">
                <a:solidFill>
                  <a:schemeClr val="tx1"/>
                </a:solidFill>
              </a:rPr>
              <a:t>ստեղծագործություններն</a:t>
            </a:r>
            <a:r>
              <a:rPr lang="en-US" sz="900" dirty="0" smtClean="0">
                <a:solidFill>
                  <a:schemeClr val="tx1"/>
                </a:solidFill>
              </a:rPr>
              <a:t> </a:t>
            </a:r>
            <a:r>
              <a:rPr lang="en-US" sz="900" dirty="0" err="1" smtClean="0">
                <a:solidFill>
                  <a:schemeClr val="tx1"/>
                </a:solidFill>
              </a:rPr>
              <a:t>արգելվեն</a:t>
            </a:r>
            <a:r>
              <a:rPr lang="en-US" sz="900" dirty="0" smtClean="0">
                <a:solidFill>
                  <a:schemeClr val="tx1"/>
                </a:solidFill>
              </a:rPr>
              <a:t>:   </a:t>
            </a:r>
          </a:p>
          <a:p>
            <a:pPr algn="just">
              <a:lnSpc>
                <a:spcPct val="120000"/>
              </a:lnSpc>
              <a:spcBef>
                <a:spcPts val="0"/>
              </a:spcBef>
            </a:pPr>
            <a:endParaRPr lang="en-US" sz="1000" dirty="0"/>
          </a:p>
          <a:p>
            <a:pPr>
              <a:lnSpc>
                <a:spcPct val="120000"/>
              </a:lnSpc>
            </a:pPr>
            <a:endParaRPr lang="en-US" sz="1000" dirty="0" smtClean="0"/>
          </a:p>
          <a:p>
            <a:endParaRPr lang="en-US" sz="1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524000"/>
            <a:ext cx="5105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2373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762000"/>
            <a:ext cx="3657600" cy="5364163"/>
          </a:xfrm>
        </p:spPr>
        <p:txBody>
          <a:bodyPr>
            <a:normAutofit lnSpcReduction="10000"/>
          </a:bodyPr>
          <a:lstStyle/>
          <a:p>
            <a:pPr algn="just"/>
            <a:r>
              <a:rPr lang="hy-AM" sz="1800" dirty="0"/>
              <a:t>Իրանցի նկարիչ Մահմուդ Շոկրայեն խորհրդարանի անդամի ծաղրանկարը պատկերելու համար դատապարտվել է մտրակի 25 հարվածի, տեղեկացնում է «Ռոյթերս»-ը:</a:t>
            </a:r>
          </a:p>
          <a:p>
            <a:pPr algn="just"/>
            <a:r>
              <a:rPr lang="hy-AM" sz="1800" dirty="0"/>
              <a:t> </a:t>
            </a:r>
          </a:p>
          <a:p>
            <a:pPr algn="just"/>
            <a:r>
              <a:rPr lang="hy-AM" sz="1800" dirty="0"/>
              <a:t>Ծաղրանկարում պատկերված Ահմադ Լուֆտի Աշտիանին ֆուտբոլային մարզահագուստով է: Այս կերպ հեղինակն ակնարկել է, որ իրանցի քաղաքական գործիչները չափից շատ են միջամտում մարզական խնդիրներին:</a:t>
            </a:r>
            <a:endParaRPr lang="en-US"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609600"/>
            <a:ext cx="4894076" cy="4740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415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924" y="1066800"/>
            <a:ext cx="372427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609600" y="152400"/>
            <a:ext cx="8229600" cy="685800"/>
          </a:xfrm>
        </p:spPr>
        <p:txBody>
          <a:bodyPr>
            <a:noAutofit/>
          </a:bodyPr>
          <a:lstStyle/>
          <a:p>
            <a:r>
              <a:rPr lang="en-US" sz="2000" b="1" dirty="0" smtClean="0"/>
              <a:t/>
            </a:r>
            <a:br>
              <a:rPr lang="en-US" sz="2000" b="1" dirty="0" smtClean="0"/>
            </a:br>
            <a:r>
              <a:rPr lang="en-US" sz="2000" b="1" dirty="0" err="1"/>
              <a:t>Դեֆամացիայի</a:t>
            </a:r>
            <a:r>
              <a:rPr lang="en-US" sz="2000" b="1" dirty="0"/>
              <a:t> </a:t>
            </a:r>
            <a:r>
              <a:rPr lang="en-US" sz="2000" b="1" dirty="0" err="1"/>
              <a:t>դրսևորումներ</a:t>
            </a:r>
            <a:r>
              <a:rPr lang="en-US" sz="2000" b="1" dirty="0"/>
              <a:t> </a:t>
            </a:r>
            <a:r>
              <a:rPr lang="en-US" sz="2000" b="1" dirty="0" err="1"/>
              <a:t>Հայաստանում</a:t>
            </a:r>
            <a:endParaRPr lang="en-US" sz="2000" b="1" dirty="0"/>
          </a:p>
        </p:txBody>
      </p:sp>
    </p:spTree>
    <p:extLst>
      <p:ext uri="{BB962C8B-B14F-4D97-AF65-F5344CB8AC3E}">
        <p14:creationId xmlns:p14="http://schemas.microsoft.com/office/powerpoint/2010/main" val="2423662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1662" y="392906"/>
            <a:ext cx="2859937" cy="6236494"/>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pPr marL="0" indent="0" algn="ctr">
              <a:buNone/>
            </a:pPr>
            <a:endParaRPr lang="en-US" sz="2000" dirty="0" smtClean="0"/>
          </a:p>
          <a:p>
            <a:pPr marL="0" indent="0" algn="ctr">
              <a:buNone/>
            </a:pPr>
            <a:r>
              <a:rPr lang="en-US" sz="2000" dirty="0" smtClean="0"/>
              <a:t>    </a:t>
            </a:r>
            <a:r>
              <a:rPr lang="hy-AM" sz="2000" dirty="0" smtClean="0"/>
              <a:t> </a:t>
            </a:r>
            <a:endParaRPr lang="en-US" sz="2000" dirty="0" smtClean="0"/>
          </a:p>
          <a:p>
            <a:pPr marL="0" indent="0" algn="ctr">
              <a:buNone/>
            </a:pPr>
            <a:endParaRPr lang="en-US" sz="2000" dirty="0"/>
          </a:p>
          <a:p>
            <a:pPr marL="0" indent="0" algn="ctr">
              <a:buNone/>
            </a:pPr>
            <a:endParaRPr lang="en-US" sz="2000" dirty="0" smtClean="0"/>
          </a:p>
          <a:p>
            <a:pPr marL="0" indent="0" algn="ctr">
              <a:buNone/>
            </a:pPr>
            <a:r>
              <a:rPr lang="en-US" sz="2000" dirty="0" smtClean="0"/>
              <a:t>        </a:t>
            </a:r>
            <a:r>
              <a:rPr lang="en-US" sz="2000" dirty="0" err="1" smtClean="0"/>
              <a:t>Ո՛չ</a:t>
            </a:r>
            <a:r>
              <a:rPr lang="en-US" sz="2000" dirty="0" smtClean="0"/>
              <a:t> </a:t>
            </a:r>
            <a:r>
              <a:rPr lang="hy-AM" sz="2000" dirty="0" smtClean="0"/>
              <a:t>ասացեք աղանդներին:</a:t>
            </a:r>
            <a:endParaRPr lang="en-US" sz="2000" dirty="0"/>
          </a:p>
        </p:txBody>
      </p:sp>
      <p:sp>
        <p:nvSpPr>
          <p:cNvPr id="7" name="Text Placeholder 3"/>
          <p:cNvSpPr>
            <a:spLocks noGrp="1"/>
          </p:cNvSpPr>
          <p:nvPr>
            <p:ph type="body" sz="half" idx="2"/>
          </p:nvPr>
        </p:nvSpPr>
        <p:spPr>
          <a:xfrm>
            <a:off x="0" y="0"/>
            <a:ext cx="4648200" cy="7162800"/>
          </a:xfrm>
        </p:spPr>
        <p:txBody>
          <a:bodyPr>
            <a:normAutofit fontScale="25000" lnSpcReduction="20000"/>
          </a:bodyPr>
          <a:lstStyle/>
          <a:p>
            <a:endParaRPr lang="en-US" dirty="0" smtClean="0"/>
          </a:p>
          <a:p>
            <a:r>
              <a:rPr lang="hy-AM" sz="5600" dirty="0" smtClean="0">
                <a:solidFill>
                  <a:schemeClr val="tx1"/>
                </a:solidFill>
              </a:rPr>
              <a:t>ԱՂԱՆԴՆԵՐԸ </a:t>
            </a:r>
            <a:r>
              <a:rPr lang="hy-AM" sz="5600" dirty="0">
                <a:solidFill>
                  <a:schemeClr val="tx1"/>
                </a:solidFill>
              </a:rPr>
              <a:t>ԿՐՈՆԱԿԱՆ ՌԱՍԻԶՄ ՏԱՐԱԾՈՂ ԿԱԶՄԱԿԵՐՊՈՒԹՅՈՒՆՆԵՐ ԵՆ</a:t>
            </a:r>
            <a:endParaRPr lang="en-US" sz="5600" dirty="0" smtClean="0">
              <a:solidFill>
                <a:schemeClr val="tx1"/>
              </a:solidFill>
            </a:endParaRPr>
          </a:p>
          <a:p>
            <a:r>
              <a:rPr lang="hy-AM" sz="4800" dirty="0">
                <a:solidFill>
                  <a:schemeClr val="tx1"/>
                </a:solidFill>
              </a:rPr>
              <a:t>Հարցազրույց ռազմական փորձագետ ԴԱՎԻԹ ՋԱՄԱԼՅԱՆԻ </a:t>
            </a:r>
            <a:r>
              <a:rPr lang="hy-AM" sz="4800" dirty="0" smtClean="0">
                <a:solidFill>
                  <a:schemeClr val="tx1"/>
                </a:solidFill>
              </a:rPr>
              <a:t>հետ</a:t>
            </a:r>
            <a:endParaRPr lang="en-US" sz="2200" dirty="0">
              <a:solidFill>
                <a:schemeClr val="tx1"/>
              </a:solidFill>
            </a:endParaRPr>
          </a:p>
          <a:p>
            <a:pPr algn="just"/>
            <a:r>
              <a:rPr lang="en-US" sz="4800" dirty="0" smtClean="0">
                <a:solidFill>
                  <a:schemeClr val="tx1"/>
                </a:solidFill>
              </a:rPr>
              <a:t>Մ</a:t>
            </a:r>
            <a:r>
              <a:rPr lang="hy-AM" sz="4800" dirty="0" smtClean="0">
                <a:solidFill>
                  <a:schemeClr val="tx1"/>
                </a:solidFill>
              </a:rPr>
              <a:t>եզանում </a:t>
            </a:r>
            <a:r>
              <a:rPr lang="hy-AM" sz="4800" dirty="0">
                <a:solidFill>
                  <a:schemeClr val="tx1"/>
                </a:solidFill>
              </a:rPr>
              <a:t>այսպես կոչված իրավապաշտպանները հաճախ են մատնանշում, թե Եվրախորհուրդը այս թույլ չի տալիս, այն թույլ չի տալիս աղանդների կապակցությամբ: Բայց Եվրախորհուրդը հստակ նշում է՝ այն քայքայիչ աղանդները, որոնք իրենց գործունեությամբ մարդու իրավունքների հանդեպ ոտնձգություն են կատարում, նրանց նկատմամբ պատժամիջոցներ պիտի կիրառվեն: </a:t>
            </a:r>
          </a:p>
          <a:p>
            <a:pPr algn="just"/>
            <a:r>
              <a:rPr lang="hy-AM" sz="4800" dirty="0">
                <a:solidFill>
                  <a:schemeClr val="tx1"/>
                </a:solidFill>
              </a:rPr>
              <a:t>   -Աղանդների դեմ պայքարի համատեքստում մարդու իրավունքների խախտումների, հիմնարար ազատությունների մասին խոսելը ուղղակի ցինիզմ է: Եվ ահա թե ինչու. իրենք ոչ միայն խախտում են իրենց շարքերում ընդգրկվածների համանման իրավունքները, այլեւ նախեւառաջ մարդու իրավունքների խախտմամբ են մարդկանց ընդգրկում իրենց կառույցներ: </a:t>
            </a:r>
          </a:p>
          <a:p>
            <a:pPr algn="just"/>
            <a:r>
              <a:rPr lang="hy-AM" sz="4800" dirty="0">
                <a:solidFill>
                  <a:schemeClr val="tx1"/>
                </a:solidFill>
              </a:rPr>
              <a:t>   Այսինքն` մարդը ոչ թե կամովին, գիտակից ընտրություն է կատարում` ընտրելով այս կամ այն կրոնական կազմակերպությունը, այլ ակամա հոգեբանական մանիպուլյատիվ մեխանիզմների կիրառմամբ է ներգրավվում դրա շարքերը։ Եվ ուրեմն, մարդկանց ընդգրկման ձեւը այս կամ այն աղանդում արդեն իսկ իրավունքների խախտում է: </a:t>
            </a:r>
          </a:p>
          <a:p>
            <a:pPr algn="just"/>
            <a:r>
              <a:rPr lang="hy-AM" sz="4800" dirty="0">
                <a:solidFill>
                  <a:schemeClr val="tx1"/>
                </a:solidFill>
              </a:rPr>
              <a:t>   Եթե ինչ-որ շենքի վրա գրված լիներ «Եհովայի վկաներ» կազմակերպություն», եւ եթե մարդն այնտեղ կամավոր որոշեր մտնել, անդամագրվել, այդ պարագայում անձի ազատ կամարտահայտության դրույթը կգործեր, բայց քանի որ գործ ունենք աստիճանաբար ներգրավման մեխանիզմի հետ, այստեղ մեթոդաբանական խնդիր է առաջ գալիս` անձը չի գնում, այլ ակամա ներքաշվում է, ինչը բոլորովին այլ է: </a:t>
            </a:r>
          </a:p>
          <a:p>
            <a:endParaRPr lang="en-US" sz="4800" dirty="0" smtClean="0"/>
          </a:p>
          <a:p>
            <a:r>
              <a:rPr lang="en-US" sz="4300" dirty="0" smtClean="0"/>
              <a:t>.</a:t>
            </a:r>
            <a:endParaRPr lang="en-US" sz="4300" dirty="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931158"/>
            <a:ext cx="2592344"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descr="http://www.armworld.am/upload/4124_1272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5021"/>
            <a:ext cx="1407263"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5449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84582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0083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 y="76200"/>
            <a:ext cx="5867400" cy="4648200"/>
          </a:xfrm>
        </p:spPr>
        <p:txBody>
          <a:bodyPr>
            <a:noAutofit/>
          </a:bodyPr>
          <a:lstStyle/>
          <a:p>
            <a:pPr algn="just"/>
            <a:r>
              <a:rPr lang="en-US" sz="1100" dirty="0">
                <a:solidFill>
                  <a:schemeClr val="tx1"/>
                </a:solidFill>
                <a:latin typeface="Arial AM" pitchFamily="34" charset="0"/>
              </a:rPr>
              <a:t>§</a:t>
            </a:r>
            <a:r>
              <a:rPr lang="hy-AM" sz="1100" dirty="0" smtClean="0">
                <a:solidFill>
                  <a:schemeClr val="tx1"/>
                </a:solidFill>
              </a:rPr>
              <a:t>Իրավունք հետաքննություն</a:t>
            </a:r>
            <a:r>
              <a:rPr lang="en-US" sz="1100" dirty="0" smtClean="0">
                <a:solidFill>
                  <a:schemeClr val="tx1"/>
                </a:solidFill>
                <a:latin typeface="Arial AM" pitchFamily="34" charset="0"/>
              </a:rPr>
              <a:t>¦</a:t>
            </a:r>
            <a:r>
              <a:rPr lang="hy-AM" sz="1100" dirty="0" smtClean="0">
                <a:solidFill>
                  <a:schemeClr val="tx1"/>
                </a:solidFill>
              </a:rPr>
              <a:t>շաբաթաթերթի </a:t>
            </a:r>
            <a:r>
              <a:rPr lang="hy-AM" sz="1100" dirty="0">
                <a:solidFill>
                  <a:schemeClr val="tx1"/>
                </a:solidFill>
              </a:rPr>
              <a:t>թիվ 39(2031) 19-25 հոկտեմբեր 2011 թվականի համարի 1-ին էջի կենտրոնում հրապարակվել է </a:t>
            </a:r>
            <a:r>
              <a:rPr lang="en-US" sz="1100" dirty="0" smtClean="0">
                <a:solidFill>
                  <a:schemeClr val="tx1"/>
                </a:solidFill>
                <a:latin typeface="Arial AM" pitchFamily="34" charset="0"/>
              </a:rPr>
              <a:t>§Ա</a:t>
            </a:r>
            <a:r>
              <a:rPr lang="hy-AM" sz="1100" dirty="0" smtClean="0">
                <a:solidFill>
                  <a:schemeClr val="tx1"/>
                </a:solidFill>
              </a:rPr>
              <a:t>ղանդախառն </a:t>
            </a:r>
            <a:r>
              <a:rPr lang="hy-AM" sz="1100" dirty="0">
                <a:solidFill>
                  <a:schemeClr val="tx1"/>
                </a:solidFill>
              </a:rPr>
              <a:t>պոռնոլուսանկարների թեման </a:t>
            </a:r>
            <a:r>
              <a:rPr lang="en-US" sz="1100" dirty="0">
                <a:solidFill>
                  <a:schemeClr val="tx1"/>
                </a:solidFill>
                <a:latin typeface="Arial AM" pitchFamily="34" charset="0"/>
              </a:rPr>
              <a:t>§</a:t>
            </a:r>
            <a:r>
              <a:rPr lang="hy-AM" sz="1100" dirty="0" smtClean="0">
                <a:solidFill>
                  <a:schemeClr val="tx1"/>
                </a:solidFill>
              </a:rPr>
              <a:t>ծաղկեց</a:t>
            </a:r>
            <a:r>
              <a:rPr lang="en-US" sz="1100" dirty="0" smtClean="0">
                <a:solidFill>
                  <a:schemeClr val="tx1"/>
                </a:solidFill>
                <a:latin typeface="Arial AM" pitchFamily="34" charset="0"/>
              </a:rPr>
              <a:t>¦</a:t>
            </a:r>
            <a:r>
              <a:rPr lang="hy-AM" sz="1100" dirty="0" smtClean="0">
                <a:solidFill>
                  <a:schemeClr val="tx1"/>
                </a:solidFill>
              </a:rPr>
              <a:t> </a:t>
            </a:r>
            <a:r>
              <a:rPr lang="hy-AM" sz="1100" dirty="0">
                <a:solidFill>
                  <a:schemeClr val="tx1"/>
                </a:solidFill>
              </a:rPr>
              <a:t>մանկապղծության </a:t>
            </a:r>
            <a:r>
              <a:rPr lang="hy-AM" sz="1100" dirty="0" smtClean="0">
                <a:solidFill>
                  <a:schemeClr val="tx1"/>
                </a:solidFill>
              </a:rPr>
              <a:t>մեղադրանքով</a:t>
            </a:r>
            <a:r>
              <a:rPr lang="en-US" sz="1100" dirty="0" smtClean="0">
                <a:solidFill>
                  <a:schemeClr val="tx1"/>
                </a:solidFill>
                <a:latin typeface="Arial AM" pitchFamily="34" charset="0"/>
              </a:rPr>
              <a:t>¦</a:t>
            </a:r>
            <a:r>
              <a:rPr lang="hy-AM" sz="1100" dirty="0" smtClean="0">
                <a:solidFill>
                  <a:schemeClr val="tx1"/>
                </a:solidFill>
              </a:rPr>
              <a:t> </a:t>
            </a:r>
            <a:r>
              <a:rPr lang="hy-AM" sz="1100" dirty="0">
                <a:solidFill>
                  <a:schemeClr val="tx1"/>
                </a:solidFill>
              </a:rPr>
              <a:t>վերնագրով </a:t>
            </a:r>
            <a:r>
              <a:rPr lang="hy-AM" sz="1100" dirty="0" smtClean="0">
                <a:solidFill>
                  <a:schemeClr val="tx1"/>
                </a:solidFill>
              </a:rPr>
              <a:t>հոդված</a:t>
            </a:r>
            <a:r>
              <a:rPr lang="en-US" sz="1100" dirty="0" smtClean="0">
                <a:solidFill>
                  <a:schemeClr val="tx1"/>
                </a:solidFill>
              </a:rPr>
              <a:t>, </a:t>
            </a:r>
            <a:r>
              <a:rPr lang="en-US" sz="1100" dirty="0" err="1" smtClean="0">
                <a:solidFill>
                  <a:schemeClr val="tx1"/>
                </a:solidFill>
              </a:rPr>
              <a:t>որում</a:t>
            </a:r>
            <a:r>
              <a:rPr lang="en-US" sz="1100" dirty="0" smtClean="0">
                <a:solidFill>
                  <a:schemeClr val="tx1"/>
                </a:solidFill>
              </a:rPr>
              <a:t> </a:t>
            </a:r>
            <a:r>
              <a:rPr lang="en-US" sz="1100" dirty="0" err="1" smtClean="0">
                <a:solidFill>
                  <a:schemeClr val="tx1"/>
                </a:solidFill>
              </a:rPr>
              <a:t>հոդվածագիրը</a:t>
            </a:r>
            <a:r>
              <a:rPr lang="en-US" sz="1100" dirty="0" smtClean="0">
                <a:solidFill>
                  <a:schemeClr val="tx1"/>
                </a:solidFill>
              </a:rPr>
              <a:t>, </a:t>
            </a:r>
            <a:r>
              <a:rPr lang="en-US" sz="1100" dirty="0" err="1" smtClean="0">
                <a:solidFill>
                  <a:schemeClr val="tx1"/>
                </a:solidFill>
              </a:rPr>
              <a:t>օգտագործելով</a:t>
            </a:r>
            <a:r>
              <a:rPr lang="en-US" sz="1100" dirty="0" smtClean="0">
                <a:solidFill>
                  <a:schemeClr val="tx1"/>
                </a:solidFill>
              </a:rPr>
              <a:t> </a:t>
            </a:r>
            <a:r>
              <a:rPr lang="en-US" sz="1100" dirty="0" err="1" smtClean="0">
                <a:solidFill>
                  <a:schemeClr val="tx1"/>
                </a:solidFill>
              </a:rPr>
              <a:t>դերասանուհի</a:t>
            </a:r>
            <a:r>
              <a:rPr lang="en-US" sz="1100" dirty="0" smtClean="0">
                <a:solidFill>
                  <a:schemeClr val="tx1"/>
                </a:solidFill>
              </a:rPr>
              <a:t> </a:t>
            </a:r>
            <a:r>
              <a:rPr lang="en-US" sz="1100" dirty="0" err="1" smtClean="0">
                <a:solidFill>
                  <a:schemeClr val="tx1"/>
                </a:solidFill>
              </a:rPr>
              <a:t>Անժելա</a:t>
            </a:r>
            <a:r>
              <a:rPr lang="en-US" sz="1100" dirty="0" smtClean="0">
                <a:solidFill>
                  <a:schemeClr val="tx1"/>
                </a:solidFill>
              </a:rPr>
              <a:t> </a:t>
            </a:r>
            <a:r>
              <a:rPr lang="en-US" sz="1100" dirty="0" err="1" smtClean="0">
                <a:solidFill>
                  <a:schemeClr val="tx1"/>
                </a:solidFill>
              </a:rPr>
              <a:t>Սարգսյանի</a:t>
            </a:r>
            <a:r>
              <a:rPr lang="en-US" sz="1100" dirty="0" smtClean="0">
                <a:solidFill>
                  <a:schemeClr val="tx1"/>
                </a:solidFill>
              </a:rPr>
              <a:t>  </a:t>
            </a:r>
            <a:r>
              <a:rPr lang="en-US" sz="1100" dirty="0" err="1" smtClean="0">
                <a:solidFill>
                  <a:schemeClr val="tx1"/>
                </a:solidFill>
              </a:rPr>
              <a:t>հետ</a:t>
            </a:r>
            <a:r>
              <a:rPr lang="en-US" sz="1100" dirty="0" smtClean="0">
                <a:solidFill>
                  <a:schemeClr val="tx1"/>
                </a:solidFill>
              </a:rPr>
              <a:t> </a:t>
            </a:r>
            <a:r>
              <a:rPr lang="en-US" sz="1100" dirty="0" err="1" smtClean="0">
                <a:solidFill>
                  <a:schemeClr val="tx1"/>
                </a:solidFill>
              </a:rPr>
              <a:t>կապված</a:t>
            </a:r>
            <a:r>
              <a:rPr lang="en-US" sz="1100" dirty="0" smtClean="0">
                <a:solidFill>
                  <a:schemeClr val="tx1"/>
                </a:solidFill>
              </a:rPr>
              <a:t> </a:t>
            </a:r>
            <a:r>
              <a:rPr lang="en-US" sz="1100" dirty="0" err="1" smtClean="0">
                <a:solidFill>
                  <a:schemeClr val="tx1"/>
                </a:solidFill>
              </a:rPr>
              <a:t>սկանդալային</a:t>
            </a:r>
            <a:r>
              <a:rPr lang="en-US" sz="1100" dirty="0" smtClean="0">
                <a:solidFill>
                  <a:schemeClr val="tx1"/>
                </a:solidFill>
              </a:rPr>
              <a:t> </a:t>
            </a:r>
            <a:r>
              <a:rPr lang="en-US" sz="1100" dirty="0" err="1" smtClean="0">
                <a:solidFill>
                  <a:schemeClr val="tx1"/>
                </a:solidFill>
              </a:rPr>
              <a:t>պատմությունը</a:t>
            </a:r>
            <a:r>
              <a:rPr lang="en-US" sz="1100" dirty="0">
                <a:solidFill>
                  <a:schemeClr val="tx1"/>
                </a:solidFill>
              </a:rPr>
              <a:t> </a:t>
            </a:r>
            <a:r>
              <a:rPr lang="en-US" sz="1100" dirty="0" smtClean="0">
                <a:solidFill>
                  <a:schemeClr val="tx1"/>
                </a:solidFill>
              </a:rPr>
              <a:t>և </a:t>
            </a:r>
            <a:r>
              <a:rPr lang="en-US" sz="1100" dirty="0" err="1" smtClean="0">
                <a:solidFill>
                  <a:schemeClr val="tx1"/>
                </a:solidFill>
              </a:rPr>
              <a:t>երրորդ</a:t>
            </a:r>
            <a:r>
              <a:rPr lang="en-US" sz="1100" dirty="0" smtClean="0">
                <a:solidFill>
                  <a:schemeClr val="tx1"/>
                </a:solidFill>
              </a:rPr>
              <a:t> </a:t>
            </a:r>
            <a:r>
              <a:rPr lang="en-US" sz="1100" dirty="0" err="1" smtClean="0">
                <a:solidFill>
                  <a:schemeClr val="tx1"/>
                </a:solidFill>
              </a:rPr>
              <a:t>արձի</a:t>
            </a:r>
            <a:r>
              <a:rPr lang="en-US" sz="1100" dirty="0" smtClean="0">
                <a:solidFill>
                  <a:schemeClr val="tx1"/>
                </a:solidFill>
              </a:rPr>
              <a:t> </a:t>
            </a:r>
            <a:r>
              <a:rPr lang="en-US" sz="1100" dirty="0" err="1" smtClean="0">
                <a:solidFill>
                  <a:schemeClr val="tx1"/>
                </a:solidFill>
              </a:rPr>
              <a:t>հայտարարությունը</a:t>
            </a:r>
            <a:r>
              <a:rPr lang="en-US" sz="1100" dirty="0" smtClean="0">
                <a:solidFill>
                  <a:schemeClr val="tx1"/>
                </a:solidFill>
              </a:rPr>
              <a:t>, </a:t>
            </a:r>
            <a:r>
              <a:rPr lang="en-US" sz="1100" dirty="0" err="1" smtClean="0">
                <a:solidFill>
                  <a:schemeClr val="tx1"/>
                </a:solidFill>
              </a:rPr>
              <a:t>որ</a:t>
            </a:r>
            <a:r>
              <a:rPr lang="en-US" sz="1100" dirty="0" smtClean="0">
                <a:solidFill>
                  <a:schemeClr val="tx1"/>
                </a:solidFill>
              </a:rPr>
              <a:t> </a:t>
            </a:r>
            <a:r>
              <a:rPr lang="en-US" sz="1100" dirty="0" err="1" smtClean="0">
                <a:solidFill>
                  <a:schemeClr val="tx1"/>
                </a:solidFill>
              </a:rPr>
              <a:t>դերասանուհին</a:t>
            </a:r>
            <a:r>
              <a:rPr lang="en-US" sz="1100" dirty="0" smtClean="0">
                <a:solidFill>
                  <a:schemeClr val="tx1"/>
                </a:solidFill>
              </a:rPr>
              <a:t> </a:t>
            </a:r>
            <a:r>
              <a:rPr lang="en-US" sz="1100" dirty="0" err="1" smtClean="0">
                <a:solidFill>
                  <a:schemeClr val="tx1"/>
                </a:solidFill>
              </a:rPr>
              <a:t>համարվում</a:t>
            </a:r>
            <a:r>
              <a:rPr lang="en-US" sz="1100" dirty="0" smtClean="0">
                <a:solidFill>
                  <a:schemeClr val="tx1"/>
                </a:solidFill>
              </a:rPr>
              <a:t> </a:t>
            </a:r>
            <a:r>
              <a:rPr lang="en-US" sz="1100" dirty="0" err="1" smtClean="0">
                <a:solidFill>
                  <a:schemeClr val="tx1"/>
                </a:solidFill>
              </a:rPr>
              <a:t>էր</a:t>
            </a:r>
            <a:r>
              <a:rPr lang="en-US" sz="1100" dirty="0" smtClean="0">
                <a:solidFill>
                  <a:schemeClr val="tx1"/>
                </a:solidFill>
              </a:rPr>
              <a:t> </a:t>
            </a:r>
            <a:r>
              <a:rPr lang="en-US" sz="1100" dirty="0" err="1" smtClean="0">
                <a:solidFill>
                  <a:schemeClr val="tx1"/>
                </a:solidFill>
              </a:rPr>
              <a:t>Կյանքի</a:t>
            </a:r>
            <a:r>
              <a:rPr lang="en-US" sz="1100" dirty="0" smtClean="0">
                <a:solidFill>
                  <a:schemeClr val="tx1"/>
                </a:solidFill>
              </a:rPr>
              <a:t> </a:t>
            </a:r>
            <a:r>
              <a:rPr lang="en-US" sz="1100" dirty="0" err="1" smtClean="0">
                <a:solidFill>
                  <a:schemeClr val="tx1"/>
                </a:solidFill>
              </a:rPr>
              <a:t>խոսքի</a:t>
            </a:r>
            <a:r>
              <a:rPr lang="en-US" sz="1100" dirty="0" smtClean="0">
                <a:solidFill>
                  <a:schemeClr val="tx1"/>
                </a:solidFill>
              </a:rPr>
              <a:t> </a:t>
            </a:r>
            <a:r>
              <a:rPr lang="en-US" sz="1100" dirty="0" err="1" smtClean="0">
                <a:solidFill>
                  <a:schemeClr val="tx1"/>
                </a:solidFill>
              </a:rPr>
              <a:t>կրոնական</a:t>
            </a:r>
            <a:r>
              <a:rPr lang="en-US" sz="1100" dirty="0" smtClean="0">
                <a:solidFill>
                  <a:schemeClr val="tx1"/>
                </a:solidFill>
              </a:rPr>
              <a:t> </a:t>
            </a:r>
            <a:r>
              <a:rPr lang="en-US" sz="1100" dirty="0" err="1" smtClean="0">
                <a:solidFill>
                  <a:schemeClr val="tx1"/>
                </a:solidFill>
              </a:rPr>
              <a:t>կազմակերպության</a:t>
            </a:r>
            <a:r>
              <a:rPr lang="en-US" sz="1100" dirty="0" smtClean="0">
                <a:solidFill>
                  <a:schemeClr val="tx1"/>
                </a:solidFill>
              </a:rPr>
              <a:t> </a:t>
            </a:r>
            <a:r>
              <a:rPr lang="en-US" sz="1100" dirty="0" err="1" smtClean="0">
                <a:solidFill>
                  <a:schemeClr val="tx1"/>
                </a:solidFill>
              </a:rPr>
              <a:t>անդամ</a:t>
            </a:r>
            <a:r>
              <a:rPr lang="en-US" sz="1100" dirty="0" smtClean="0">
                <a:solidFill>
                  <a:schemeClr val="tx1"/>
                </a:solidFill>
              </a:rPr>
              <a:t>, </a:t>
            </a:r>
            <a:r>
              <a:rPr lang="en-US" sz="1100" dirty="0" err="1" smtClean="0">
                <a:solidFill>
                  <a:schemeClr val="tx1"/>
                </a:solidFill>
              </a:rPr>
              <a:t>վիրավորական</a:t>
            </a:r>
            <a:r>
              <a:rPr lang="en-US" sz="1100" dirty="0" smtClean="0">
                <a:solidFill>
                  <a:schemeClr val="tx1"/>
                </a:solidFill>
              </a:rPr>
              <a:t> և </a:t>
            </a:r>
            <a:r>
              <a:rPr lang="en-US" sz="1100" dirty="0" err="1" smtClean="0">
                <a:solidFill>
                  <a:schemeClr val="tx1"/>
                </a:solidFill>
              </a:rPr>
              <a:t>զրպարտող</a:t>
            </a:r>
            <a:r>
              <a:rPr lang="en-US" sz="1100" dirty="0" smtClean="0">
                <a:solidFill>
                  <a:schemeClr val="tx1"/>
                </a:solidFill>
              </a:rPr>
              <a:t> </a:t>
            </a:r>
            <a:r>
              <a:rPr lang="en-US" sz="1100" dirty="0" err="1" smtClean="0">
                <a:solidFill>
                  <a:schemeClr val="tx1"/>
                </a:solidFill>
              </a:rPr>
              <a:t>բնույթի</a:t>
            </a:r>
            <a:r>
              <a:rPr lang="en-US" sz="1100" dirty="0" smtClean="0">
                <a:solidFill>
                  <a:schemeClr val="tx1"/>
                </a:solidFill>
              </a:rPr>
              <a:t> </a:t>
            </a:r>
            <a:r>
              <a:rPr lang="en-US" sz="1100" dirty="0" err="1" smtClean="0">
                <a:solidFill>
                  <a:schemeClr val="tx1"/>
                </a:solidFill>
              </a:rPr>
              <a:t>անհիմն</a:t>
            </a:r>
            <a:r>
              <a:rPr lang="en-US" sz="1100" dirty="0" smtClean="0">
                <a:solidFill>
                  <a:schemeClr val="tx1"/>
                </a:solidFill>
              </a:rPr>
              <a:t> </a:t>
            </a:r>
            <a:r>
              <a:rPr lang="en-US" sz="1100" dirty="0" err="1" smtClean="0">
                <a:solidFill>
                  <a:schemeClr val="tx1"/>
                </a:solidFill>
              </a:rPr>
              <a:t>մեղադրանքներ</a:t>
            </a:r>
            <a:r>
              <a:rPr lang="en-US" sz="1100" dirty="0" smtClean="0">
                <a:solidFill>
                  <a:schemeClr val="tx1"/>
                </a:solidFill>
              </a:rPr>
              <a:t> է </a:t>
            </a:r>
            <a:r>
              <a:rPr lang="en-US" sz="1100" dirty="0" err="1" smtClean="0">
                <a:solidFill>
                  <a:schemeClr val="tx1"/>
                </a:solidFill>
              </a:rPr>
              <a:t>հնչեցրել</a:t>
            </a:r>
            <a:r>
              <a:rPr lang="en-US" sz="1100" dirty="0" smtClean="0">
                <a:solidFill>
                  <a:schemeClr val="tx1"/>
                </a:solidFill>
              </a:rPr>
              <a:t> </a:t>
            </a:r>
            <a:r>
              <a:rPr lang="en-US" sz="1100" dirty="0" err="1" smtClean="0">
                <a:solidFill>
                  <a:schemeClr val="tx1"/>
                </a:solidFill>
              </a:rPr>
              <a:t>իր</a:t>
            </a:r>
            <a:r>
              <a:rPr lang="en-US" sz="1100" dirty="0" smtClean="0">
                <a:solidFill>
                  <a:schemeClr val="tx1"/>
                </a:solidFill>
              </a:rPr>
              <a:t> </a:t>
            </a:r>
            <a:r>
              <a:rPr lang="en-US" sz="1100" dirty="0" err="1" smtClean="0">
                <a:solidFill>
                  <a:schemeClr val="tx1"/>
                </a:solidFill>
              </a:rPr>
              <a:t>հոդվածում</a:t>
            </a:r>
            <a:r>
              <a:rPr lang="en-US" sz="1100" dirty="0" smtClean="0">
                <a:solidFill>
                  <a:schemeClr val="tx1"/>
                </a:solidFill>
              </a:rPr>
              <a:t> </a:t>
            </a:r>
            <a:r>
              <a:rPr lang="en-US" sz="1100" dirty="0" err="1" smtClean="0">
                <a:solidFill>
                  <a:schemeClr val="tx1"/>
                </a:solidFill>
              </a:rPr>
              <a:t>կազմակերպության</a:t>
            </a:r>
            <a:r>
              <a:rPr lang="en-US" sz="1100" dirty="0" smtClean="0">
                <a:solidFill>
                  <a:schemeClr val="tx1"/>
                </a:solidFill>
              </a:rPr>
              <a:t> </a:t>
            </a:r>
            <a:r>
              <a:rPr lang="en-US" sz="1100" dirty="0" err="1" smtClean="0">
                <a:solidFill>
                  <a:schemeClr val="tx1"/>
                </a:solidFill>
              </a:rPr>
              <a:t>հասցեին</a:t>
            </a:r>
            <a:r>
              <a:rPr lang="en-US" sz="1100" dirty="0" smtClean="0">
                <a:solidFill>
                  <a:schemeClr val="tx1"/>
                </a:solidFill>
              </a:rPr>
              <a:t>՝ </a:t>
            </a:r>
            <a:r>
              <a:rPr lang="en-US" sz="1100" dirty="0" err="1" smtClean="0">
                <a:solidFill>
                  <a:schemeClr val="tx1"/>
                </a:solidFill>
              </a:rPr>
              <a:t>հոդվածը</a:t>
            </a:r>
            <a:r>
              <a:rPr lang="en-US" sz="1100" dirty="0" smtClean="0">
                <a:solidFill>
                  <a:schemeClr val="tx1"/>
                </a:solidFill>
              </a:rPr>
              <a:t> </a:t>
            </a:r>
            <a:r>
              <a:rPr lang="en-US" sz="1100" dirty="0" err="1" smtClean="0">
                <a:solidFill>
                  <a:schemeClr val="tx1"/>
                </a:solidFill>
              </a:rPr>
              <a:t>հրապարակելով</a:t>
            </a:r>
            <a:r>
              <a:rPr lang="en-US" sz="1100" dirty="0" smtClean="0">
                <a:solidFill>
                  <a:schemeClr val="tx1"/>
                </a:solidFill>
              </a:rPr>
              <a:t> </a:t>
            </a:r>
            <a:r>
              <a:rPr lang="en-US" sz="1100" dirty="0" err="1" smtClean="0">
                <a:solidFill>
                  <a:schemeClr val="tx1"/>
                </a:solidFill>
              </a:rPr>
              <a:t>անհարիր</a:t>
            </a:r>
            <a:r>
              <a:rPr lang="en-US" sz="1100" dirty="0" smtClean="0">
                <a:solidFill>
                  <a:schemeClr val="tx1"/>
                </a:solidFill>
              </a:rPr>
              <a:t> </a:t>
            </a:r>
            <a:r>
              <a:rPr lang="en-US" sz="1100" dirty="0" err="1" smtClean="0">
                <a:solidFill>
                  <a:schemeClr val="tx1"/>
                </a:solidFill>
              </a:rPr>
              <a:t>ծաղրանկարներով</a:t>
            </a:r>
            <a:r>
              <a:rPr lang="en-US" sz="1100" dirty="0" smtClean="0">
                <a:solidFill>
                  <a:schemeClr val="tx1"/>
                </a:solidFill>
              </a:rPr>
              <a:t>: </a:t>
            </a:r>
            <a:r>
              <a:rPr lang="en-US" sz="1100" dirty="0" err="1" smtClean="0">
                <a:solidFill>
                  <a:schemeClr val="tx1"/>
                </a:solidFill>
              </a:rPr>
              <a:t>Այս</a:t>
            </a:r>
            <a:r>
              <a:rPr lang="en-US" sz="1100" dirty="0" smtClean="0">
                <a:solidFill>
                  <a:schemeClr val="tx1"/>
                </a:solidFill>
              </a:rPr>
              <a:t> </a:t>
            </a:r>
            <a:r>
              <a:rPr lang="en-US" sz="1100" dirty="0" err="1" smtClean="0">
                <a:solidFill>
                  <a:schemeClr val="tx1"/>
                </a:solidFill>
              </a:rPr>
              <a:t>առումով</a:t>
            </a:r>
            <a:r>
              <a:rPr lang="en-US" sz="1100" dirty="0" smtClean="0">
                <a:solidFill>
                  <a:schemeClr val="tx1"/>
                </a:solidFill>
              </a:rPr>
              <a:t> </a:t>
            </a:r>
            <a:r>
              <a:rPr lang="en-US" sz="1100" dirty="0" err="1" smtClean="0">
                <a:solidFill>
                  <a:schemeClr val="tx1"/>
                </a:solidFill>
              </a:rPr>
              <a:t>Տեղեկատվական</a:t>
            </a:r>
            <a:r>
              <a:rPr lang="en-US" sz="1100" dirty="0" smtClean="0">
                <a:solidFill>
                  <a:schemeClr val="tx1"/>
                </a:solidFill>
              </a:rPr>
              <a:t> </a:t>
            </a:r>
            <a:r>
              <a:rPr lang="en-US" sz="1100" dirty="0" err="1" smtClean="0">
                <a:solidFill>
                  <a:schemeClr val="tx1"/>
                </a:solidFill>
              </a:rPr>
              <a:t>վեճերի</a:t>
            </a:r>
            <a:r>
              <a:rPr lang="en-US" sz="1100" dirty="0" smtClean="0">
                <a:solidFill>
                  <a:schemeClr val="tx1"/>
                </a:solidFill>
              </a:rPr>
              <a:t> </a:t>
            </a:r>
            <a:r>
              <a:rPr lang="en-US" sz="1100" dirty="0" err="1" smtClean="0">
                <a:solidFill>
                  <a:schemeClr val="tx1"/>
                </a:solidFill>
              </a:rPr>
              <a:t>խորհուրդը</a:t>
            </a:r>
            <a:r>
              <a:rPr lang="en-US" sz="1100" dirty="0" smtClean="0">
                <a:solidFill>
                  <a:schemeClr val="tx1"/>
                </a:solidFill>
              </a:rPr>
              <a:t> </a:t>
            </a:r>
            <a:r>
              <a:rPr lang="en-US" sz="1100" dirty="0" err="1" smtClean="0">
                <a:solidFill>
                  <a:schemeClr val="tx1"/>
                </a:solidFill>
              </a:rPr>
              <a:t>գտել</a:t>
            </a:r>
            <a:r>
              <a:rPr lang="en-US" sz="1100" dirty="0" smtClean="0">
                <a:solidFill>
                  <a:schemeClr val="tx1"/>
                </a:solidFill>
              </a:rPr>
              <a:t> է, </a:t>
            </a:r>
            <a:r>
              <a:rPr lang="en-US" sz="1100" dirty="0" err="1" smtClean="0">
                <a:solidFill>
                  <a:schemeClr val="tx1"/>
                </a:solidFill>
              </a:rPr>
              <a:t>որ</a:t>
            </a:r>
            <a:r>
              <a:rPr lang="en-US" sz="1100" dirty="0" smtClean="0">
                <a:solidFill>
                  <a:schemeClr val="tx1"/>
                </a:solidFill>
              </a:rPr>
              <a:t>  </a:t>
            </a:r>
            <a:r>
              <a:rPr lang="hy-AM" sz="1100" dirty="0" smtClean="0">
                <a:solidFill>
                  <a:schemeClr val="tx1"/>
                </a:solidFill>
              </a:rPr>
              <a:t>լրատվամիջոցը </a:t>
            </a:r>
            <a:r>
              <a:rPr lang="hy-AM" sz="1100" dirty="0">
                <a:solidFill>
                  <a:schemeClr val="tx1"/>
                </a:solidFill>
              </a:rPr>
              <a:t>պատրաստել է լրատվական նյութ՝ ամբողջությամբ և անվերապահորեն  հիմնվելով երրորդ անձի հրապարակային հայտարարության վրա՝ առանց իր սեփական քննությունը </a:t>
            </a:r>
            <a:r>
              <a:rPr lang="hy-AM" sz="1100" dirty="0" smtClean="0">
                <a:solidFill>
                  <a:schemeClr val="tx1"/>
                </a:solidFill>
              </a:rPr>
              <a:t>կատարելու</a:t>
            </a:r>
            <a:r>
              <a:rPr lang="en-US" sz="1100" dirty="0" smtClean="0">
                <a:solidFill>
                  <a:schemeClr val="tx1"/>
                </a:solidFill>
              </a:rPr>
              <a:t> և </a:t>
            </a:r>
            <a:r>
              <a:rPr lang="en-US" sz="1100" dirty="0" err="1" smtClean="0">
                <a:solidFill>
                  <a:schemeClr val="tx1"/>
                </a:solidFill>
              </a:rPr>
              <a:t>որ</a:t>
            </a:r>
            <a:r>
              <a:rPr lang="en-US" sz="1100" dirty="0" smtClean="0">
                <a:solidFill>
                  <a:schemeClr val="tx1"/>
                </a:solidFill>
              </a:rPr>
              <a:t> </a:t>
            </a:r>
            <a:r>
              <a:rPr lang="hy-AM" sz="1100" dirty="0" smtClean="0">
                <a:solidFill>
                  <a:schemeClr val="tx1"/>
                </a:solidFill>
              </a:rPr>
              <a:t>լրագրողական </a:t>
            </a:r>
            <a:r>
              <a:rPr lang="hy-AM" sz="1100" dirty="0">
                <a:solidFill>
                  <a:schemeClr val="tx1"/>
                </a:solidFill>
              </a:rPr>
              <a:t>էթիկայի և պատասխանատու լրագրության տեսանկյունից </a:t>
            </a:r>
            <a:r>
              <a:rPr lang="hy-AM" sz="1100" dirty="0" smtClean="0">
                <a:solidFill>
                  <a:schemeClr val="tx1"/>
                </a:solidFill>
              </a:rPr>
              <a:t>լրագրության </a:t>
            </a:r>
            <a:r>
              <a:rPr lang="hy-AM" sz="1100" dirty="0">
                <a:solidFill>
                  <a:schemeClr val="tx1"/>
                </a:solidFill>
              </a:rPr>
              <a:t>նման </a:t>
            </a:r>
            <a:r>
              <a:rPr lang="hy-AM" sz="1100" dirty="0" smtClean="0">
                <a:solidFill>
                  <a:schemeClr val="tx1"/>
                </a:solidFill>
              </a:rPr>
              <a:t>եղանակը </a:t>
            </a:r>
            <a:r>
              <a:rPr lang="hy-AM" sz="1100" dirty="0">
                <a:solidFill>
                  <a:schemeClr val="tx1"/>
                </a:solidFill>
              </a:rPr>
              <a:t>խնդրահարույց </a:t>
            </a:r>
            <a:r>
              <a:rPr lang="en-US" sz="1100" dirty="0" smtClean="0">
                <a:solidFill>
                  <a:schemeClr val="tx1"/>
                </a:solidFill>
              </a:rPr>
              <a:t>: </a:t>
            </a:r>
            <a:r>
              <a:rPr lang="en-US" sz="1100" dirty="0" err="1" smtClean="0">
                <a:solidFill>
                  <a:schemeClr val="tx1"/>
                </a:solidFill>
              </a:rPr>
              <a:t>Խորհուրդը</a:t>
            </a:r>
            <a:r>
              <a:rPr lang="en-US" sz="1100" dirty="0" smtClean="0">
                <a:solidFill>
                  <a:schemeClr val="tx1"/>
                </a:solidFill>
              </a:rPr>
              <a:t> </a:t>
            </a:r>
            <a:r>
              <a:rPr lang="en-US" sz="1100" dirty="0" err="1" smtClean="0">
                <a:solidFill>
                  <a:schemeClr val="tx1"/>
                </a:solidFill>
              </a:rPr>
              <a:t>գտել</a:t>
            </a:r>
            <a:r>
              <a:rPr lang="en-US" sz="1100" dirty="0" smtClean="0">
                <a:solidFill>
                  <a:schemeClr val="tx1"/>
                </a:solidFill>
              </a:rPr>
              <a:t> է, </a:t>
            </a:r>
            <a:r>
              <a:rPr lang="en-US" sz="1100" dirty="0" err="1" smtClean="0">
                <a:solidFill>
                  <a:schemeClr val="tx1"/>
                </a:solidFill>
              </a:rPr>
              <a:t>որ</a:t>
            </a:r>
            <a:r>
              <a:rPr lang="en-US" sz="1100" dirty="0" smtClean="0">
                <a:solidFill>
                  <a:schemeClr val="tx1"/>
                </a:solidFill>
              </a:rPr>
              <a:t> </a:t>
            </a:r>
            <a:r>
              <a:rPr lang="hy-AM" sz="1100" dirty="0" smtClean="0">
                <a:solidFill>
                  <a:schemeClr val="tx1"/>
                </a:solidFill>
                <a:latin typeface="Arial AM" pitchFamily="34" charset="0"/>
              </a:rPr>
              <a:t>հնարավոր </a:t>
            </a:r>
            <a:r>
              <a:rPr lang="hy-AM" sz="1100" dirty="0">
                <a:solidFill>
                  <a:schemeClr val="tx1"/>
                </a:solidFill>
                <a:latin typeface="Arial AM" pitchFamily="34" charset="0"/>
              </a:rPr>
              <a:t>չէ վիճահարույց արտահայտությունները որակել որպես բարեխիղճ դատողություններ (</a:t>
            </a:r>
            <a:r>
              <a:rPr lang="en-US" sz="1100" dirty="0">
                <a:solidFill>
                  <a:schemeClr val="tx1"/>
                </a:solidFill>
                <a:latin typeface="Arial AM" pitchFamily="34" charset="0"/>
              </a:rPr>
              <a:t>fair comment): </a:t>
            </a:r>
            <a:r>
              <a:rPr lang="hy-AM" sz="1100" dirty="0">
                <a:solidFill>
                  <a:schemeClr val="tx1"/>
                </a:solidFill>
                <a:latin typeface="Arial AM" pitchFamily="34" charset="0"/>
              </a:rPr>
              <a:t>Ավելին, հոդվածի ընդհանուր համատեքստը և դրանում նաև աղանդ բառի շարունակաբար և հետևողականորեն օգտագործումը լրատվանյութը վերածում է  կրոնական ատելություն սերմանող կամ հրահրող խոսքի: </a:t>
            </a:r>
          </a:p>
          <a:p>
            <a:pPr algn="just"/>
            <a:endParaRPr lang="hy-AM" sz="1100" dirty="0">
              <a:solidFill>
                <a:schemeClr val="tx1"/>
              </a:solidFill>
              <a:latin typeface="Arial AM" pitchFamily="34" charset="0"/>
            </a:endParaRPr>
          </a:p>
          <a:p>
            <a:pPr algn="just"/>
            <a:endParaRPr lang="en-US" sz="1100" dirty="0">
              <a:solidFill>
                <a:schemeClr val="tx1"/>
              </a:solidFill>
              <a:latin typeface="Arial AM" pitchFamily="34"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86200"/>
            <a:ext cx="8580651"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Arayik\Documents\ECHR\Article 10\Defamation and Insult\Monitoring of court practice project\Զրպարտության և վիրավորանքի դատական գործերի մոնիթորինգ\Հավելված 2\42. Kyanqi Khosq v. Iravunk hetaqnnutyun and argumenti nedeli papers\Վիճահարույց նկարը.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5256" y="34430"/>
            <a:ext cx="3085972" cy="3623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1050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 y="76200"/>
            <a:ext cx="5257800" cy="6486144"/>
          </a:xfrm>
        </p:spPr>
        <p:txBody>
          <a:bodyPr>
            <a:noAutofit/>
          </a:bodyPr>
          <a:lstStyle/>
          <a:p>
            <a:pPr algn="just"/>
            <a:r>
              <a:rPr lang="en-US" sz="1100" dirty="0">
                <a:solidFill>
                  <a:schemeClr val="tx1"/>
                </a:solidFill>
                <a:hlinkClick r:id="rId2"/>
              </a:rPr>
              <a:t>http://</a:t>
            </a:r>
            <a:r>
              <a:rPr lang="en-US" sz="1100" dirty="0" smtClean="0">
                <a:solidFill>
                  <a:schemeClr val="tx1"/>
                </a:solidFill>
                <a:hlinkClick r:id="rId2"/>
              </a:rPr>
              <a:t>ter-hambardzum.com</a:t>
            </a:r>
            <a:r>
              <a:rPr lang="en-US" sz="1100" dirty="0" smtClean="0">
                <a:solidFill>
                  <a:schemeClr val="tx1"/>
                </a:solidFill>
              </a:rPr>
              <a:t> </a:t>
            </a:r>
            <a:r>
              <a:rPr lang="en-US" sz="1100" dirty="0" err="1" smtClean="0">
                <a:solidFill>
                  <a:schemeClr val="tx1"/>
                </a:solidFill>
              </a:rPr>
              <a:t>կայքը</a:t>
            </a:r>
            <a:r>
              <a:rPr lang="en-US" sz="1100" dirty="0" smtClean="0">
                <a:solidFill>
                  <a:schemeClr val="tx1"/>
                </a:solidFill>
              </a:rPr>
              <a:t> </a:t>
            </a:r>
            <a:r>
              <a:rPr lang="en-US" sz="1100" dirty="0" err="1" smtClean="0">
                <a:solidFill>
                  <a:schemeClr val="tx1"/>
                </a:solidFill>
              </a:rPr>
              <a:t>հետևողականորեն</a:t>
            </a:r>
            <a:r>
              <a:rPr lang="en-US" sz="1100" dirty="0" smtClean="0">
                <a:solidFill>
                  <a:schemeClr val="tx1"/>
                </a:solidFill>
              </a:rPr>
              <a:t> և </a:t>
            </a:r>
            <a:r>
              <a:rPr lang="en-US" sz="1100" dirty="0" err="1" smtClean="0">
                <a:solidFill>
                  <a:schemeClr val="tx1"/>
                </a:solidFill>
              </a:rPr>
              <a:t>շարունակաբար</a:t>
            </a:r>
            <a:r>
              <a:rPr lang="en-US" sz="1100" dirty="0" smtClean="0">
                <a:solidFill>
                  <a:schemeClr val="tx1"/>
                </a:solidFill>
              </a:rPr>
              <a:t> </a:t>
            </a:r>
            <a:r>
              <a:rPr lang="en-US" sz="1100" dirty="0" err="1" smtClean="0">
                <a:solidFill>
                  <a:schemeClr val="tx1"/>
                </a:solidFill>
              </a:rPr>
              <a:t>հրապարակում</a:t>
            </a:r>
            <a:r>
              <a:rPr lang="en-US" sz="1100" dirty="0" smtClean="0">
                <a:solidFill>
                  <a:schemeClr val="tx1"/>
                </a:solidFill>
              </a:rPr>
              <a:t> է </a:t>
            </a:r>
            <a:r>
              <a:rPr lang="en-US" sz="1100" dirty="0" err="1" smtClean="0">
                <a:solidFill>
                  <a:schemeClr val="tx1"/>
                </a:solidFill>
              </a:rPr>
              <a:t>վիրավորող</a:t>
            </a:r>
            <a:r>
              <a:rPr lang="en-US" sz="1100" dirty="0" smtClean="0">
                <a:solidFill>
                  <a:schemeClr val="tx1"/>
                </a:solidFill>
              </a:rPr>
              <a:t> և </a:t>
            </a:r>
            <a:r>
              <a:rPr lang="en-US" sz="1100" dirty="0" err="1" smtClean="0">
                <a:solidFill>
                  <a:schemeClr val="tx1"/>
                </a:solidFill>
              </a:rPr>
              <a:t>զրպարտող</a:t>
            </a:r>
            <a:r>
              <a:rPr lang="en-US" sz="1100" dirty="0" smtClean="0">
                <a:solidFill>
                  <a:schemeClr val="tx1"/>
                </a:solidFill>
              </a:rPr>
              <a:t> </a:t>
            </a:r>
            <a:r>
              <a:rPr lang="en-US" sz="1100" dirty="0" err="1" smtClean="0">
                <a:solidFill>
                  <a:schemeClr val="tx1"/>
                </a:solidFill>
              </a:rPr>
              <a:t>բնույթի</a:t>
            </a:r>
            <a:r>
              <a:rPr lang="en-US" sz="1100" dirty="0" smtClean="0">
                <a:solidFill>
                  <a:schemeClr val="tx1"/>
                </a:solidFill>
              </a:rPr>
              <a:t> </a:t>
            </a:r>
            <a:r>
              <a:rPr lang="en-US" sz="1100" dirty="0" err="1" smtClean="0">
                <a:solidFill>
                  <a:schemeClr val="tx1"/>
                </a:solidFill>
              </a:rPr>
              <a:t>տեղեկություններ</a:t>
            </a:r>
            <a:r>
              <a:rPr lang="en-US" sz="1100" dirty="0" smtClean="0">
                <a:solidFill>
                  <a:schemeClr val="tx1"/>
                </a:solidFill>
              </a:rPr>
              <a:t> </a:t>
            </a:r>
            <a:r>
              <a:rPr lang="en-US" sz="1100" dirty="0" err="1" smtClean="0">
                <a:solidFill>
                  <a:schemeClr val="tx1"/>
                </a:solidFill>
              </a:rPr>
              <a:t>կրոնական</a:t>
            </a:r>
            <a:r>
              <a:rPr lang="en-US" sz="1100" dirty="0" smtClean="0">
                <a:solidFill>
                  <a:schemeClr val="tx1"/>
                </a:solidFill>
              </a:rPr>
              <a:t> </a:t>
            </a:r>
            <a:r>
              <a:rPr lang="en-US" sz="1100" dirty="0" err="1" smtClean="0">
                <a:solidFill>
                  <a:schemeClr val="tx1"/>
                </a:solidFill>
              </a:rPr>
              <a:t>փոքրամասնությունների</a:t>
            </a:r>
            <a:r>
              <a:rPr lang="en-US" sz="1100" dirty="0" smtClean="0">
                <a:solidFill>
                  <a:schemeClr val="tx1"/>
                </a:solidFill>
              </a:rPr>
              <a:t> </a:t>
            </a:r>
            <a:r>
              <a:rPr lang="en-US" sz="1100" dirty="0" err="1" smtClean="0">
                <a:solidFill>
                  <a:schemeClr val="tx1"/>
                </a:solidFill>
              </a:rPr>
              <a:t>վերաբերյալ</a:t>
            </a:r>
            <a:r>
              <a:rPr lang="en-US" sz="1100" dirty="0" smtClean="0">
                <a:solidFill>
                  <a:schemeClr val="tx1"/>
                </a:solidFill>
              </a:rPr>
              <a:t>:</a:t>
            </a:r>
            <a:endParaRPr lang="en-US" sz="1100" dirty="0">
              <a:solidFill>
                <a:schemeClr val="tx1"/>
              </a:solidFill>
            </a:endParaRPr>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990971"/>
            <a:ext cx="428244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0486" y="15302"/>
            <a:ext cx="26289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792" y="3823323"/>
            <a:ext cx="3345572" cy="2896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53000" y="3816766"/>
            <a:ext cx="3962400"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75267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 y="76200"/>
            <a:ext cx="4724400" cy="5791200"/>
          </a:xfrm>
        </p:spPr>
        <p:txBody>
          <a:bodyPr>
            <a:noAutofit/>
          </a:bodyPr>
          <a:lstStyle/>
          <a:p>
            <a:pPr algn="ctr"/>
            <a:r>
              <a:rPr lang="en-US" b="1" dirty="0" err="1" smtClean="0">
                <a:solidFill>
                  <a:srgbClr val="C00000"/>
                </a:solidFill>
              </a:rPr>
              <a:t>Եհովայի</a:t>
            </a:r>
            <a:r>
              <a:rPr lang="en-US" b="1" dirty="0" smtClean="0">
                <a:solidFill>
                  <a:srgbClr val="C00000"/>
                </a:solidFill>
              </a:rPr>
              <a:t> </a:t>
            </a:r>
            <a:r>
              <a:rPr lang="en-US" b="1" dirty="0" err="1" smtClean="0">
                <a:solidFill>
                  <a:srgbClr val="C00000"/>
                </a:solidFill>
              </a:rPr>
              <a:t>վկաները</a:t>
            </a:r>
            <a:r>
              <a:rPr lang="en-US" b="1" dirty="0" smtClean="0">
                <a:solidFill>
                  <a:srgbClr val="C00000"/>
                </a:solidFill>
              </a:rPr>
              <a:t> </a:t>
            </a:r>
            <a:r>
              <a:rPr lang="en-US" b="1" dirty="0" err="1" smtClean="0">
                <a:solidFill>
                  <a:srgbClr val="C00000"/>
                </a:solidFill>
              </a:rPr>
              <a:t>դատական</a:t>
            </a:r>
            <a:r>
              <a:rPr lang="en-US" b="1" dirty="0" smtClean="0">
                <a:solidFill>
                  <a:srgbClr val="C00000"/>
                </a:solidFill>
              </a:rPr>
              <a:t> </a:t>
            </a:r>
            <a:r>
              <a:rPr lang="en-US" b="1" dirty="0" err="1" smtClean="0">
                <a:solidFill>
                  <a:srgbClr val="C00000"/>
                </a:solidFill>
              </a:rPr>
              <a:t>հայց</a:t>
            </a:r>
            <a:r>
              <a:rPr lang="en-US" b="1" dirty="0" smtClean="0">
                <a:solidFill>
                  <a:srgbClr val="C00000"/>
                </a:solidFill>
              </a:rPr>
              <a:t> </a:t>
            </a:r>
            <a:r>
              <a:rPr lang="en-US" b="1" dirty="0" err="1" smtClean="0">
                <a:solidFill>
                  <a:srgbClr val="C00000"/>
                </a:solidFill>
              </a:rPr>
              <a:t>են</a:t>
            </a:r>
            <a:r>
              <a:rPr lang="en-US" b="1" dirty="0" smtClean="0">
                <a:solidFill>
                  <a:srgbClr val="C00000"/>
                </a:solidFill>
              </a:rPr>
              <a:t> </a:t>
            </a:r>
            <a:r>
              <a:rPr lang="en-US" b="1" dirty="0" err="1" smtClean="0">
                <a:solidFill>
                  <a:srgbClr val="C00000"/>
                </a:solidFill>
              </a:rPr>
              <a:t>ներկայացրել</a:t>
            </a:r>
            <a:r>
              <a:rPr lang="en-US" b="1" dirty="0" smtClean="0">
                <a:solidFill>
                  <a:srgbClr val="C00000"/>
                </a:solidFill>
              </a:rPr>
              <a:t> </a:t>
            </a:r>
          </a:p>
          <a:p>
            <a:pPr algn="ctr"/>
            <a:r>
              <a:rPr lang="en-US" b="1" dirty="0" smtClean="0">
                <a:solidFill>
                  <a:srgbClr val="C00000"/>
                </a:solidFill>
              </a:rPr>
              <a:t>Հ1 </a:t>
            </a:r>
            <a:r>
              <a:rPr lang="en-US" b="1" dirty="0" err="1" smtClean="0">
                <a:solidFill>
                  <a:srgbClr val="C00000"/>
                </a:solidFill>
              </a:rPr>
              <a:t>հեռուստատեսության</a:t>
            </a:r>
            <a:r>
              <a:rPr lang="en-US" b="1" dirty="0" smtClean="0">
                <a:solidFill>
                  <a:srgbClr val="C00000"/>
                </a:solidFill>
              </a:rPr>
              <a:t> </a:t>
            </a:r>
            <a:r>
              <a:rPr lang="en-US" b="1" dirty="0" err="1" smtClean="0">
                <a:solidFill>
                  <a:srgbClr val="C00000"/>
                </a:solidFill>
              </a:rPr>
              <a:t>դեմ</a:t>
            </a:r>
            <a:endParaRPr lang="en-US" b="1" dirty="0" smtClean="0">
              <a:solidFill>
                <a:srgbClr val="C00000"/>
              </a:solidFill>
            </a:endParaRPr>
          </a:p>
          <a:p>
            <a:pPr algn="just"/>
            <a:r>
              <a:rPr lang="hy-AM" sz="1200" dirty="0" smtClean="0">
                <a:solidFill>
                  <a:schemeClr val="tx1"/>
                </a:solidFill>
              </a:rPr>
              <a:t>Հ</a:t>
            </a:r>
            <a:r>
              <a:rPr lang="en-US" sz="1200" dirty="0">
                <a:solidFill>
                  <a:schemeClr val="tx1"/>
                </a:solidFill>
              </a:rPr>
              <a:t>Հ</a:t>
            </a:r>
            <a:r>
              <a:rPr lang="hy-AM" sz="1200" dirty="0" smtClean="0">
                <a:solidFill>
                  <a:schemeClr val="tx1"/>
                </a:solidFill>
              </a:rPr>
              <a:t>-ում </a:t>
            </a:r>
            <a:r>
              <a:rPr lang="hy-AM" sz="1200" dirty="0">
                <a:solidFill>
                  <a:schemeClr val="tx1"/>
                </a:solidFill>
              </a:rPr>
              <a:t>«Եհովայի վկաներ» կրոնական կազմակերպությունն ու մի շարք քաղաքացիներ հայց են ներկայացրել Հանրային հեռուստաընկերության «Տեսանկյուն» հաղորդաշարի հեղինակ Գեւորգ Ալթունյանի դեմ: Հայցադիմումը վերաբերում է «Տեսանկյուն» հաղորդաշարի նոյեմբերի 11-ի թողարկմանը, որի ընթացքում Գեւորգ Այթունյանն անդրադարձել էր նոյեմբերի 8-ին Սեւանում սեփական ծնողներին խոշտանգելով սպանող Արման Խաչիկի Թորոսյանին։ Վերջինիս մասին նրա հարեւանները պնդել էին, որ նա Եհովայի վկա է, ու իրենք լսել են, թե ինչպես էր սպանությունը կատարելուց հետո բնակարանից փախուստի պահին ասում՝ «Ես կատարում եմ Եհովա Աստծու հրամանները։ Իմ հայրը Եհովա Աստվածն է։ Ես նրա հրամանով սպանում եմ սատանաներին եւ առաջին սատանաներին արդեն սպանել եմ»։ Սրան էր անդրադարձել հաղրոդավարը:</a:t>
            </a:r>
          </a:p>
          <a:p>
            <a:pPr algn="just"/>
            <a:r>
              <a:rPr lang="hy-AM" sz="1100" dirty="0" smtClean="0">
                <a:solidFill>
                  <a:schemeClr val="tx1"/>
                </a:solidFill>
              </a:rPr>
              <a:t>10/07/2012</a:t>
            </a:r>
            <a:r>
              <a:rPr lang="en-US" sz="1100" dirty="0" smtClean="0">
                <a:solidFill>
                  <a:schemeClr val="tx1"/>
                </a:solidFill>
              </a:rPr>
              <a:t>2թ.-ին </a:t>
            </a:r>
            <a:r>
              <a:rPr lang="hy-AM" sz="1100" dirty="0" smtClean="0">
                <a:solidFill>
                  <a:schemeClr val="tx1"/>
                </a:solidFill>
              </a:rPr>
              <a:t>Երևան </a:t>
            </a:r>
            <a:r>
              <a:rPr lang="hy-AM" sz="1100" dirty="0">
                <a:solidFill>
                  <a:schemeClr val="tx1"/>
                </a:solidFill>
              </a:rPr>
              <a:t>քաղաքի Կենտրոն և Նորք-Մարաշ վարչական շրջանների ընդհանուր իրավասության </a:t>
            </a:r>
            <a:r>
              <a:rPr lang="hy-AM" sz="1100" dirty="0" smtClean="0">
                <a:solidFill>
                  <a:schemeClr val="tx1"/>
                </a:solidFill>
              </a:rPr>
              <a:t>դատարան</a:t>
            </a:r>
            <a:r>
              <a:rPr lang="en-US" sz="1100" dirty="0" err="1" smtClean="0">
                <a:solidFill>
                  <a:schemeClr val="tx1"/>
                </a:solidFill>
              </a:rPr>
              <a:t>ում</a:t>
            </a:r>
            <a:r>
              <a:rPr lang="en-US" sz="1100" dirty="0" smtClean="0">
                <a:solidFill>
                  <a:schemeClr val="tx1"/>
                </a:solidFill>
              </a:rPr>
              <a:t> </a:t>
            </a:r>
            <a:r>
              <a:rPr lang="en-US" sz="1100" dirty="0" err="1" smtClean="0">
                <a:solidFill>
                  <a:schemeClr val="tx1"/>
                </a:solidFill>
              </a:rPr>
              <a:t>կողմերը</a:t>
            </a:r>
            <a:r>
              <a:rPr lang="en-US" sz="1100" dirty="0" smtClean="0">
                <a:solidFill>
                  <a:schemeClr val="tx1"/>
                </a:solidFill>
              </a:rPr>
              <a:t> </a:t>
            </a:r>
            <a:r>
              <a:rPr lang="en-US" sz="1100" dirty="0" err="1" smtClean="0">
                <a:solidFill>
                  <a:schemeClr val="tx1"/>
                </a:solidFill>
              </a:rPr>
              <a:t>կնքել</a:t>
            </a:r>
            <a:r>
              <a:rPr lang="en-US" sz="1100" dirty="0" smtClean="0">
                <a:solidFill>
                  <a:schemeClr val="tx1"/>
                </a:solidFill>
              </a:rPr>
              <a:t> </a:t>
            </a:r>
            <a:r>
              <a:rPr lang="en-US" sz="1100" dirty="0" err="1" smtClean="0">
                <a:solidFill>
                  <a:schemeClr val="tx1"/>
                </a:solidFill>
              </a:rPr>
              <a:t>են</a:t>
            </a:r>
            <a:r>
              <a:rPr lang="en-US" sz="1100" dirty="0" smtClean="0">
                <a:solidFill>
                  <a:schemeClr val="tx1"/>
                </a:solidFill>
              </a:rPr>
              <a:t> </a:t>
            </a:r>
            <a:r>
              <a:rPr lang="en-US" sz="1100" dirty="0" err="1" smtClean="0">
                <a:solidFill>
                  <a:schemeClr val="tx1"/>
                </a:solidFill>
              </a:rPr>
              <a:t>հաշտություն</a:t>
            </a:r>
            <a:r>
              <a:rPr lang="en-US" sz="1100" dirty="0" smtClean="0">
                <a:solidFill>
                  <a:schemeClr val="tx1"/>
                </a:solidFill>
              </a:rPr>
              <a:t>, </a:t>
            </a:r>
            <a:r>
              <a:rPr lang="en-US" sz="1100" dirty="0" err="1" smtClean="0">
                <a:solidFill>
                  <a:schemeClr val="tx1"/>
                </a:solidFill>
              </a:rPr>
              <a:t>որով</a:t>
            </a:r>
            <a:r>
              <a:rPr lang="en-US" sz="1100" dirty="0" smtClean="0">
                <a:solidFill>
                  <a:schemeClr val="tx1"/>
                </a:solidFill>
              </a:rPr>
              <a:t>  </a:t>
            </a:r>
            <a:r>
              <a:rPr lang="en-US" sz="1100" dirty="0" err="1" smtClean="0">
                <a:solidFill>
                  <a:schemeClr val="tx1"/>
                </a:solidFill>
              </a:rPr>
              <a:t>հեռուստանկերությունը</a:t>
            </a:r>
            <a:r>
              <a:rPr lang="en-US" sz="1100" dirty="0" smtClean="0">
                <a:solidFill>
                  <a:schemeClr val="tx1"/>
                </a:solidFill>
              </a:rPr>
              <a:t> </a:t>
            </a:r>
            <a:r>
              <a:rPr lang="en-US" sz="1100" dirty="0" err="1" smtClean="0">
                <a:solidFill>
                  <a:schemeClr val="tx1"/>
                </a:solidFill>
              </a:rPr>
              <a:t>ընդունել</a:t>
            </a:r>
            <a:r>
              <a:rPr lang="en-US" sz="1100" dirty="0" smtClean="0">
                <a:solidFill>
                  <a:schemeClr val="tx1"/>
                </a:solidFill>
              </a:rPr>
              <a:t> է, </a:t>
            </a:r>
            <a:r>
              <a:rPr lang="en-US" sz="1100" dirty="0" err="1" smtClean="0">
                <a:solidFill>
                  <a:schemeClr val="tx1"/>
                </a:solidFill>
              </a:rPr>
              <a:t>որ</a:t>
            </a:r>
            <a:r>
              <a:rPr lang="en-US" sz="1100" dirty="0" smtClean="0">
                <a:solidFill>
                  <a:schemeClr val="tx1"/>
                </a:solidFill>
              </a:rPr>
              <a:t> </a:t>
            </a:r>
            <a:r>
              <a:rPr lang="en-US" sz="1100" dirty="0" err="1" smtClean="0">
                <a:solidFill>
                  <a:schemeClr val="tx1"/>
                </a:solidFill>
              </a:rPr>
              <a:t>թույլ</a:t>
            </a:r>
            <a:r>
              <a:rPr lang="en-US" sz="1100" dirty="0" smtClean="0">
                <a:solidFill>
                  <a:schemeClr val="tx1"/>
                </a:solidFill>
              </a:rPr>
              <a:t> է </a:t>
            </a:r>
            <a:r>
              <a:rPr lang="en-US" sz="1100" dirty="0" err="1" smtClean="0">
                <a:solidFill>
                  <a:schemeClr val="tx1"/>
                </a:solidFill>
              </a:rPr>
              <a:t>տվել</a:t>
            </a:r>
            <a:r>
              <a:rPr lang="en-US" sz="1100" dirty="0" smtClean="0">
                <a:solidFill>
                  <a:schemeClr val="tx1"/>
                </a:solidFill>
              </a:rPr>
              <a:t> </a:t>
            </a:r>
            <a:r>
              <a:rPr lang="en-US" sz="1100" dirty="0" err="1" smtClean="0">
                <a:solidFill>
                  <a:schemeClr val="tx1"/>
                </a:solidFill>
              </a:rPr>
              <a:t>սխալ</a:t>
            </a:r>
            <a:r>
              <a:rPr lang="en-US" sz="1100" dirty="0" smtClean="0">
                <a:solidFill>
                  <a:schemeClr val="tx1"/>
                </a:solidFill>
              </a:rPr>
              <a:t> և </a:t>
            </a:r>
            <a:r>
              <a:rPr lang="en-US" sz="1100" dirty="0" err="1" smtClean="0">
                <a:solidFill>
                  <a:schemeClr val="tx1"/>
                </a:solidFill>
              </a:rPr>
              <a:t>պարտավորվել</a:t>
            </a:r>
            <a:r>
              <a:rPr lang="en-US" sz="1100" dirty="0" smtClean="0">
                <a:solidFill>
                  <a:schemeClr val="tx1"/>
                </a:solidFill>
              </a:rPr>
              <a:t> է </a:t>
            </a:r>
            <a:r>
              <a:rPr lang="en-US" sz="1100" dirty="0" err="1" smtClean="0">
                <a:solidFill>
                  <a:schemeClr val="tx1"/>
                </a:solidFill>
              </a:rPr>
              <a:t>հրապարակել</a:t>
            </a:r>
            <a:r>
              <a:rPr lang="en-US" sz="1100" dirty="0" smtClean="0">
                <a:solidFill>
                  <a:schemeClr val="tx1"/>
                </a:solidFill>
              </a:rPr>
              <a:t> </a:t>
            </a:r>
            <a:r>
              <a:rPr lang="en-US" sz="1100" dirty="0" err="1" smtClean="0">
                <a:solidFill>
                  <a:schemeClr val="tx1"/>
                </a:solidFill>
              </a:rPr>
              <a:t>հերքում</a:t>
            </a:r>
            <a:r>
              <a:rPr lang="en-US" sz="1100" dirty="0" smtClean="0">
                <a:solidFill>
                  <a:schemeClr val="tx1"/>
                </a:solidFill>
              </a:rPr>
              <a:t>:</a:t>
            </a:r>
            <a:endParaRPr lang="en-US" sz="1100"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990600"/>
            <a:ext cx="34290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9881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0"/>
            <a:ext cx="8839200" cy="6705600"/>
          </a:xfrm>
        </p:spPr>
        <p:txBody>
          <a:bodyPr>
            <a:normAutofit fontScale="77500" lnSpcReduction="20000"/>
          </a:bodyPr>
          <a:lstStyle/>
          <a:p>
            <a:endParaRPr lang="en-US" sz="2800" dirty="0" smtClean="0">
              <a:solidFill>
                <a:schemeClr val="tx1"/>
              </a:solidFill>
            </a:endParaRPr>
          </a:p>
          <a:p>
            <a:r>
              <a:rPr lang="hy-AM" sz="3100" b="1" dirty="0" smtClean="0">
                <a:solidFill>
                  <a:schemeClr val="tx1"/>
                </a:solidFill>
              </a:rPr>
              <a:t>Բաժին </a:t>
            </a:r>
            <a:r>
              <a:rPr lang="en-US" sz="3100" b="1" dirty="0" smtClean="0">
                <a:solidFill>
                  <a:schemeClr val="tx1"/>
                </a:solidFill>
              </a:rPr>
              <a:t>II.       </a:t>
            </a:r>
            <a:r>
              <a:rPr lang="hy-AM" sz="3100" b="1" dirty="0" smtClean="0">
                <a:solidFill>
                  <a:schemeClr val="tx1"/>
                </a:solidFill>
              </a:rPr>
              <a:t>Միջազգային իրավական կառուցակարգերը</a:t>
            </a:r>
            <a:endParaRPr lang="en-US" sz="3100" b="1" dirty="0" smtClean="0">
              <a:solidFill>
                <a:schemeClr val="tx1"/>
              </a:solidFill>
            </a:endParaRPr>
          </a:p>
          <a:p>
            <a:endParaRPr lang="en-US" sz="2800" dirty="0">
              <a:solidFill>
                <a:schemeClr val="tx1"/>
              </a:solidFill>
            </a:endParaRPr>
          </a:p>
          <a:p>
            <a:r>
              <a:rPr lang="en-US" sz="2800" dirty="0" err="1" smtClean="0">
                <a:solidFill>
                  <a:schemeClr val="tx1"/>
                </a:solidFill>
              </a:rPr>
              <a:t>Քաղաքացիական</a:t>
            </a:r>
            <a:r>
              <a:rPr lang="en-US" sz="2800" dirty="0" smtClean="0">
                <a:solidFill>
                  <a:schemeClr val="tx1"/>
                </a:solidFill>
              </a:rPr>
              <a:t> և </a:t>
            </a:r>
            <a:r>
              <a:rPr lang="en-US" sz="2800" dirty="0" err="1" smtClean="0">
                <a:solidFill>
                  <a:schemeClr val="tx1"/>
                </a:solidFill>
              </a:rPr>
              <a:t>քաղաքական</a:t>
            </a:r>
            <a:r>
              <a:rPr lang="en-US" sz="2800" dirty="0" smtClean="0">
                <a:solidFill>
                  <a:schemeClr val="tx1"/>
                </a:solidFill>
              </a:rPr>
              <a:t> </a:t>
            </a:r>
            <a:r>
              <a:rPr lang="en-US" sz="2800" dirty="0" err="1" smtClean="0">
                <a:solidFill>
                  <a:schemeClr val="tx1"/>
                </a:solidFill>
              </a:rPr>
              <a:t>իրավունքների</a:t>
            </a:r>
            <a:r>
              <a:rPr lang="en-US" sz="2800" dirty="0" smtClean="0">
                <a:solidFill>
                  <a:schemeClr val="tx1"/>
                </a:solidFill>
              </a:rPr>
              <a:t> </a:t>
            </a:r>
            <a:r>
              <a:rPr lang="en-US" sz="2800" dirty="0" err="1" smtClean="0">
                <a:solidFill>
                  <a:schemeClr val="tx1"/>
                </a:solidFill>
              </a:rPr>
              <a:t>մասին</a:t>
            </a:r>
            <a:r>
              <a:rPr lang="en-US" sz="2800" dirty="0" smtClean="0">
                <a:solidFill>
                  <a:schemeClr val="tx1"/>
                </a:solidFill>
              </a:rPr>
              <a:t> </a:t>
            </a:r>
          </a:p>
          <a:p>
            <a:r>
              <a:rPr lang="en-US" sz="2800" dirty="0" err="1" smtClean="0">
                <a:solidFill>
                  <a:schemeClr val="tx1"/>
                </a:solidFill>
              </a:rPr>
              <a:t>միջազգային</a:t>
            </a:r>
            <a:r>
              <a:rPr lang="en-US" sz="2800" dirty="0" smtClean="0">
                <a:solidFill>
                  <a:schemeClr val="tx1"/>
                </a:solidFill>
              </a:rPr>
              <a:t> </a:t>
            </a:r>
            <a:r>
              <a:rPr lang="en-US" sz="2800" dirty="0" err="1" smtClean="0">
                <a:solidFill>
                  <a:schemeClr val="tx1"/>
                </a:solidFill>
              </a:rPr>
              <a:t>դաշնագիր</a:t>
            </a:r>
            <a:endParaRPr lang="en-US" sz="2800" dirty="0" smtClean="0">
              <a:solidFill>
                <a:schemeClr val="tx1"/>
              </a:solidFill>
            </a:endParaRPr>
          </a:p>
          <a:p>
            <a:pPr algn="just"/>
            <a:endParaRPr lang="en-US" sz="2400" b="1" dirty="0">
              <a:solidFill>
                <a:schemeClr val="tx1"/>
              </a:solidFill>
            </a:endParaRPr>
          </a:p>
          <a:p>
            <a:r>
              <a:rPr lang="hy-AM" sz="2800" dirty="0">
                <a:solidFill>
                  <a:schemeClr val="tx1"/>
                </a:solidFill>
              </a:rPr>
              <a:t>Հոդված 18</a:t>
            </a:r>
          </a:p>
          <a:p>
            <a:pPr marL="236538" indent="-236538" algn="just">
              <a:buAutoNum type="arabicPeriod"/>
            </a:pPr>
            <a:r>
              <a:rPr lang="hy-AM" sz="2800" dirty="0" smtClean="0">
                <a:solidFill>
                  <a:schemeClr val="tx1"/>
                </a:solidFill>
                <a:latin typeface="Sylfaen" pitchFamily="18" charset="0"/>
              </a:rPr>
              <a:t>Յուրաքանչյուր </a:t>
            </a:r>
            <a:r>
              <a:rPr lang="hy-AM" sz="2800" dirty="0">
                <a:solidFill>
                  <a:schemeClr val="tx1"/>
                </a:solidFill>
                <a:latin typeface="Sylfaen" pitchFamily="18" charset="0"/>
              </a:rPr>
              <a:t>մարդ ունի մտքի, խղճի և կրոնի ազատության իրավունք: Այդ իրավունքն ընդգրկում է սեփական ընտրությամբ կրոն կամ համոզմունք ունենալու կամ ընդունելու ազատությունը և ինչպես միանձնյա, այնպես էլ ուրիշների հետ միատեղ, հրապարակավ կամ մասնավոր կարգով իր կրոնն ու համոզմունքները դավանելու ազատությունը, պաշտամունքի իրականացման, կրոնական ու ծիսական արարողությունների և վարդապետությունների իրականացման ազատությունը</a:t>
            </a:r>
            <a:r>
              <a:rPr lang="hy-AM" sz="2800" dirty="0" smtClean="0">
                <a:solidFill>
                  <a:schemeClr val="tx1"/>
                </a:solidFill>
                <a:latin typeface="Sylfaen" pitchFamily="18" charset="0"/>
              </a:rPr>
              <a:t>:</a:t>
            </a:r>
            <a:endParaRPr lang="en-US" sz="2800" dirty="0" smtClean="0">
              <a:solidFill>
                <a:schemeClr val="tx1"/>
              </a:solidFill>
              <a:latin typeface="Sylfaen" pitchFamily="18" charset="0"/>
            </a:endParaRPr>
          </a:p>
          <a:p>
            <a:pPr marL="457200" indent="-457200" algn="just">
              <a:buAutoNum type="arabicPeriod"/>
            </a:pPr>
            <a:endParaRPr lang="hy-AM" sz="2600" dirty="0">
              <a:solidFill>
                <a:schemeClr val="tx1"/>
              </a:solidFill>
            </a:endParaRPr>
          </a:p>
          <a:p>
            <a:pPr marL="284163" indent="-284163" algn="just"/>
            <a:r>
              <a:rPr lang="hy-AM" sz="2800" dirty="0" smtClean="0">
                <a:solidFill>
                  <a:schemeClr val="tx1"/>
                </a:solidFill>
                <a:latin typeface="Sylfaen" pitchFamily="18" charset="0"/>
              </a:rPr>
              <a:t>3.Կրոնին </a:t>
            </a:r>
            <a:r>
              <a:rPr lang="hy-AM" sz="2800" dirty="0">
                <a:solidFill>
                  <a:schemeClr val="tx1"/>
                </a:solidFill>
                <a:latin typeface="Sylfaen" pitchFamily="18" charset="0"/>
              </a:rPr>
              <a:t>կամ համոզմունքներին դավանելու ազատությունը ենթարկվում է միայն օրենքով սահմանված և հասարակական անվտանգության, կարգուկանոնի, առողջության ու բարոյականության, ինչպես և այլ անձանց հիմնական իրավունքների ու ազատությունների պահպանման համար անհրաժեշտ սահմանափակումների</a:t>
            </a:r>
            <a:r>
              <a:rPr lang="hy-AM" sz="2800" dirty="0" smtClean="0">
                <a:solidFill>
                  <a:schemeClr val="tx1"/>
                </a:solidFill>
                <a:latin typeface="Sylfaen" pitchFamily="18" charset="0"/>
              </a:rPr>
              <a:t>:</a:t>
            </a:r>
            <a:endParaRPr lang="en-US" sz="2800" dirty="0" smtClean="0">
              <a:solidFill>
                <a:schemeClr val="tx1"/>
              </a:solidFill>
              <a:latin typeface="Sylfaen" pitchFamily="18" charset="0"/>
            </a:endParaRPr>
          </a:p>
          <a:p>
            <a:pPr algn="just"/>
            <a:endParaRPr lang="hy-AM" sz="2600" dirty="0"/>
          </a:p>
          <a:p>
            <a:pPr algn="just"/>
            <a:endParaRPr lang="en-US" sz="2400" b="1" dirty="0"/>
          </a:p>
        </p:txBody>
      </p:sp>
    </p:spTree>
    <p:extLst>
      <p:ext uri="{BB962C8B-B14F-4D97-AF65-F5344CB8AC3E}">
        <p14:creationId xmlns:p14="http://schemas.microsoft.com/office/powerpoint/2010/main" val="21990966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8915400" cy="6858000"/>
          </a:xfrm>
        </p:spPr>
        <p:txBody>
          <a:bodyPr>
            <a:normAutofit fontScale="62500" lnSpcReduction="20000"/>
          </a:bodyPr>
          <a:lstStyle/>
          <a:p>
            <a:endParaRPr lang="en-US" sz="3100" b="1" dirty="0" smtClean="0">
              <a:solidFill>
                <a:schemeClr val="tx1"/>
              </a:solidFill>
            </a:endParaRPr>
          </a:p>
          <a:p>
            <a:r>
              <a:rPr lang="en-US" sz="3100" b="1" dirty="0" err="1" smtClean="0">
                <a:solidFill>
                  <a:schemeClr val="tx1"/>
                </a:solidFill>
              </a:rPr>
              <a:t>Քաղաքացիական</a:t>
            </a:r>
            <a:r>
              <a:rPr lang="en-US" sz="3100" b="1" dirty="0" smtClean="0">
                <a:solidFill>
                  <a:schemeClr val="tx1"/>
                </a:solidFill>
              </a:rPr>
              <a:t> և </a:t>
            </a:r>
            <a:r>
              <a:rPr lang="en-US" sz="3100" b="1" dirty="0" err="1" smtClean="0">
                <a:solidFill>
                  <a:schemeClr val="tx1"/>
                </a:solidFill>
              </a:rPr>
              <a:t>քաղաքական</a:t>
            </a:r>
            <a:r>
              <a:rPr lang="en-US" sz="3100" b="1" dirty="0" smtClean="0">
                <a:solidFill>
                  <a:schemeClr val="tx1"/>
                </a:solidFill>
              </a:rPr>
              <a:t> </a:t>
            </a:r>
            <a:r>
              <a:rPr lang="en-US" sz="3100" b="1" dirty="0" err="1" smtClean="0">
                <a:solidFill>
                  <a:schemeClr val="tx1"/>
                </a:solidFill>
              </a:rPr>
              <a:t>իրավունքների</a:t>
            </a:r>
            <a:r>
              <a:rPr lang="en-US" sz="3100" b="1" dirty="0" smtClean="0">
                <a:solidFill>
                  <a:schemeClr val="tx1"/>
                </a:solidFill>
              </a:rPr>
              <a:t> </a:t>
            </a:r>
            <a:r>
              <a:rPr lang="en-US" sz="3100" b="1" dirty="0" err="1" smtClean="0">
                <a:solidFill>
                  <a:schemeClr val="tx1"/>
                </a:solidFill>
              </a:rPr>
              <a:t>մասին</a:t>
            </a:r>
            <a:r>
              <a:rPr lang="en-US" sz="3100" b="1" dirty="0" smtClean="0">
                <a:solidFill>
                  <a:schemeClr val="tx1"/>
                </a:solidFill>
              </a:rPr>
              <a:t> </a:t>
            </a:r>
          </a:p>
          <a:p>
            <a:r>
              <a:rPr lang="en-US" sz="3100" b="1" dirty="0" err="1" smtClean="0">
                <a:solidFill>
                  <a:schemeClr val="tx1"/>
                </a:solidFill>
              </a:rPr>
              <a:t>միջազգային</a:t>
            </a:r>
            <a:r>
              <a:rPr lang="en-US" sz="3100" b="1" dirty="0" smtClean="0">
                <a:solidFill>
                  <a:schemeClr val="tx1"/>
                </a:solidFill>
              </a:rPr>
              <a:t> </a:t>
            </a:r>
            <a:r>
              <a:rPr lang="en-US" sz="3100" b="1" dirty="0" err="1" smtClean="0">
                <a:solidFill>
                  <a:schemeClr val="tx1"/>
                </a:solidFill>
              </a:rPr>
              <a:t>դաշնագիր</a:t>
            </a:r>
            <a:endParaRPr lang="en-US" sz="3100" b="1" dirty="0" smtClean="0">
              <a:solidFill>
                <a:schemeClr val="tx1"/>
              </a:solidFill>
            </a:endParaRPr>
          </a:p>
          <a:p>
            <a:pPr algn="just"/>
            <a:endParaRPr lang="en-US" sz="2400" b="1" dirty="0">
              <a:solidFill>
                <a:schemeClr val="tx1"/>
              </a:solidFill>
            </a:endParaRPr>
          </a:p>
          <a:p>
            <a:r>
              <a:rPr lang="hy-AM" sz="2800" b="1" dirty="0">
                <a:solidFill>
                  <a:schemeClr val="tx1"/>
                </a:solidFill>
              </a:rPr>
              <a:t>Հոդված </a:t>
            </a:r>
            <a:r>
              <a:rPr lang="hy-AM" sz="2800" b="1" dirty="0" smtClean="0">
                <a:solidFill>
                  <a:schemeClr val="tx1"/>
                </a:solidFill>
              </a:rPr>
              <a:t>19</a:t>
            </a:r>
            <a:endParaRPr lang="en-US" sz="2800" b="1" dirty="0" smtClean="0">
              <a:solidFill>
                <a:schemeClr val="tx1"/>
              </a:solidFill>
            </a:endParaRPr>
          </a:p>
          <a:p>
            <a:endParaRPr lang="hy-AM" sz="2800" dirty="0">
              <a:solidFill>
                <a:schemeClr val="tx1"/>
              </a:solidFill>
            </a:endParaRPr>
          </a:p>
          <a:p>
            <a:pPr marL="109538" indent="-109538" algn="just"/>
            <a:r>
              <a:rPr lang="hy-AM" sz="2800" dirty="0" smtClean="0">
                <a:solidFill>
                  <a:schemeClr val="tx1"/>
                </a:solidFill>
              </a:rPr>
              <a:t>1.</a:t>
            </a:r>
            <a:r>
              <a:rPr lang="en-US" sz="2800" dirty="0" smtClean="0">
                <a:solidFill>
                  <a:schemeClr val="tx1"/>
                </a:solidFill>
              </a:rPr>
              <a:t>  </a:t>
            </a:r>
            <a:r>
              <a:rPr lang="hy-AM" sz="2800" dirty="0" smtClean="0">
                <a:solidFill>
                  <a:schemeClr val="tx1"/>
                </a:solidFill>
              </a:rPr>
              <a:t>Յուրաքանչյուր </a:t>
            </a:r>
            <a:r>
              <a:rPr lang="hy-AM" sz="2800" dirty="0">
                <a:solidFill>
                  <a:schemeClr val="tx1"/>
                </a:solidFill>
              </a:rPr>
              <a:t>մարդ իրավունք ունի անարգել կերպով հավատարիմ մնալ </a:t>
            </a:r>
            <a:r>
              <a:rPr lang="en-US" sz="2800" dirty="0" smtClean="0">
                <a:solidFill>
                  <a:schemeClr val="tx1"/>
                </a:solidFill>
              </a:rPr>
              <a:t>  </a:t>
            </a:r>
          </a:p>
          <a:p>
            <a:pPr marL="109538" indent="-109538" algn="just"/>
            <a:r>
              <a:rPr lang="en-US" sz="2800" dirty="0">
                <a:solidFill>
                  <a:schemeClr val="tx1"/>
                </a:solidFill>
              </a:rPr>
              <a:t> </a:t>
            </a:r>
            <a:r>
              <a:rPr lang="en-US" sz="2800" dirty="0" smtClean="0">
                <a:solidFill>
                  <a:schemeClr val="tx1"/>
                </a:solidFill>
              </a:rPr>
              <a:t>     </a:t>
            </a:r>
            <a:r>
              <a:rPr lang="hy-AM" sz="2800" dirty="0" smtClean="0">
                <a:solidFill>
                  <a:schemeClr val="tx1"/>
                </a:solidFill>
              </a:rPr>
              <a:t>իր </a:t>
            </a:r>
            <a:r>
              <a:rPr lang="hy-AM" sz="2800" dirty="0">
                <a:solidFill>
                  <a:schemeClr val="tx1"/>
                </a:solidFill>
              </a:rPr>
              <a:t>կարծիքներին</a:t>
            </a:r>
            <a:r>
              <a:rPr lang="hy-AM" sz="2800" dirty="0" smtClean="0">
                <a:solidFill>
                  <a:schemeClr val="tx1"/>
                </a:solidFill>
              </a:rPr>
              <a:t>:</a:t>
            </a:r>
            <a:endParaRPr lang="en-US" sz="2800" dirty="0" smtClean="0">
              <a:solidFill>
                <a:schemeClr val="tx1"/>
              </a:solidFill>
            </a:endParaRPr>
          </a:p>
          <a:p>
            <a:pPr marL="341313" indent="-341313" algn="just"/>
            <a:endParaRPr lang="hy-AM" sz="2800" dirty="0">
              <a:solidFill>
                <a:schemeClr val="tx1"/>
              </a:solidFill>
            </a:endParaRPr>
          </a:p>
          <a:p>
            <a:pPr marL="287338" indent="-287338" algn="just">
              <a:buAutoNum type="arabicPeriod" startAt="2"/>
            </a:pPr>
            <a:r>
              <a:rPr lang="hy-AM" sz="2800" dirty="0" smtClean="0">
                <a:solidFill>
                  <a:schemeClr val="tx1"/>
                </a:solidFill>
              </a:rPr>
              <a:t>Յուրաքանչյուր </a:t>
            </a:r>
            <a:r>
              <a:rPr lang="hy-AM" sz="2800" dirty="0">
                <a:solidFill>
                  <a:schemeClr val="tx1"/>
                </a:solidFill>
              </a:rPr>
              <a:t>մարդ ունի իր կարծիքն ազատ արտահայտելու իրավունք. այդ իրավունքն ընդգրկում է, անկախ պետական սահմաններից, բանավոր, գրավոր կամ մամուլի միջոցով կամ էլ գեղարվեստական ձևով արտահայտված կամ մի այլ ձևով սեփական ընտրությամբ ամեն տեսակի ինֆորմացիա ու գաղափարներ որոնելու, ստանալու և տարածելու ազատությունը</a:t>
            </a:r>
            <a:r>
              <a:rPr lang="hy-AM" sz="2800" dirty="0" smtClean="0">
                <a:solidFill>
                  <a:schemeClr val="tx1"/>
                </a:solidFill>
              </a:rPr>
              <a:t>:</a:t>
            </a:r>
            <a:endParaRPr lang="en-US" sz="2800" dirty="0" smtClean="0">
              <a:solidFill>
                <a:schemeClr val="tx1"/>
              </a:solidFill>
            </a:endParaRPr>
          </a:p>
          <a:p>
            <a:pPr algn="just"/>
            <a:endParaRPr lang="hy-AM" sz="2800" dirty="0">
              <a:solidFill>
                <a:schemeClr val="tx1"/>
              </a:solidFill>
            </a:endParaRPr>
          </a:p>
          <a:p>
            <a:pPr marL="287338" indent="-287338" algn="just"/>
            <a:r>
              <a:rPr lang="hy-AM" sz="2800" dirty="0" smtClean="0">
                <a:solidFill>
                  <a:schemeClr val="tx1"/>
                </a:solidFill>
              </a:rPr>
              <a:t>3.</a:t>
            </a:r>
            <a:r>
              <a:rPr lang="en-US" sz="2800" dirty="0" smtClean="0">
                <a:solidFill>
                  <a:schemeClr val="tx1"/>
                </a:solidFill>
              </a:rPr>
              <a:t> </a:t>
            </a:r>
            <a:r>
              <a:rPr lang="hy-AM" sz="2800" dirty="0" smtClean="0">
                <a:solidFill>
                  <a:schemeClr val="tx1"/>
                </a:solidFill>
              </a:rPr>
              <a:t>Սույն </a:t>
            </a:r>
            <a:r>
              <a:rPr lang="hy-AM" sz="2800" dirty="0">
                <a:solidFill>
                  <a:schemeClr val="tx1"/>
                </a:solidFill>
              </a:rPr>
              <a:t>հոդվածի 2-րդ կետում նախատեսված իրավունքներից օգտվելը դնում է հատուկ պարտականություններ և հատուկ պատասխանատվություն: Հետևաբար, այն կապված է որոշ սահմանափակումների հետ, սակայն, պետք է սահմանվեն օրենքով և լինեն անհրաժեշտ.</a:t>
            </a:r>
          </a:p>
          <a:p>
            <a:pPr algn="just"/>
            <a:endParaRPr lang="en-US" sz="2800" dirty="0" smtClean="0">
              <a:solidFill>
                <a:schemeClr val="tx1"/>
              </a:solidFill>
            </a:endParaRPr>
          </a:p>
          <a:p>
            <a:pPr marL="914400" indent="-341313" algn="just"/>
            <a:r>
              <a:rPr lang="en-US" sz="2800" dirty="0" smtClean="0">
                <a:solidFill>
                  <a:schemeClr val="tx1"/>
                </a:solidFill>
              </a:rPr>
              <a:t>   </a:t>
            </a:r>
            <a:r>
              <a:rPr lang="hy-AM" sz="2800" dirty="0" smtClean="0">
                <a:solidFill>
                  <a:schemeClr val="tx1"/>
                </a:solidFill>
              </a:rPr>
              <a:t>ա</a:t>
            </a:r>
            <a:r>
              <a:rPr lang="en-US" sz="2800" dirty="0" smtClean="0">
                <a:solidFill>
                  <a:schemeClr val="tx1"/>
                </a:solidFill>
              </a:rPr>
              <a:t>)</a:t>
            </a:r>
            <a:r>
              <a:rPr lang="hy-AM" sz="2800" dirty="0" smtClean="0">
                <a:solidFill>
                  <a:schemeClr val="tx1"/>
                </a:solidFill>
              </a:rPr>
              <a:t> </a:t>
            </a:r>
            <a:r>
              <a:rPr lang="hy-AM" sz="2800" dirty="0">
                <a:solidFill>
                  <a:schemeClr val="tx1"/>
                </a:solidFill>
              </a:rPr>
              <a:t>այլ անձանց իրավունքներն ու հեղինակությունը հարգելու համար.</a:t>
            </a:r>
          </a:p>
          <a:p>
            <a:pPr marL="914400" indent="-341313" algn="l"/>
            <a:endParaRPr lang="en-US" sz="2800" dirty="0" smtClean="0">
              <a:solidFill>
                <a:schemeClr val="tx1"/>
              </a:solidFill>
            </a:endParaRPr>
          </a:p>
          <a:p>
            <a:pPr marL="914400" indent="-341313" algn="l"/>
            <a:r>
              <a:rPr lang="en-US" sz="2800" dirty="0" smtClean="0">
                <a:solidFill>
                  <a:schemeClr val="tx1"/>
                </a:solidFill>
              </a:rPr>
              <a:t>   </a:t>
            </a:r>
            <a:r>
              <a:rPr lang="hy-AM" sz="2800" dirty="0" smtClean="0">
                <a:solidFill>
                  <a:schemeClr val="tx1"/>
                </a:solidFill>
              </a:rPr>
              <a:t>բ</a:t>
            </a:r>
            <a:r>
              <a:rPr lang="en-US" sz="2800" dirty="0" smtClean="0">
                <a:solidFill>
                  <a:schemeClr val="tx1"/>
                </a:solidFill>
              </a:rPr>
              <a:t>)</a:t>
            </a:r>
            <a:r>
              <a:rPr lang="hy-AM" sz="2800" dirty="0" smtClean="0">
                <a:solidFill>
                  <a:schemeClr val="tx1"/>
                </a:solidFill>
              </a:rPr>
              <a:t> </a:t>
            </a:r>
            <a:r>
              <a:rPr lang="en-US" sz="2800" dirty="0" smtClean="0">
                <a:solidFill>
                  <a:schemeClr val="tx1"/>
                </a:solidFill>
              </a:rPr>
              <a:t>  </a:t>
            </a:r>
            <a:r>
              <a:rPr lang="hy-AM" sz="2800" dirty="0" smtClean="0">
                <a:solidFill>
                  <a:schemeClr val="tx1"/>
                </a:solidFill>
              </a:rPr>
              <a:t>պետական </a:t>
            </a:r>
            <a:r>
              <a:rPr lang="hy-AM" sz="2800" dirty="0">
                <a:solidFill>
                  <a:schemeClr val="tx1"/>
                </a:solidFill>
              </a:rPr>
              <a:t>անվտանգության, հասարակական կարգի, բնակչության </a:t>
            </a:r>
            <a:r>
              <a:rPr lang="en-US" sz="2800" dirty="0" smtClean="0">
                <a:solidFill>
                  <a:schemeClr val="tx1"/>
                </a:solidFill>
              </a:rPr>
              <a:t>         </a:t>
            </a:r>
          </a:p>
          <a:p>
            <a:pPr marL="914400" indent="-341313" algn="l"/>
            <a:r>
              <a:rPr lang="en-US" sz="2800" dirty="0">
                <a:solidFill>
                  <a:schemeClr val="tx1"/>
                </a:solidFill>
              </a:rPr>
              <a:t> </a:t>
            </a:r>
            <a:r>
              <a:rPr lang="en-US" sz="2800" dirty="0" smtClean="0">
                <a:solidFill>
                  <a:schemeClr val="tx1"/>
                </a:solidFill>
              </a:rPr>
              <a:t>        </a:t>
            </a:r>
            <a:r>
              <a:rPr lang="hy-AM" sz="2800" dirty="0" smtClean="0">
                <a:solidFill>
                  <a:schemeClr val="tx1"/>
                </a:solidFill>
              </a:rPr>
              <a:t>առողջության </a:t>
            </a:r>
            <a:r>
              <a:rPr lang="hy-AM" sz="2800" dirty="0">
                <a:solidFill>
                  <a:schemeClr val="tx1"/>
                </a:solidFill>
              </a:rPr>
              <a:t>կամ բարոյականության </a:t>
            </a:r>
            <a:r>
              <a:rPr lang="hy-AM" sz="2800" dirty="0" smtClean="0">
                <a:solidFill>
                  <a:schemeClr val="tx1"/>
                </a:solidFill>
              </a:rPr>
              <a:t>պահպանության համար:</a:t>
            </a:r>
            <a:endParaRPr lang="en-US" sz="2400" b="1" dirty="0"/>
          </a:p>
        </p:txBody>
      </p:sp>
    </p:spTree>
    <p:extLst>
      <p:ext uri="{BB962C8B-B14F-4D97-AF65-F5344CB8AC3E}">
        <p14:creationId xmlns:p14="http://schemas.microsoft.com/office/powerpoint/2010/main" val="14390134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371600"/>
            <a:ext cx="8839200" cy="5181600"/>
          </a:xfrm>
        </p:spPr>
        <p:txBody>
          <a:bodyPr>
            <a:normAutofit fontScale="70000" lnSpcReduction="20000"/>
          </a:bodyPr>
          <a:lstStyle/>
          <a:p>
            <a:r>
              <a:rPr lang="hy-AM" sz="2900" b="1" dirty="0">
                <a:solidFill>
                  <a:schemeClr val="tx1"/>
                </a:solidFill>
              </a:rPr>
              <a:t>Հոդված </a:t>
            </a:r>
            <a:r>
              <a:rPr lang="hy-AM" sz="2900" b="1" dirty="0" smtClean="0">
                <a:solidFill>
                  <a:schemeClr val="tx1"/>
                </a:solidFill>
              </a:rPr>
              <a:t>20</a:t>
            </a:r>
            <a:endParaRPr lang="en-US" sz="2900" b="1" dirty="0" smtClean="0">
              <a:solidFill>
                <a:schemeClr val="tx1"/>
              </a:solidFill>
            </a:endParaRPr>
          </a:p>
          <a:p>
            <a:endParaRPr lang="hy-AM" sz="2400" dirty="0">
              <a:solidFill>
                <a:schemeClr val="tx1"/>
              </a:solidFill>
            </a:endParaRPr>
          </a:p>
          <a:p>
            <a:pPr marL="457200" indent="-457200" algn="just">
              <a:buAutoNum type="arabicPeriod"/>
            </a:pPr>
            <a:r>
              <a:rPr lang="hy-AM" sz="2900" dirty="0" smtClean="0">
                <a:solidFill>
                  <a:schemeClr val="tx1"/>
                </a:solidFill>
              </a:rPr>
              <a:t>Պատերազմի </a:t>
            </a:r>
            <a:r>
              <a:rPr lang="hy-AM" sz="2900" dirty="0">
                <a:solidFill>
                  <a:schemeClr val="tx1"/>
                </a:solidFill>
              </a:rPr>
              <a:t>որևէ քարոզչություն պետք է արգելվի օրենքով</a:t>
            </a:r>
            <a:r>
              <a:rPr lang="hy-AM" sz="2900" dirty="0" smtClean="0">
                <a:solidFill>
                  <a:schemeClr val="tx1"/>
                </a:solidFill>
              </a:rPr>
              <a:t>:</a:t>
            </a:r>
            <a:endParaRPr lang="en-US" sz="2900" dirty="0" smtClean="0">
              <a:solidFill>
                <a:schemeClr val="tx1"/>
              </a:solidFill>
            </a:endParaRPr>
          </a:p>
          <a:p>
            <a:pPr marL="463550" indent="-463550" algn="just"/>
            <a:r>
              <a:rPr lang="hy-AM" sz="2900" dirty="0" smtClean="0">
                <a:solidFill>
                  <a:schemeClr val="tx1"/>
                </a:solidFill>
              </a:rPr>
              <a:t>2</a:t>
            </a:r>
            <a:r>
              <a:rPr lang="hy-AM" sz="2900" dirty="0">
                <a:solidFill>
                  <a:schemeClr val="tx1"/>
                </a:solidFill>
              </a:rPr>
              <a:t>. </a:t>
            </a:r>
            <a:r>
              <a:rPr lang="en-US" sz="2900" dirty="0" smtClean="0">
                <a:solidFill>
                  <a:schemeClr val="tx1"/>
                </a:solidFill>
              </a:rPr>
              <a:t>   </a:t>
            </a:r>
            <a:r>
              <a:rPr lang="hy-AM" sz="2900" dirty="0" smtClean="0">
                <a:solidFill>
                  <a:schemeClr val="tx1"/>
                </a:solidFill>
              </a:rPr>
              <a:t>Ազգային</a:t>
            </a:r>
            <a:r>
              <a:rPr lang="hy-AM" sz="2900" dirty="0">
                <a:solidFill>
                  <a:schemeClr val="tx1"/>
                </a:solidFill>
              </a:rPr>
              <a:t>, ռասայական կամ կրոնական ատելության օգտին որևէ ելույթ, որն իրենից ներկայացնում է խտրականության, թշնամանքի կամ բռնության սադրանք, պետք է արգելվի </a:t>
            </a:r>
            <a:r>
              <a:rPr lang="hy-AM" sz="2900" dirty="0" smtClean="0">
                <a:solidFill>
                  <a:schemeClr val="tx1"/>
                </a:solidFill>
              </a:rPr>
              <a:t>օրենքով:</a:t>
            </a:r>
            <a:endParaRPr lang="en-US" sz="2900" dirty="0" smtClean="0">
              <a:solidFill>
                <a:schemeClr val="tx1"/>
              </a:solidFill>
            </a:endParaRPr>
          </a:p>
          <a:p>
            <a:pPr marL="463550" indent="-463550"/>
            <a:endParaRPr lang="en-US" sz="2900" dirty="0" smtClean="0">
              <a:solidFill>
                <a:schemeClr val="tx1"/>
              </a:solidFill>
            </a:endParaRPr>
          </a:p>
          <a:p>
            <a:pPr marL="463550" indent="-463550"/>
            <a:r>
              <a:rPr lang="en-US" sz="2900" dirty="0" err="1" smtClean="0">
                <a:solidFill>
                  <a:schemeClr val="tx1"/>
                </a:solidFill>
              </a:rPr>
              <a:t>Եզրահանգում</a:t>
            </a:r>
            <a:endParaRPr lang="en-US" sz="2900" dirty="0" smtClean="0">
              <a:solidFill>
                <a:schemeClr val="tx1"/>
              </a:solidFill>
            </a:endParaRPr>
          </a:p>
          <a:p>
            <a:pPr marL="463550" indent="-463550" algn="just"/>
            <a:endParaRPr lang="en-US" sz="2400" dirty="0" smtClean="0">
              <a:solidFill>
                <a:schemeClr val="tx1"/>
              </a:solidFill>
            </a:endParaRPr>
          </a:p>
          <a:p>
            <a:pPr marL="804863" indent="-804863" algn="just">
              <a:buFont typeface="Wingdings" pitchFamily="2" charset="2"/>
              <a:buChar char="q"/>
            </a:pPr>
            <a:r>
              <a:rPr lang="en-US" sz="2900" dirty="0" err="1" smtClean="0">
                <a:solidFill>
                  <a:schemeClr val="tx1"/>
                </a:solidFill>
              </a:rPr>
              <a:t>Նշվածը</a:t>
            </a:r>
            <a:r>
              <a:rPr lang="en-US" sz="2900" dirty="0" smtClean="0">
                <a:solidFill>
                  <a:schemeClr val="tx1"/>
                </a:solidFill>
              </a:rPr>
              <a:t> </a:t>
            </a:r>
            <a:r>
              <a:rPr lang="en-US" sz="2900" dirty="0" err="1" smtClean="0">
                <a:solidFill>
                  <a:schemeClr val="tx1"/>
                </a:solidFill>
              </a:rPr>
              <a:t>վկայում</a:t>
            </a:r>
            <a:r>
              <a:rPr lang="en-US" sz="2900" dirty="0">
                <a:solidFill>
                  <a:schemeClr val="tx1"/>
                </a:solidFill>
              </a:rPr>
              <a:t> </a:t>
            </a:r>
            <a:r>
              <a:rPr lang="en-US" sz="2900" dirty="0" smtClean="0">
                <a:solidFill>
                  <a:schemeClr val="tx1"/>
                </a:solidFill>
              </a:rPr>
              <a:t>է, </a:t>
            </a:r>
            <a:r>
              <a:rPr lang="en-US" sz="2900" dirty="0" err="1" smtClean="0">
                <a:solidFill>
                  <a:schemeClr val="tx1"/>
                </a:solidFill>
              </a:rPr>
              <a:t>որ</a:t>
            </a:r>
            <a:r>
              <a:rPr lang="en-US" sz="2900" dirty="0" smtClean="0">
                <a:solidFill>
                  <a:schemeClr val="tx1"/>
                </a:solidFill>
              </a:rPr>
              <a:t> 18-րդ </a:t>
            </a:r>
            <a:r>
              <a:rPr lang="en-US" sz="2900" dirty="0" err="1" smtClean="0">
                <a:solidFill>
                  <a:schemeClr val="tx1"/>
                </a:solidFill>
              </a:rPr>
              <a:t>հոդվածը</a:t>
            </a:r>
            <a:r>
              <a:rPr lang="en-US" sz="2900" dirty="0" smtClean="0">
                <a:solidFill>
                  <a:schemeClr val="tx1"/>
                </a:solidFill>
              </a:rPr>
              <a:t> </a:t>
            </a:r>
            <a:r>
              <a:rPr lang="en-US" sz="2900" dirty="0" err="1" smtClean="0">
                <a:solidFill>
                  <a:schemeClr val="tx1"/>
                </a:solidFill>
              </a:rPr>
              <a:t>գերակայում</a:t>
            </a:r>
            <a:r>
              <a:rPr lang="en-US" sz="2900" dirty="0" smtClean="0">
                <a:solidFill>
                  <a:schemeClr val="tx1"/>
                </a:solidFill>
              </a:rPr>
              <a:t> է 19-րդ </a:t>
            </a:r>
            <a:r>
              <a:rPr lang="en-US" sz="2900" dirty="0" err="1" smtClean="0">
                <a:solidFill>
                  <a:schemeClr val="tx1"/>
                </a:solidFill>
              </a:rPr>
              <a:t>հոդվածի</a:t>
            </a:r>
            <a:r>
              <a:rPr lang="en-US" sz="2900" dirty="0" smtClean="0">
                <a:solidFill>
                  <a:schemeClr val="tx1"/>
                </a:solidFill>
              </a:rPr>
              <a:t> </a:t>
            </a:r>
            <a:r>
              <a:rPr lang="en-US" sz="2900" dirty="0" err="1" smtClean="0">
                <a:solidFill>
                  <a:schemeClr val="tx1"/>
                </a:solidFill>
              </a:rPr>
              <a:t>նկատմամբ</a:t>
            </a:r>
            <a:r>
              <a:rPr lang="en-US" sz="2900" dirty="0" smtClean="0">
                <a:solidFill>
                  <a:schemeClr val="tx1"/>
                </a:solidFill>
              </a:rPr>
              <a:t>, </a:t>
            </a:r>
            <a:r>
              <a:rPr lang="en-US" sz="2900" dirty="0" err="1" smtClean="0">
                <a:solidFill>
                  <a:schemeClr val="tx1"/>
                </a:solidFill>
              </a:rPr>
              <a:t>այսինքն</a:t>
            </a:r>
            <a:r>
              <a:rPr lang="en-US" sz="2900" dirty="0" smtClean="0">
                <a:solidFill>
                  <a:schemeClr val="tx1"/>
                </a:solidFill>
              </a:rPr>
              <a:t>, </a:t>
            </a:r>
            <a:r>
              <a:rPr lang="en-US" sz="2900" dirty="0" err="1" smtClean="0">
                <a:solidFill>
                  <a:schemeClr val="tx1"/>
                </a:solidFill>
              </a:rPr>
              <a:t>կրոնի</a:t>
            </a:r>
            <a:r>
              <a:rPr lang="en-US" sz="2900" dirty="0" smtClean="0">
                <a:solidFill>
                  <a:schemeClr val="tx1"/>
                </a:solidFill>
              </a:rPr>
              <a:t> </a:t>
            </a:r>
            <a:r>
              <a:rPr lang="en-US" sz="2900" dirty="0" err="1" smtClean="0">
                <a:solidFill>
                  <a:schemeClr val="tx1"/>
                </a:solidFill>
              </a:rPr>
              <a:t>ազատությունը</a:t>
            </a:r>
            <a:r>
              <a:rPr lang="en-US" sz="2900" dirty="0" smtClean="0">
                <a:solidFill>
                  <a:schemeClr val="tx1"/>
                </a:solidFill>
              </a:rPr>
              <a:t> </a:t>
            </a:r>
            <a:r>
              <a:rPr lang="en-US" sz="2900" dirty="0" err="1" smtClean="0">
                <a:solidFill>
                  <a:schemeClr val="tx1"/>
                </a:solidFill>
              </a:rPr>
              <a:t>գերակայում</a:t>
            </a:r>
            <a:r>
              <a:rPr lang="en-US" sz="2900" dirty="0" smtClean="0">
                <a:solidFill>
                  <a:schemeClr val="tx1"/>
                </a:solidFill>
              </a:rPr>
              <a:t> է </a:t>
            </a:r>
            <a:r>
              <a:rPr lang="en-US" sz="2900" dirty="0" err="1" smtClean="0">
                <a:solidFill>
                  <a:schemeClr val="tx1"/>
                </a:solidFill>
              </a:rPr>
              <a:t>արտահայտվելու</a:t>
            </a:r>
            <a:r>
              <a:rPr lang="en-US" sz="2900" dirty="0" smtClean="0">
                <a:solidFill>
                  <a:schemeClr val="tx1"/>
                </a:solidFill>
              </a:rPr>
              <a:t> </a:t>
            </a:r>
            <a:r>
              <a:rPr lang="en-US" sz="2900" dirty="0" err="1" smtClean="0">
                <a:solidFill>
                  <a:schemeClr val="tx1"/>
                </a:solidFill>
              </a:rPr>
              <a:t>ազատության</a:t>
            </a:r>
            <a:r>
              <a:rPr lang="en-US" sz="2900" dirty="0" smtClean="0">
                <a:solidFill>
                  <a:schemeClr val="tx1"/>
                </a:solidFill>
              </a:rPr>
              <a:t> </a:t>
            </a:r>
            <a:r>
              <a:rPr lang="en-US" sz="2900" dirty="0" err="1" smtClean="0">
                <a:solidFill>
                  <a:schemeClr val="tx1"/>
                </a:solidFill>
              </a:rPr>
              <a:t>իրավունքին</a:t>
            </a:r>
            <a:r>
              <a:rPr lang="en-US" sz="2900" dirty="0" smtClean="0">
                <a:solidFill>
                  <a:schemeClr val="tx1"/>
                </a:solidFill>
              </a:rPr>
              <a:t>, </a:t>
            </a:r>
            <a:r>
              <a:rPr lang="en-US" sz="2900" dirty="0" err="1" smtClean="0">
                <a:solidFill>
                  <a:srgbClr val="FF0000"/>
                </a:solidFill>
              </a:rPr>
              <a:t>եթե</a:t>
            </a:r>
            <a:r>
              <a:rPr lang="en-US" sz="2900" dirty="0" smtClean="0">
                <a:solidFill>
                  <a:srgbClr val="FF0000"/>
                </a:solidFill>
              </a:rPr>
              <a:t> </a:t>
            </a:r>
            <a:r>
              <a:rPr lang="en-US" sz="2900" dirty="0" err="1" smtClean="0">
                <a:solidFill>
                  <a:srgbClr val="FF0000"/>
                </a:solidFill>
              </a:rPr>
              <a:t>արտահայտված</a:t>
            </a:r>
            <a:r>
              <a:rPr lang="en-US" sz="2900" dirty="0" smtClean="0">
                <a:solidFill>
                  <a:srgbClr val="FF0000"/>
                </a:solidFill>
              </a:rPr>
              <a:t> </a:t>
            </a:r>
            <a:r>
              <a:rPr lang="en-US" sz="2900" dirty="0" err="1" smtClean="0">
                <a:solidFill>
                  <a:srgbClr val="FF0000"/>
                </a:solidFill>
              </a:rPr>
              <a:t>խոսքը</a:t>
            </a:r>
            <a:r>
              <a:rPr lang="en-US" sz="2900" dirty="0" smtClean="0">
                <a:solidFill>
                  <a:srgbClr val="FF0000"/>
                </a:solidFill>
              </a:rPr>
              <a:t> </a:t>
            </a:r>
            <a:r>
              <a:rPr lang="en-US" sz="2900" dirty="0" err="1" smtClean="0">
                <a:solidFill>
                  <a:srgbClr val="FF0000"/>
                </a:solidFill>
              </a:rPr>
              <a:t>ներառում</a:t>
            </a:r>
            <a:r>
              <a:rPr lang="en-US" sz="2900" dirty="0" smtClean="0">
                <a:solidFill>
                  <a:srgbClr val="FF0000"/>
                </a:solidFill>
              </a:rPr>
              <a:t> է </a:t>
            </a:r>
            <a:r>
              <a:rPr lang="en-US" sz="2900" dirty="0" err="1" smtClean="0">
                <a:solidFill>
                  <a:srgbClr val="FF0000"/>
                </a:solidFill>
              </a:rPr>
              <a:t>կրոնական</a:t>
            </a:r>
            <a:r>
              <a:rPr lang="en-US" sz="2900" dirty="0" smtClean="0">
                <a:solidFill>
                  <a:srgbClr val="FF0000"/>
                </a:solidFill>
              </a:rPr>
              <a:t> </a:t>
            </a:r>
            <a:r>
              <a:rPr lang="en-US" sz="2900" dirty="0" err="1" smtClean="0">
                <a:solidFill>
                  <a:srgbClr val="FF0000"/>
                </a:solidFill>
              </a:rPr>
              <a:t>ատելություն</a:t>
            </a:r>
            <a:r>
              <a:rPr lang="en-US" sz="2900" dirty="0" smtClean="0">
                <a:solidFill>
                  <a:srgbClr val="FF0000"/>
                </a:solidFill>
              </a:rPr>
              <a:t>: </a:t>
            </a:r>
          </a:p>
          <a:p>
            <a:pPr algn="just"/>
            <a:endParaRPr lang="en-US" sz="2900" dirty="0" smtClean="0">
              <a:solidFill>
                <a:schemeClr val="tx1"/>
              </a:solidFill>
            </a:endParaRPr>
          </a:p>
          <a:p>
            <a:pPr marL="804863" indent="-804863" algn="just">
              <a:buFont typeface="Wingdings" pitchFamily="2" charset="2"/>
              <a:buChar char="q"/>
            </a:pPr>
            <a:r>
              <a:rPr lang="en-US" sz="2900" dirty="0" err="1" smtClean="0">
                <a:solidFill>
                  <a:schemeClr val="tx1"/>
                </a:solidFill>
              </a:rPr>
              <a:t>Այսինքն</a:t>
            </a:r>
            <a:r>
              <a:rPr lang="en-US" sz="2900" dirty="0" smtClean="0">
                <a:solidFill>
                  <a:schemeClr val="tx1"/>
                </a:solidFill>
              </a:rPr>
              <a:t>, </a:t>
            </a:r>
            <a:r>
              <a:rPr lang="en-US" sz="2900" dirty="0" err="1" smtClean="0">
                <a:solidFill>
                  <a:schemeClr val="tx1"/>
                </a:solidFill>
              </a:rPr>
              <a:t>եթե</a:t>
            </a:r>
            <a:r>
              <a:rPr lang="en-US" sz="2900" dirty="0" smtClean="0">
                <a:solidFill>
                  <a:schemeClr val="tx1"/>
                </a:solidFill>
              </a:rPr>
              <a:t> </a:t>
            </a:r>
            <a:r>
              <a:rPr lang="en-US" sz="2900" dirty="0" err="1">
                <a:solidFill>
                  <a:schemeClr val="tx1"/>
                </a:solidFill>
              </a:rPr>
              <a:t>արտահայտված</a:t>
            </a:r>
            <a:r>
              <a:rPr lang="en-US" sz="2900" dirty="0">
                <a:solidFill>
                  <a:schemeClr val="tx1"/>
                </a:solidFill>
              </a:rPr>
              <a:t> </a:t>
            </a:r>
            <a:r>
              <a:rPr lang="en-US" sz="2900" dirty="0" err="1">
                <a:solidFill>
                  <a:schemeClr val="tx1"/>
                </a:solidFill>
              </a:rPr>
              <a:t>խոսքը</a:t>
            </a:r>
            <a:r>
              <a:rPr lang="en-US" sz="2900" dirty="0">
                <a:solidFill>
                  <a:schemeClr val="tx1"/>
                </a:solidFill>
              </a:rPr>
              <a:t> </a:t>
            </a:r>
            <a:r>
              <a:rPr lang="en-US" sz="2900" dirty="0" err="1">
                <a:solidFill>
                  <a:schemeClr val="tx1"/>
                </a:solidFill>
              </a:rPr>
              <a:t>ներառում</a:t>
            </a:r>
            <a:r>
              <a:rPr lang="en-US" sz="2900" dirty="0">
                <a:solidFill>
                  <a:schemeClr val="tx1"/>
                </a:solidFill>
              </a:rPr>
              <a:t> է </a:t>
            </a:r>
            <a:r>
              <a:rPr lang="en-US" sz="2900" dirty="0" err="1">
                <a:solidFill>
                  <a:schemeClr val="tx1"/>
                </a:solidFill>
              </a:rPr>
              <a:t>կրոնական</a:t>
            </a:r>
            <a:r>
              <a:rPr lang="en-US" sz="2900" dirty="0">
                <a:solidFill>
                  <a:schemeClr val="tx1"/>
                </a:solidFill>
              </a:rPr>
              <a:t> </a:t>
            </a:r>
            <a:r>
              <a:rPr lang="en-US" sz="2900" dirty="0" err="1" smtClean="0">
                <a:solidFill>
                  <a:schemeClr val="tx1"/>
                </a:solidFill>
              </a:rPr>
              <a:t>ատելություն</a:t>
            </a:r>
            <a:r>
              <a:rPr lang="en-US" sz="2900" dirty="0" smtClean="0">
                <a:solidFill>
                  <a:schemeClr val="tx1"/>
                </a:solidFill>
              </a:rPr>
              <a:t>, </a:t>
            </a:r>
            <a:r>
              <a:rPr lang="en-US" sz="2900" dirty="0" err="1" smtClean="0">
                <a:solidFill>
                  <a:schemeClr val="tx1"/>
                </a:solidFill>
              </a:rPr>
              <a:t>երկու</a:t>
            </a:r>
            <a:r>
              <a:rPr lang="en-US" sz="2900" dirty="0" smtClean="0">
                <a:solidFill>
                  <a:schemeClr val="tx1"/>
                </a:solidFill>
              </a:rPr>
              <a:t> </a:t>
            </a:r>
            <a:r>
              <a:rPr lang="en-US" sz="2900" dirty="0" err="1" smtClean="0">
                <a:solidFill>
                  <a:schemeClr val="tx1"/>
                </a:solidFill>
              </a:rPr>
              <a:t>բախվող</a:t>
            </a:r>
            <a:r>
              <a:rPr lang="en-US" sz="2900" dirty="0" smtClean="0">
                <a:solidFill>
                  <a:schemeClr val="tx1"/>
                </a:solidFill>
              </a:rPr>
              <a:t> </a:t>
            </a:r>
            <a:r>
              <a:rPr lang="en-US" sz="2900" dirty="0" err="1" smtClean="0">
                <a:solidFill>
                  <a:schemeClr val="tx1"/>
                </a:solidFill>
              </a:rPr>
              <a:t>իրավունքները</a:t>
            </a:r>
            <a:r>
              <a:rPr lang="en-US" sz="2900" dirty="0" smtClean="0">
                <a:solidFill>
                  <a:schemeClr val="tx1"/>
                </a:solidFill>
              </a:rPr>
              <a:t> </a:t>
            </a:r>
            <a:r>
              <a:rPr lang="en-US" sz="2900" dirty="0" err="1" smtClean="0">
                <a:solidFill>
                  <a:schemeClr val="tx1"/>
                </a:solidFill>
              </a:rPr>
              <a:t>փոխհավասարակշռելու</a:t>
            </a:r>
            <a:r>
              <a:rPr lang="en-US" sz="2900" dirty="0" smtClean="0">
                <a:solidFill>
                  <a:schemeClr val="tx1"/>
                </a:solidFill>
              </a:rPr>
              <a:t> </a:t>
            </a:r>
            <a:r>
              <a:rPr lang="en-US" sz="2900" dirty="0" err="1" smtClean="0">
                <a:solidFill>
                  <a:schemeClr val="tx1"/>
                </a:solidFill>
              </a:rPr>
              <a:t>սկզբունքը</a:t>
            </a:r>
            <a:r>
              <a:rPr lang="en-US" sz="2900" dirty="0" smtClean="0">
                <a:solidFill>
                  <a:schemeClr val="tx1"/>
                </a:solidFill>
              </a:rPr>
              <a:t> </a:t>
            </a:r>
            <a:r>
              <a:rPr lang="en-US" sz="2900" dirty="0" err="1" smtClean="0">
                <a:solidFill>
                  <a:schemeClr val="tx1"/>
                </a:solidFill>
              </a:rPr>
              <a:t>չի</a:t>
            </a:r>
            <a:r>
              <a:rPr lang="en-US" sz="2900" dirty="0" smtClean="0">
                <a:solidFill>
                  <a:schemeClr val="tx1"/>
                </a:solidFill>
              </a:rPr>
              <a:t> </a:t>
            </a:r>
            <a:r>
              <a:rPr lang="en-US" sz="2900" dirty="0" err="1" smtClean="0">
                <a:solidFill>
                  <a:schemeClr val="tx1"/>
                </a:solidFill>
              </a:rPr>
              <a:t>գործում</a:t>
            </a:r>
            <a:r>
              <a:rPr lang="en-US" sz="2900" dirty="0" smtClean="0">
                <a:solidFill>
                  <a:schemeClr val="tx1"/>
                </a:solidFill>
              </a:rPr>
              <a:t>, </a:t>
            </a:r>
            <a:r>
              <a:rPr lang="en-US" sz="2900" dirty="0" err="1" smtClean="0">
                <a:solidFill>
                  <a:schemeClr val="tx1"/>
                </a:solidFill>
              </a:rPr>
              <a:t>այլ</a:t>
            </a:r>
            <a:r>
              <a:rPr lang="en-US" sz="2900" dirty="0" smtClean="0">
                <a:solidFill>
                  <a:schemeClr val="tx1"/>
                </a:solidFill>
              </a:rPr>
              <a:t> </a:t>
            </a:r>
            <a:r>
              <a:rPr lang="en-US" sz="2900" dirty="0" err="1" smtClean="0">
                <a:solidFill>
                  <a:schemeClr val="tx1"/>
                </a:solidFill>
              </a:rPr>
              <a:t>գերակայում</a:t>
            </a:r>
            <a:r>
              <a:rPr lang="en-US" sz="2900" dirty="0" smtClean="0">
                <a:solidFill>
                  <a:schemeClr val="tx1"/>
                </a:solidFill>
              </a:rPr>
              <a:t> է </a:t>
            </a:r>
            <a:r>
              <a:rPr lang="en-US" sz="2900" dirty="0" err="1" smtClean="0">
                <a:solidFill>
                  <a:schemeClr val="tx1"/>
                </a:solidFill>
              </a:rPr>
              <a:t>կրոնի</a:t>
            </a:r>
            <a:r>
              <a:rPr lang="en-US" sz="2900" dirty="0" smtClean="0">
                <a:solidFill>
                  <a:schemeClr val="tx1"/>
                </a:solidFill>
              </a:rPr>
              <a:t> </a:t>
            </a:r>
            <a:r>
              <a:rPr lang="en-US" sz="2900" dirty="0" err="1" smtClean="0">
                <a:solidFill>
                  <a:schemeClr val="tx1"/>
                </a:solidFill>
              </a:rPr>
              <a:t>ազատության</a:t>
            </a:r>
            <a:r>
              <a:rPr lang="en-US" sz="2900" dirty="0" smtClean="0">
                <a:solidFill>
                  <a:schemeClr val="tx1"/>
                </a:solidFill>
              </a:rPr>
              <a:t> </a:t>
            </a:r>
            <a:r>
              <a:rPr lang="en-US" sz="2900" dirty="0" err="1" smtClean="0">
                <a:solidFill>
                  <a:schemeClr val="tx1"/>
                </a:solidFill>
              </a:rPr>
              <a:t>իրավունքը</a:t>
            </a:r>
            <a:r>
              <a:rPr lang="en-US" sz="2900" dirty="0" smtClean="0">
                <a:solidFill>
                  <a:schemeClr val="tx1"/>
                </a:solidFill>
              </a:rPr>
              <a:t>: </a:t>
            </a:r>
            <a:endParaRPr lang="en-US" sz="2900" dirty="0">
              <a:solidFill>
                <a:schemeClr val="tx1"/>
              </a:solidFill>
            </a:endParaRPr>
          </a:p>
        </p:txBody>
      </p:sp>
      <p:sp>
        <p:nvSpPr>
          <p:cNvPr id="6" name="Rectangle 5"/>
          <p:cNvSpPr/>
          <p:nvPr/>
        </p:nvSpPr>
        <p:spPr>
          <a:xfrm>
            <a:off x="609600" y="304800"/>
            <a:ext cx="8001000" cy="707886"/>
          </a:xfrm>
          <a:prstGeom prst="rect">
            <a:avLst/>
          </a:prstGeom>
        </p:spPr>
        <p:txBody>
          <a:bodyPr wrap="square">
            <a:spAutoFit/>
          </a:bodyPr>
          <a:lstStyle/>
          <a:p>
            <a:pPr algn="ctr"/>
            <a:r>
              <a:rPr lang="hy-AM" sz="2000" b="1" dirty="0"/>
              <a:t>Քաղաքացիական և քաղաքական իրավունքների մասին </a:t>
            </a:r>
          </a:p>
          <a:p>
            <a:pPr algn="ctr"/>
            <a:r>
              <a:rPr lang="hy-AM" sz="2000" b="1" dirty="0"/>
              <a:t>միջազգային դաշնագիր</a:t>
            </a:r>
          </a:p>
        </p:txBody>
      </p:sp>
    </p:spTree>
    <p:extLst>
      <p:ext uri="{BB962C8B-B14F-4D97-AF65-F5344CB8AC3E}">
        <p14:creationId xmlns:p14="http://schemas.microsoft.com/office/powerpoint/2010/main" val="2228664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0"/>
            <a:ext cx="8763000" cy="6705600"/>
          </a:xfrm>
        </p:spPr>
        <p:txBody>
          <a:bodyPr>
            <a:normAutofit fontScale="92500"/>
          </a:bodyPr>
          <a:lstStyle/>
          <a:p>
            <a:r>
              <a:rPr lang="en-US" b="1" dirty="0" err="1">
                <a:solidFill>
                  <a:schemeClr val="tx2">
                    <a:lumMod val="60000"/>
                    <a:lumOff val="40000"/>
                  </a:schemeClr>
                </a:solidFill>
              </a:rPr>
              <a:t>Մարդու</a:t>
            </a:r>
            <a:r>
              <a:rPr lang="en-US" b="1" dirty="0">
                <a:solidFill>
                  <a:schemeClr val="tx2">
                    <a:lumMod val="60000"/>
                    <a:lumOff val="40000"/>
                  </a:schemeClr>
                </a:solidFill>
              </a:rPr>
              <a:t> </a:t>
            </a:r>
            <a:r>
              <a:rPr lang="en-US" b="1" dirty="0" err="1">
                <a:solidFill>
                  <a:schemeClr val="tx2">
                    <a:lumMod val="60000"/>
                    <a:lumOff val="40000"/>
                  </a:schemeClr>
                </a:solidFill>
              </a:rPr>
              <a:t>իրավունքների</a:t>
            </a:r>
            <a:r>
              <a:rPr lang="en-US" b="1" dirty="0">
                <a:solidFill>
                  <a:schemeClr val="tx2">
                    <a:lumMod val="60000"/>
                    <a:lumOff val="40000"/>
                  </a:schemeClr>
                </a:solidFill>
              </a:rPr>
              <a:t> և  </a:t>
            </a:r>
            <a:r>
              <a:rPr lang="en-US" b="1" dirty="0" err="1">
                <a:solidFill>
                  <a:schemeClr val="tx2">
                    <a:lumMod val="60000"/>
                    <a:lumOff val="40000"/>
                  </a:schemeClr>
                </a:solidFill>
              </a:rPr>
              <a:t>հիմնարար</a:t>
            </a:r>
            <a:r>
              <a:rPr lang="en-US" b="1" dirty="0">
                <a:solidFill>
                  <a:schemeClr val="tx2">
                    <a:lumMod val="60000"/>
                    <a:lumOff val="40000"/>
                  </a:schemeClr>
                </a:solidFill>
              </a:rPr>
              <a:t> </a:t>
            </a:r>
            <a:r>
              <a:rPr lang="en-US" b="1" dirty="0" err="1">
                <a:solidFill>
                  <a:schemeClr val="tx2">
                    <a:lumMod val="60000"/>
                    <a:lumOff val="40000"/>
                  </a:schemeClr>
                </a:solidFill>
              </a:rPr>
              <a:t>ազատությունների</a:t>
            </a:r>
            <a:r>
              <a:rPr lang="en-US" b="1" dirty="0">
                <a:solidFill>
                  <a:schemeClr val="tx2">
                    <a:lumMod val="60000"/>
                    <a:lumOff val="40000"/>
                  </a:schemeClr>
                </a:solidFill>
              </a:rPr>
              <a:t> </a:t>
            </a:r>
            <a:r>
              <a:rPr lang="en-US" b="1" dirty="0" err="1">
                <a:solidFill>
                  <a:schemeClr val="tx2">
                    <a:lumMod val="60000"/>
                    <a:lumOff val="40000"/>
                  </a:schemeClr>
                </a:solidFill>
              </a:rPr>
              <a:t>մասին</a:t>
            </a:r>
            <a:r>
              <a:rPr lang="en-US" b="1" dirty="0">
                <a:solidFill>
                  <a:schemeClr val="tx2">
                    <a:lumMod val="60000"/>
                    <a:lumOff val="40000"/>
                  </a:schemeClr>
                </a:solidFill>
              </a:rPr>
              <a:t> </a:t>
            </a:r>
            <a:r>
              <a:rPr lang="en-US" b="1" dirty="0" err="1">
                <a:solidFill>
                  <a:schemeClr val="tx2">
                    <a:lumMod val="60000"/>
                    <a:lumOff val="40000"/>
                  </a:schemeClr>
                </a:solidFill>
              </a:rPr>
              <a:t>եվրոպական</a:t>
            </a:r>
            <a:r>
              <a:rPr lang="en-US" b="1" dirty="0">
                <a:solidFill>
                  <a:schemeClr val="tx2">
                    <a:lumMod val="60000"/>
                    <a:lumOff val="40000"/>
                  </a:schemeClr>
                </a:solidFill>
              </a:rPr>
              <a:t> </a:t>
            </a:r>
            <a:r>
              <a:rPr lang="en-US" b="1" dirty="0" err="1" smtClean="0">
                <a:solidFill>
                  <a:schemeClr val="tx2">
                    <a:lumMod val="60000"/>
                    <a:lumOff val="40000"/>
                  </a:schemeClr>
                </a:solidFill>
              </a:rPr>
              <a:t>կոնվենցի</a:t>
            </a:r>
            <a:r>
              <a:rPr lang="en-US" b="1" dirty="0" err="1">
                <a:solidFill>
                  <a:schemeClr val="tx2">
                    <a:lumMod val="60000"/>
                    <a:lumOff val="40000"/>
                  </a:schemeClr>
                </a:solidFill>
              </a:rPr>
              <a:t>ա</a:t>
            </a:r>
            <a:endParaRPr lang="hy-AM" dirty="0">
              <a:solidFill>
                <a:schemeClr val="tx2">
                  <a:lumMod val="60000"/>
                  <a:lumOff val="40000"/>
                </a:schemeClr>
              </a:solidFill>
            </a:endParaRPr>
          </a:p>
          <a:p>
            <a:endParaRPr lang="en-US" b="1" dirty="0" smtClean="0"/>
          </a:p>
          <a:p>
            <a:r>
              <a:rPr lang="hy-AM" sz="2200" b="1" dirty="0" smtClean="0">
                <a:solidFill>
                  <a:schemeClr val="tx1"/>
                </a:solidFill>
              </a:rPr>
              <a:t>Հոդված </a:t>
            </a:r>
            <a:r>
              <a:rPr lang="hy-AM" sz="2200" b="1" dirty="0">
                <a:solidFill>
                  <a:schemeClr val="tx1"/>
                </a:solidFill>
              </a:rPr>
              <a:t>9 </a:t>
            </a:r>
            <a:br>
              <a:rPr lang="hy-AM" sz="2200" b="1" dirty="0">
                <a:solidFill>
                  <a:schemeClr val="tx1"/>
                </a:solidFill>
              </a:rPr>
            </a:br>
            <a:r>
              <a:rPr lang="hy-AM" sz="2200" b="1" dirty="0">
                <a:solidFill>
                  <a:schemeClr val="tx1"/>
                </a:solidFill>
              </a:rPr>
              <a:t>Մտքի, խղճի և կրոնի </a:t>
            </a:r>
            <a:r>
              <a:rPr lang="hy-AM" sz="2200" b="1" dirty="0" smtClean="0">
                <a:solidFill>
                  <a:schemeClr val="tx1"/>
                </a:solidFill>
              </a:rPr>
              <a:t>ազատություն</a:t>
            </a:r>
            <a:endParaRPr lang="en-US" sz="2200" b="1" dirty="0" smtClean="0">
              <a:solidFill>
                <a:schemeClr val="tx1"/>
              </a:solidFill>
            </a:endParaRPr>
          </a:p>
          <a:p>
            <a:endParaRPr lang="en-US" sz="2200" b="1" dirty="0" smtClean="0">
              <a:solidFill>
                <a:schemeClr val="tx1"/>
              </a:solidFill>
            </a:endParaRPr>
          </a:p>
          <a:p>
            <a:pPr marL="457200" indent="-457200" algn="just">
              <a:buAutoNum type="arabicPeriod"/>
            </a:pPr>
            <a:r>
              <a:rPr lang="hy-AM" sz="2200" dirty="0" smtClean="0">
                <a:solidFill>
                  <a:schemeClr val="tx1"/>
                </a:solidFill>
              </a:rPr>
              <a:t>Յուրաքանչյուր </a:t>
            </a:r>
            <a:r>
              <a:rPr lang="hy-AM" sz="2200" dirty="0">
                <a:solidFill>
                  <a:schemeClr val="tx1"/>
                </a:solidFill>
              </a:rPr>
              <a:t>ոք ունի մտքի, խղճի և կրոնի ազատության իրավունք. այս իրավունքը ներառում է իր կրոնը կամ համոզմունքը փոխելու ազատությունը և դրանք ինչպես միանձնյա, այնպես էլ այլոց հետ համատեղ և հրապարակավ կամ մասնավոր կարգով, քարոզչության, արարողությունների, պաշտամունքի և ծեսերի միջոցով արտահայտելու ազատություն</a:t>
            </a:r>
            <a:r>
              <a:rPr lang="hy-AM" sz="2200" dirty="0" smtClean="0">
                <a:solidFill>
                  <a:schemeClr val="tx1"/>
                </a:solidFill>
              </a:rPr>
              <a:t>:</a:t>
            </a:r>
            <a:endParaRPr lang="en-US" sz="2200" dirty="0" smtClean="0">
              <a:solidFill>
                <a:schemeClr val="tx1"/>
              </a:solidFill>
            </a:endParaRPr>
          </a:p>
          <a:p>
            <a:pPr algn="just"/>
            <a:r>
              <a:rPr lang="hy-AM" sz="2200" dirty="0" smtClean="0">
                <a:solidFill>
                  <a:schemeClr val="tx1"/>
                </a:solidFill>
              </a:rPr>
              <a:t> </a:t>
            </a:r>
            <a:endParaRPr lang="hy-AM" sz="2200" dirty="0">
              <a:solidFill>
                <a:schemeClr val="tx1"/>
              </a:solidFill>
            </a:endParaRPr>
          </a:p>
          <a:p>
            <a:pPr marL="463550" indent="-463550" algn="just"/>
            <a:r>
              <a:rPr lang="hy-AM" sz="2200" dirty="0">
                <a:solidFill>
                  <a:schemeClr val="tx1"/>
                </a:solidFill>
              </a:rPr>
              <a:t>2. </a:t>
            </a:r>
            <a:r>
              <a:rPr lang="en-US" sz="2200" dirty="0" smtClean="0">
                <a:solidFill>
                  <a:schemeClr val="tx1"/>
                </a:solidFill>
              </a:rPr>
              <a:t>  </a:t>
            </a:r>
            <a:r>
              <a:rPr lang="hy-AM" sz="2200" dirty="0" smtClean="0">
                <a:solidFill>
                  <a:schemeClr val="tx1"/>
                </a:solidFill>
              </a:rPr>
              <a:t>Սեփական </a:t>
            </a:r>
            <a:r>
              <a:rPr lang="hy-AM" sz="2200" dirty="0">
                <a:solidFill>
                  <a:schemeClr val="tx1"/>
                </a:solidFill>
              </a:rPr>
              <a:t>կրոնը կամ համոզմունքները դավանելու ազատությունը ենթակա է միայն այնպիսի սահմանափակումների, որոնք սահմանված են օրենքով և անհրաժեշտ են ժողովրդավարական հասարակությունում` ի պաշտպանություն հասարակական անվտանգության, հասարակական կարգի, առողջության կամ բարոյականության կամ այլ անձանց իրավունքների և ազատությունների</a:t>
            </a:r>
            <a:r>
              <a:rPr lang="hy-AM" sz="2200" dirty="0"/>
              <a:t>: </a:t>
            </a:r>
          </a:p>
          <a:p>
            <a:pPr marL="463550" indent="-463550" algn="just"/>
            <a:endParaRPr lang="en-US" sz="2200" dirty="0" smtClean="0">
              <a:solidFill>
                <a:schemeClr val="tx1"/>
              </a:solidFill>
            </a:endParaRPr>
          </a:p>
        </p:txBody>
      </p:sp>
    </p:spTree>
    <p:extLst>
      <p:ext uri="{BB962C8B-B14F-4D97-AF65-F5344CB8AC3E}">
        <p14:creationId xmlns:p14="http://schemas.microsoft.com/office/powerpoint/2010/main" val="13443118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686800" cy="993775"/>
          </a:xfrm>
        </p:spPr>
        <p:txBody>
          <a:bodyPr>
            <a:noAutofit/>
          </a:bodyPr>
          <a:lstStyle/>
          <a:p>
            <a:pPr lvl="0">
              <a:spcBef>
                <a:spcPct val="20000"/>
              </a:spcBef>
            </a:pPr>
            <a:r>
              <a:rPr lang="en-US" sz="2200" b="1" dirty="0" smtClean="0">
                <a:solidFill>
                  <a:prstClr val="black">
                    <a:tint val="75000"/>
                  </a:prstClr>
                </a:solidFill>
                <a:ea typeface="+mn-ea"/>
                <a:cs typeface="+mn-cs"/>
              </a:rPr>
              <a:t/>
            </a:r>
            <a:br>
              <a:rPr lang="en-US" sz="2200" b="1" dirty="0" smtClean="0">
                <a:solidFill>
                  <a:prstClr val="black">
                    <a:tint val="75000"/>
                  </a:prstClr>
                </a:solidFill>
                <a:ea typeface="+mn-ea"/>
                <a:cs typeface="+mn-cs"/>
              </a:rPr>
            </a:br>
            <a:r>
              <a:rPr lang="en-US" sz="2200" b="1" dirty="0">
                <a:solidFill>
                  <a:prstClr val="black">
                    <a:tint val="75000"/>
                  </a:prstClr>
                </a:solidFill>
                <a:ea typeface="+mn-ea"/>
                <a:cs typeface="+mn-cs"/>
              </a:rPr>
              <a:t/>
            </a:r>
            <a:br>
              <a:rPr lang="en-US" sz="2200" b="1" dirty="0">
                <a:solidFill>
                  <a:prstClr val="black">
                    <a:tint val="75000"/>
                  </a:prstClr>
                </a:solidFill>
                <a:ea typeface="+mn-ea"/>
                <a:cs typeface="+mn-cs"/>
              </a:rPr>
            </a:br>
            <a:r>
              <a:rPr lang="en-US" sz="2200" b="1" dirty="0" smtClean="0">
                <a:solidFill>
                  <a:prstClr val="black">
                    <a:tint val="75000"/>
                  </a:prstClr>
                </a:solidFill>
                <a:ea typeface="+mn-ea"/>
                <a:cs typeface="+mn-cs"/>
              </a:rPr>
              <a:t/>
            </a:r>
            <a:br>
              <a:rPr lang="en-US" sz="2200" b="1" dirty="0" smtClean="0">
                <a:solidFill>
                  <a:prstClr val="black">
                    <a:tint val="75000"/>
                  </a:prstClr>
                </a:solidFill>
                <a:ea typeface="+mn-ea"/>
                <a:cs typeface="+mn-cs"/>
              </a:rPr>
            </a:br>
            <a:r>
              <a:rPr lang="en-US" sz="2200" b="1" dirty="0">
                <a:solidFill>
                  <a:prstClr val="black">
                    <a:tint val="75000"/>
                  </a:prstClr>
                </a:solidFill>
                <a:ea typeface="+mn-ea"/>
                <a:cs typeface="+mn-cs"/>
              </a:rPr>
              <a:t/>
            </a:r>
            <a:br>
              <a:rPr lang="en-US" sz="2200" b="1" dirty="0">
                <a:solidFill>
                  <a:prstClr val="black">
                    <a:tint val="75000"/>
                  </a:prstClr>
                </a:solidFill>
                <a:ea typeface="+mn-ea"/>
                <a:cs typeface="+mn-cs"/>
              </a:rPr>
            </a:br>
            <a:r>
              <a:rPr lang="en-US" sz="2200" b="1" dirty="0" smtClean="0">
                <a:solidFill>
                  <a:prstClr val="black">
                    <a:tint val="75000"/>
                  </a:prstClr>
                </a:solidFill>
                <a:ea typeface="+mn-ea"/>
                <a:cs typeface="+mn-cs"/>
              </a:rPr>
              <a:t/>
            </a:r>
            <a:br>
              <a:rPr lang="en-US" sz="2200" b="1" dirty="0" smtClean="0">
                <a:solidFill>
                  <a:prstClr val="black">
                    <a:tint val="75000"/>
                  </a:prstClr>
                </a:solidFill>
                <a:ea typeface="+mn-ea"/>
                <a:cs typeface="+mn-cs"/>
              </a:rPr>
            </a:br>
            <a:r>
              <a:rPr lang="en-US" sz="2200" b="1" dirty="0">
                <a:solidFill>
                  <a:prstClr val="black">
                    <a:tint val="75000"/>
                  </a:prstClr>
                </a:solidFill>
                <a:ea typeface="+mn-ea"/>
                <a:cs typeface="+mn-cs"/>
              </a:rPr>
              <a:t/>
            </a:r>
            <a:br>
              <a:rPr lang="en-US" sz="2200" b="1" dirty="0">
                <a:solidFill>
                  <a:prstClr val="black">
                    <a:tint val="75000"/>
                  </a:prstClr>
                </a:solidFill>
                <a:ea typeface="+mn-ea"/>
                <a:cs typeface="+mn-cs"/>
              </a:rPr>
            </a:br>
            <a:r>
              <a:rPr lang="en-US" sz="2400" b="1" dirty="0" err="1" smtClean="0">
                <a:ea typeface="+mn-ea"/>
                <a:cs typeface="+mn-cs"/>
              </a:rPr>
              <a:t>Մարդու</a:t>
            </a:r>
            <a:r>
              <a:rPr lang="en-US" sz="2400" b="1" dirty="0" smtClean="0">
                <a:ea typeface="+mn-ea"/>
                <a:cs typeface="+mn-cs"/>
              </a:rPr>
              <a:t> </a:t>
            </a:r>
            <a:r>
              <a:rPr lang="en-US" sz="2400" b="1" dirty="0" err="1">
                <a:ea typeface="+mn-ea"/>
                <a:cs typeface="+mn-cs"/>
              </a:rPr>
              <a:t>իրավունքների</a:t>
            </a:r>
            <a:r>
              <a:rPr lang="en-US" sz="2400" b="1" dirty="0">
                <a:ea typeface="+mn-ea"/>
                <a:cs typeface="+mn-cs"/>
              </a:rPr>
              <a:t> և  </a:t>
            </a:r>
            <a:r>
              <a:rPr lang="en-US" sz="2400" b="1" dirty="0" err="1">
                <a:ea typeface="+mn-ea"/>
                <a:cs typeface="+mn-cs"/>
              </a:rPr>
              <a:t>հիմնարար</a:t>
            </a:r>
            <a:r>
              <a:rPr lang="en-US" sz="2400" b="1" dirty="0">
                <a:ea typeface="+mn-ea"/>
                <a:cs typeface="+mn-cs"/>
              </a:rPr>
              <a:t> </a:t>
            </a:r>
            <a:r>
              <a:rPr lang="en-US" sz="2400" b="1" dirty="0" err="1">
                <a:ea typeface="+mn-ea"/>
                <a:cs typeface="+mn-cs"/>
              </a:rPr>
              <a:t>ազատությունների</a:t>
            </a:r>
            <a:r>
              <a:rPr lang="en-US" sz="2400" b="1" dirty="0">
                <a:ea typeface="+mn-ea"/>
                <a:cs typeface="+mn-cs"/>
              </a:rPr>
              <a:t> </a:t>
            </a:r>
            <a:r>
              <a:rPr lang="en-US" sz="2400" b="1" dirty="0" err="1">
                <a:ea typeface="+mn-ea"/>
                <a:cs typeface="+mn-cs"/>
              </a:rPr>
              <a:t>մասին</a:t>
            </a:r>
            <a:r>
              <a:rPr lang="en-US" sz="2400" b="1" dirty="0">
                <a:ea typeface="+mn-ea"/>
                <a:cs typeface="+mn-cs"/>
              </a:rPr>
              <a:t> </a:t>
            </a:r>
            <a:r>
              <a:rPr lang="en-US" sz="2400" b="1" dirty="0" err="1">
                <a:ea typeface="+mn-ea"/>
                <a:cs typeface="+mn-cs"/>
              </a:rPr>
              <a:t>եվրոպական</a:t>
            </a:r>
            <a:r>
              <a:rPr lang="en-US" sz="2400" b="1" dirty="0">
                <a:ea typeface="+mn-ea"/>
                <a:cs typeface="+mn-cs"/>
              </a:rPr>
              <a:t> </a:t>
            </a:r>
            <a:r>
              <a:rPr lang="en-US" sz="2400" b="1" dirty="0" err="1">
                <a:ea typeface="+mn-ea"/>
                <a:cs typeface="+mn-cs"/>
              </a:rPr>
              <a:t>կոնվենցիա</a:t>
            </a:r>
            <a:endParaRPr lang="en-US" sz="2400" dirty="0"/>
          </a:p>
        </p:txBody>
      </p:sp>
      <p:sp>
        <p:nvSpPr>
          <p:cNvPr id="3" name="Subtitle 2"/>
          <p:cNvSpPr>
            <a:spLocks noGrp="1"/>
          </p:cNvSpPr>
          <p:nvPr>
            <p:ph type="subTitle" idx="1"/>
          </p:nvPr>
        </p:nvSpPr>
        <p:spPr>
          <a:xfrm>
            <a:off x="0" y="1447800"/>
            <a:ext cx="8991600" cy="5410200"/>
          </a:xfrm>
        </p:spPr>
        <p:txBody>
          <a:bodyPr>
            <a:normAutofit fontScale="62500" lnSpcReduction="20000"/>
          </a:bodyPr>
          <a:lstStyle/>
          <a:p>
            <a:endParaRPr lang="en-US" sz="2800" b="1" dirty="0" smtClean="0">
              <a:solidFill>
                <a:schemeClr val="tx1"/>
              </a:solidFill>
            </a:endParaRPr>
          </a:p>
          <a:p>
            <a:r>
              <a:rPr lang="hy-AM" sz="2800" b="1" dirty="0" smtClean="0">
                <a:solidFill>
                  <a:schemeClr val="tx1"/>
                </a:solidFill>
              </a:rPr>
              <a:t>Հոդված </a:t>
            </a:r>
            <a:r>
              <a:rPr lang="hy-AM" sz="2800" b="1" dirty="0">
                <a:solidFill>
                  <a:schemeClr val="tx1"/>
                </a:solidFill>
              </a:rPr>
              <a:t>10 </a:t>
            </a:r>
            <a:br>
              <a:rPr lang="hy-AM" sz="2800" b="1" dirty="0">
                <a:solidFill>
                  <a:schemeClr val="tx1"/>
                </a:solidFill>
              </a:rPr>
            </a:br>
            <a:r>
              <a:rPr lang="hy-AM" sz="2800" b="1" dirty="0" smtClean="0">
                <a:solidFill>
                  <a:schemeClr val="tx1"/>
                </a:solidFill>
              </a:rPr>
              <a:t>Արտահայտվելու ազատություն</a:t>
            </a:r>
            <a:endParaRPr lang="en-US" sz="2800" b="1" dirty="0" smtClean="0">
              <a:solidFill>
                <a:schemeClr val="tx1"/>
              </a:solidFill>
            </a:endParaRPr>
          </a:p>
          <a:p>
            <a:endParaRPr lang="hy-AM" sz="2800" dirty="0">
              <a:solidFill>
                <a:schemeClr val="tx1"/>
              </a:solidFill>
            </a:endParaRPr>
          </a:p>
          <a:p>
            <a:pPr marL="514350" indent="-514350" algn="just">
              <a:buAutoNum type="arabicPeriod"/>
            </a:pPr>
            <a:r>
              <a:rPr lang="hy-AM" sz="3100" dirty="0" smtClean="0">
                <a:solidFill>
                  <a:schemeClr val="tx1"/>
                </a:solidFill>
              </a:rPr>
              <a:t>Յուրաքանչյուր </a:t>
            </a:r>
            <a:r>
              <a:rPr lang="hy-AM" sz="3100" dirty="0">
                <a:solidFill>
                  <a:schemeClr val="tx1"/>
                </a:solidFill>
              </a:rPr>
              <a:t>ոք ունի ազատորեն արտահայտվելու իրավունք: Այս իրավունքը ներառում է սեփական կարծիք ունենալու, տեղեկություններ և գաղափարներ ստանալու և տարածելու ազատությունը` առանց պետական մարմինների միջամտության և անկախ </a:t>
            </a:r>
            <a:r>
              <a:rPr lang="hy-AM" sz="3100" dirty="0" smtClean="0">
                <a:solidFill>
                  <a:schemeClr val="tx1"/>
                </a:solidFill>
              </a:rPr>
              <a:t>սահմաններից</a:t>
            </a:r>
            <a:r>
              <a:rPr lang="en-US" sz="3100" dirty="0" smtClean="0">
                <a:solidFill>
                  <a:schemeClr val="tx1"/>
                </a:solidFill>
              </a:rPr>
              <a:t>…</a:t>
            </a:r>
            <a:r>
              <a:rPr lang="hy-AM" sz="3100" dirty="0" smtClean="0">
                <a:solidFill>
                  <a:schemeClr val="tx1"/>
                </a:solidFill>
              </a:rPr>
              <a:t>:</a:t>
            </a:r>
            <a:endParaRPr lang="en-US" sz="3100" dirty="0" smtClean="0">
              <a:solidFill>
                <a:schemeClr val="tx1"/>
              </a:solidFill>
            </a:endParaRPr>
          </a:p>
          <a:p>
            <a:pPr algn="just"/>
            <a:endParaRPr lang="en-US" sz="3100" dirty="0" smtClean="0">
              <a:solidFill>
                <a:schemeClr val="tx1"/>
              </a:solidFill>
            </a:endParaRPr>
          </a:p>
          <a:p>
            <a:pPr marL="519113" indent="-519113" algn="just"/>
            <a:r>
              <a:rPr lang="hy-AM" sz="3100" dirty="0" smtClean="0">
                <a:solidFill>
                  <a:schemeClr val="tx1"/>
                </a:solidFill>
              </a:rPr>
              <a:t>2</a:t>
            </a:r>
            <a:r>
              <a:rPr lang="hy-AM" sz="3100" dirty="0">
                <a:solidFill>
                  <a:schemeClr val="tx1"/>
                </a:solidFill>
              </a:rPr>
              <a:t>. </a:t>
            </a:r>
            <a:r>
              <a:rPr lang="en-US" sz="3100" dirty="0" smtClean="0">
                <a:solidFill>
                  <a:schemeClr val="tx1"/>
                </a:solidFill>
              </a:rPr>
              <a:t> </a:t>
            </a:r>
            <a:r>
              <a:rPr lang="hy-AM" sz="3100" dirty="0" smtClean="0">
                <a:solidFill>
                  <a:schemeClr val="tx1"/>
                </a:solidFill>
              </a:rPr>
              <a:t>Այս </a:t>
            </a:r>
            <a:r>
              <a:rPr lang="hy-AM" sz="3100" dirty="0">
                <a:solidFill>
                  <a:schemeClr val="tx1"/>
                </a:solidFill>
              </a:rPr>
              <a:t>ազատությունների իրականացումը, քանի որ այն կապված է պարտավորությունների և պատասխանատվության հետ, կարող է պայմանավորվել այնպիսի ձևականություններով, պայմաններով, սահմանափակումներով կամ պատժամիջոցներով, որոնք նախատեսված են օրենքով և անհրաժեշտ են ժողովրդավարական հասարակությունում` ի շահ պետական անվտանգության, տարածքային ամբողջականության կամ հասարակության անվտանգության, անկարգությունները կամ հանցագործությունները կանխելու, առողջությունը կամ բարոյականությունը, ինչպես և այլ անձանց հեղինակությունը կամ իրավունքները </a:t>
            </a:r>
            <a:r>
              <a:rPr lang="hy-AM" sz="3100" dirty="0" smtClean="0">
                <a:solidFill>
                  <a:schemeClr val="tx1"/>
                </a:solidFill>
              </a:rPr>
              <a:t>պաշտպանելու</a:t>
            </a:r>
            <a:r>
              <a:rPr lang="en-US" sz="3100" dirty="0" smtClean="0">
                <a:solidFill>
                  <a:schemeClr val="tx1"/>
                </a:solidFill>
              </a:rPr>
              <a:t>….</a:t>
            </a:r>
            <a:r>
              <a:rPr lang="hy-AM" sz="3100" dirty="0" smtClean="0">
                <a:solidFill>
                  <a:schemeClr val="tx1"/>
                </a:solidFill>
              </a:rPr>
              <a:t> </a:t>
            </a:r>
            <a:r>
              <a:rPr lang="hy-AM" sz="3100" dirty="0">
                <a:solidFill>
                  <a:schemeClr val="tx1"/>
                </a:solidFill>
              </a:rPr>
              <a:t>նպատակով: </a:t>
            </a:r>
          </a:p>
          <a:p>
            <a:pPr marL="463550" indent="-463550"/>
            <a:endParaRPr lang="en-US" sz="3100" dirty="0" smtClean="0">
              <a:solidFill>
                <a:schemeClr val="tx1"/>
              </a:solidFill>
            </a:endParaRPr>
          </a:p>
        </p:txBody>
      </p:sp>
    </p:spTree>
    <p:extLst>
      <p:ext uri="{BB962C8B-B14F-4D97-AF65-F5344CB8AC3E}">
        <p14:creationId xmlns:p14="http://schemas.microsoft.com/office/powerpoint/2010/main" val="2400366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765175"/>
          </a:xfrm>
        </p:spPr>
        <p:txBody>
          <a:bodyPr>
            <a:noAutofit/>
          </a:bodyPr>
          <a:lstStyle/>
          <a:p>
            <a:pPr lvl="0">
              <a:spcBef>
                <a:spcPct val="20000"/>
              </a:spcBef>
            </a:pPr>
            <a:r>
              <a:rPr lang="hy-AM" sz="2400" dirty="0"/>
              <a:t/>
            </a:r>
            <a:br>
              <a:rPr lang="hy-AM" sz="2400" dirty="0"/>
            </a:br>
            <a:r>
              <a:rPr lang="hy-AM" sz="2400" dirty="0"/>
              <a:t/>
            </a:r>
            <a:br>
              <a:rPr lang="hy-AM" sz="2400" dirty="0"/>
            </a:br>
            <a:r>
              <a:rPr lang="hy-AM" sz="2400" dirty="0"/>
              <a:t/>
            </a:r>
            <a:br>
              <a:rPr lang="hy-AM" sz="2400" dirty="0"/>
            </a:br>
            <a:r>
              <a:rPr lang="hy-AM" sz="2400" dirty="0"/>
              <a:t/>
            </a:r>
            <a:br>
              <a:rPr lang="hy-AM" sz="2400" dirty="0"/>
            </a:br>
            <a:r>
              <a:rPr lang="hy-AM" sz="2400" dirty="0"/>
              <a:t/>
            </a:r>
            <a:br>
              <a:rPr lang="hy-AM" sz="2400" dirty="0"/>
            </a:br>
            <a:r>
              <a:rPr lang="hy-AM" sz="2400" dirty="0"/>
              <a:t/>
            </a:r>
            <a:br>
              <a:rPr lang="hy-AM" sz="2400" dirty="0"/>
            </a:br>
            <a:r>
              <a:rPr lang="hy-AM" sz="2400" dirty="0"/>
              <a:t>Մարդու իրավունքների և  հիմնարար ազատությունների մասին եվրոպական կոնվենցիա</a:t>
            </a:r>
            <a:endParaRPr lang="en-US" sz="2400" dirty="0"/>
          </a:p>
        </p:txBody>
      </p:sp>
      <p:sp>
        <p:nvSpPr>
          <p:cNvPr id="3" name="Subtitle 2"/>
          <p:cNvSpPr>
            <a:spLocks noGrp="1"/>
          </p:cNvSpPr>
          <p:nvPr>
            <p:ph type="subTitle" idx="1"/>
          </p:nvPr>
        </p:nvSpPr>
        <p:spPr>
          <a:xfrm>
            <a:off x="152400" y="990600"/>
            <a:ext cx="8839200" cy="5867400"/>
          </a:xfrm>
        </p:spPr>
        <p:txBody>
          <a:bodyPr>
            <a:normAutofit/>
          </a:bodyPr>
          <a:lstStyle/>
          <a:p>
            <a:endParaRPr lang="en-US" sz="2000" b="1" dirty="0" smtClean="0">
              <a:solidFill>
                <a:schemeClr val="tx1"/>
              </a:solidFill>
            </a:endParaRPr>
          </a:p>
          <a:p>
            <a:r>
              <a:rPr lang="hy-AM" sz="2000" b="1" dirty="0" smtClean="0">
                <a:solidFill>
                  <a:schemeClr val="tx1"/>
                </a:solidFill>
              </a:rPr>
              <a:t>Հոդված </a:t>
            </a:r>
            <a:r>
              <a:rPr lang="hy-AM" sz="2000" b="1" dirty="0">
                <a:solidFill>
                  <a:schemeClr val="tx1"/>
                </a:solidFill>
              </a:rPr>
              <a:t>17 </a:t>
            </a:r>
            <a:br>
              <a:rPr lang="hy-AM" sz="2000" b="1" dirty="0">
                <a:solidFill>
                  <a:schemeClr val="tx1"/>
                </a:solidFill>
              </a:rPr>
            </a:br>
            <a:r>
              <a:rPr lang="hy-AM" sz="2000" b="1" dirty="0">
                <a:solidFill>
                  <a:schemeClr val="tx1"/>
                </a:solidFill>
              </a:rPr>
              <a:t>Իրավունքների չարաշահման արգելում</a:t>
            </a:r>
            <a:endParaRPr lang="hy-AM" sz="2000" dirty="0">
              <a:solidFill>
                <a:schemeClr val="tx1"/>
              </a:solidFill>
            </a:endParaRPr>
          </a:p>
          <a:p>
            <a:pPr algn="just"/>
            <a:endParaRPr lang="en-US" sz="2000" dirty="0" smtClean="0">
              <a:solidFill>
                <a:schemeClr val="tx1"/>
              </a:solidFill>
            </a:endParaRPr>
          </a:p>
          <a:p>
            <a:pPr algn="just"/>
            <a:r>
              <a:rPr lang="hy-AM" sz="2000" dirty="0" smtClean="0">
                <a:solidFill>
                  <a:schemeClr val="tx1"/>
                </a:solidFill>
              </a:rPr>
              <a:t>Սույն </a:t>
            </a:r>
            <a:r>
              <a:rPr lang="hy-AM" sz="2000" dirty="0">
                <a:solidFill>
                  <a:schemeClr val="tx1"/>
                </a:solidFill>
              </a:rPr>
              <a:t>Կոնվենցիայի ոչ մի դրույթ չի կարող մեկնաբանվել այն իմաստով, թե որևէ պետություն, անձանց խումբ կամ որևէ անձ իրավունք ունեն զբաղվելու այնպիսի գործունեությամբ կամ կատարելու այնպիսի գործողություն, որն ուղղված է սույն Կոնվենցիայում շարադրված ցանկացած իրավունքի և ազատության վերացմանը կամ դրանց սահմանափակմանը ավելի մեծ չափով, քան նախատեսված է Կոնվենցիայով: </a:t>
            </a:r>
          </a:p>
          <a:p>
            <a:pPr marL="463550" indent="-463550"/>
            <a:endParaRPr lang="en-US" sz="2000" dirty="0" smtClean="0">
              <a:solidFill>
                <a:schemeClr val="tx1"/>
              </a:solidFill>
            </a:endParaRPr>
          </a:p>
        </p:txBody>
      </p:sp>
    </p:spTree>
    <p:extLst>
      <p:ext uri="{BB962C8B-B14F-4D97-AF65-F5344CB8AC3E}">
        <p14:creationId xmlns:p14="http://schemas.microsoft.com/office/powerpoint/2010/main" val="25147596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765175"/>
          </a:xfrm>
        </p:spPr>
        <p:txBody>
          <a:bodyPr>
            <a:noAutofit/>
          </a:bodyPr>
          <a:lstStyle/>
          <a:p>
            <a:pPr lvl="0">
              <a:spcBef>
                <a:spcPct val="20000"/>
              </a:spcBef>
            </a:pPr>
            <a:r>
              <a:rPr lang="hy-AM" sz="2400" dirty="0"/>
              <a:t/>
            </a:r>
            <a:br>
              <a:rPr lang="hy-AM" sz="2400" dirty="0"/>
            </a:br>
            <a:r>
              <a:rPr lang="hy-AM" sz="2400" dirty="0"/>
              <a:t/>
            </a:r>
            <a:br>
              <a:rPr lang="hy-AM" sz="2400" dirty="0"/>
            </a:br>
            <a:r>
              <a:rPr lang="hy-AM" sz="2400" dirty="0"/>
              <a:t/>
            </a:r>
            <a:br>
              <a:rPr lang="hy-AM" sz="2400" dirty="0"/>
            </a:br>
            <a:r>
              <a:rPr lang="hy-AM" sz="2400" dirty="0"/>
              <a:t/>
            </a:r>
            <a:br>
              <a:rPr lang="hy-AM" sz="2400" dirty="0"/>
            </a:br>
            <a:r>
              <a:rPr lang="hy-AM" sz="2400" dirty="0"/>
              <a:t/>
            </a:r>
            <a:br>
              <a:rPr lang="hy-AM" sz="2400" dirty="0"/>
            </a:br>
            <a:r>
              <a:rPr lang="hy-AM" sz="2400" dirty="0"/>
              <a:t/>
            </a:r>
            <a:br>
              <a:rPr lang="hy-AM" sz="2400" dirty="0"/>
            </a:br>
            <a:r>
              <a:rPr lang="hy-AM" sz="2400" dirty="0"/>
              <a:t>Մարդու իրավունքների և  հիմնարար ազատությունների մասին եվրոպական կոնվենցիա</a:t>
            </a:r>
            <a:endParaRPr lang="en-US" sz="2400" dirty="0"/>
          </a:p>
        </p:txBody>
      </p:sp>
      <p:sp>
        <p:nvSpPr>
          <p:cNvPr id="3" name="Subtitle 2"/>
          <p:cNvSpPr>
            <a:spLocks noGrp="1"/>
          </p:cNvSpPr>
          <p:nvPr>
            <p:ph type="subTitle" idx="1"/>
          </p:nvPr>
        </p:nvSpPr>
        <p:spPr>
          <a:xfrm>
            <a:off x="0" y="990600"/>
            <a:ext cx="9144000" cy="5867400"/>
          </a:xfrm>
        </p:spPr>
        <p:txBody>
          <a:bodyPr>
            <a:normAutofit/>
          </a:bodyPr>
          <a:lstStyle/>
          <a:p>
            <a:endParaRPr lang="en-US" sz="2000" b="1" dirty="0" smtClean="0">
              <a:solidFill>
                <a:schemeClr val="tx1"/>
              </a:solidFill>
            </a:endParaRPr>
          </a:p>
          <a:p>
            <a:pPr algn="l"/>
            <a:r>
              <a:rPr lang="en-US" sz="2200" dirty="0" err="1" smtClean="0">
                <a:solidFill>
                  <a:schemeClr val="tx1"/>
                </a:solidFill>
              </a:rPr>
              <a:t>Եզրահանգում</a:t>
            </a:r>
            <a:r>
              <a:rPr lang="en-US" sz="2200" dirty="0" smtClean="0">
                <a:solidFill>
                  <a:schemeClr val="tx1"/>
                </a:solidFill>
              </a:rPr>
              <a:t>. </a:t>
            </a:r>
          </a:p>
          <a:p>
            <a:pPr algn="l"/>
            <a:endParaRPr lang="en-US" sz="2000" dirty="0">
              <a:solidFill>
                <a:schemeClr val="tx1"/>
              </a:solidFill>
            </a:endParaRPr>
          </a:p>
          <a:p>
            <a:pPr algn="l"/>
            <a:r>
              <a:rPr lang="en-US" sz="2000" dirty="0" err="1" smtClean="0">
                <a:solidFill>
                  <a:schemeClr val="tx1"/>
                </a:solidFill>
              </a:rPr>
              <a:t>Թույլատրվում</a:t>
            </a:r>
            <a:r>
              <a:rPr lang="en-US" sz="2000" dirty="0" smtClean="0">
                <a:solidFill>
                  <a:schemeClr val="tx1"/>
                </a:solidFill>
              </a:rPr>
              <a:t> է </a:t>
            </a:r>
            <a:r>
              <a:rPr lang="en-US" sz="2000" dirty="0" err="1" smtClean="0">
                <a:solidFill>
                  <a:schemeClr val="tx1"/>
                </a:solidFill>
              </a:rPr>
              <a:t>սահմանափակել</a:t>
            </a:r>
            <a:r>
              <a:rPr lang="en-US" sz="2000" dirty="0" smtClean="0">
                <a:solidFill>
                  <a:schemeClr val="tx1"/>
                </a:solidFill>
              </a:rPr>
              <a:t> </a:t>
            </a:r>
            <a:r>
              <a:rPr lang="en-US" sz="2000" dirty="0" err="1" smtClean="0">
                <a:solidFill>
                  <a:schemeClr val="tx1"/>
                </a:solidFill>
              </a:rPr>
              <a:t>ազատ</a:t>
            </a:r>
            <a:r>
              <a:rPr lang="en-US" sz="2000" dirty="0" smtClean="0">
                <a:solidFill>
                  <a:schemeClr val="tx1"/>
                </a:solidFill>
              </a:rPr>
              <a:t> </a:t>
            </a:r>
            <a:r>
              <a:rPr lang="en-US" sz="2000" dirty="0" err="1" smtClean="0">
                <a:solidFill>
                  <a:schemeClr val="tx1"/>
                </a:solidFill>
              </a:rPr>
              <a:t>խոսքը</a:t>
            </a:r>
            <a:r>
              <a:rPr lang="en-US" sz="2000" dirty="0" smtClean="0">
                <a:solidFill>
                  <a:schemeClr val="tx1"/>
                </a:solidFill>
              </a:rPr>
              <a:t>, </a:t>
            </a:r>
          </a:p>
          <a:p>
            <a:pPr algn="l"/>
            <a:endParaRPr lang="en-US" sz="2000" dirty="0">
              <a:solidFill>
                <a:schemeClr val="tx1"/>
              </a:solidFill>
            </a:endParaRPr>
          </a:p>
          <a:p>
            <a:pPr marL="342900" indent="-342900" algn="l">
              <a:buFont typeface="Wingdings" pitchFamily="2" charset="2"/>
              <a:buChar char="q"/>
            </a:pPr>
            <a:r>
              <a:rPr lang="en-US" sz="2000" dirty="0" err="1" smtClean="0">
                <a:solidFill>
                  <a:schemeClr val="tx1"/>
                </a:solidFill>
              </a:rPr>
              <a:t>եթե</a:t>
            </a:r>
            <a:r>
              <a:rPr lang="en-US" sz="2000" dirty="0" smtClean="0">
                <a:solidFill>
                  <a:schemeClr val="tx1"/>
                </a:solidFill>
              </a:rPr>
              <a:t> </a:t>
            </a:r>
            <a:r>
              <a:rPr lang="en-US" sz="2000" dirty="0" err="1" smtClean="0">
                <a:solidFill>
                  <a:schemeClr val="tx1"/>
                </a:solidFill>
              </a:rPr>
              <a:t>դա</a:t>
            </a:r>
            <a:r>
              <a:rPr lang="en-US" sz="2000" dirty="0" smtClean="0">
                <a:solidFill>
                  <a:schemeClr val="tx1"/>
                </a:solidFill>
              </a:rPr>
              <a:t> </a:t>
            </a:r>
            <a:r>
              <a:rPr lang="en-US" sz="2000" dirty="0" err="1" smtClean="0">
                <a:solidFill>
                  <a:schemeClr val="tx1"/>
                </a:solidFill>
              </a:rPr>
              <a:t>ներառում</a:t>
            </a:r>
            <a:r>
              <a:rPr lang="en-US" sz="2000" dirty="0" smtClean="0">
                <a:solidFill>
                  <a:schemeClr val="tx1"/>
                </a:solidFill>
              </a:rPr>
              <a:t> է </a:t>
            </a:r>
            <a:r>
              <a:rPr lang="en-US" sz="2000" dirty="0" err="1" smtClean="0">
                <a:solidFill>
                  <a:schemeClr val="tx1"/>
                </a:solidFill>
              </a:rPr>
              <a:t>կրոնական</a:t>
            </a:r>
            <a:r>
              <a:rPr lang="en-US" sz="2000" dirty="0" smtClean="0">
                <a:solidFill>
                  <a:schemeClr val="tx1"/>
                </a:solidFill>
              </a:rPr>
              <a:t> </a:t>
            </a:r>
            <a:r>
              <a:rPr lang="en-US" sz="2000" dirty="0" err="1" smtClean="0">
                <a:solidFill>
                  <a:schemeClr val="tx1"/>
                </a:solidFill>
              </a:rPr>
              <a:t>ատելություն</a:t>
            </a:r>
            <a:r>
              <a:rPr lang="en-US" sz="2000" dirty="0" smtClean="0">
                <a:solidFill>
                  <a:schemeClr val="tx1"/>
                </a:solidFill>
              </a:rPr>
              <a:t> ,</a:t>
            </a:r>
          </a:p>
          <a:p>
            <a:pPr marL="342900" indent="-342900" algn="l">
              <a:buFont typeface="Wingdings" pitchFamily="2" charset="2"/>
              <a:buChar char="q"/>
            </a:pPr>
            <a:r>
              <a:rPr lang="hy-AM" sz="2000" dirty="0" smtClean="0">
                <a:solidFill>
                  <a:schemeClr val="tx1"/>
                </a:solidFill>
              </a:rPr>
              <a:t>Ե</a:t>
            </a:r>
            <a:r>
              <a:rPr lang="en-US" sz="2000" dirty="0" err="1" smtClean="0">
                <a:solidFill>
                  <a:schemeClr val="tx1"/>
                </a:solidFill>
              </a:rPr>
              <a:t>թե</a:t>
            </a:r>
            <a:r>
              <a:rPr lang="en-US" sz="2000" dirty="0" smtClean="0">
                <a:solidFill>
                  <a:schemeClr val="tx1"/>
                </a:solidFill>
              </a:rPr>
              <a:t> </a:t>
            </a:r>
            <a:r>
              <a:rPr lang="en-US" sz="2000" dirty="0" err="1" smtClean="0">
                <a:solidFill>
                  <a:schemeClr val="tx1"/>
                </a:solidFill>
              </a:rPr>
              <a:t>դա</a:t>
            </a:r>
            <a:r>
              <a:rPr lang="en-US" sz="2000" dirty="0" smtClean="0">
                <a:solidFill>
                  <a:schemeClr val="tx1"/>
                </a:solidFill>
              </a:rPr>
              <a:t> </a:t>
            </a:r>
            <a:r>
              <a:rPr lang="en-US" sz="2000" dirty="0" err="1" smtClean="0">
                <a:solidFill>
                  <a:schemeClr val="tx1"/>
                </a:solidFill>
              </a:rPr>
              <a:t>աստծուն</a:t>
            </a:r>
            <a:r>
              <a:rPr lang="en-US" sz="2000" dirty="0" smtClean="0">
                <a:solidFill>
                  <a:schemeClr val="tx1"/>
                </a:solidFill>
              </a:rPr>
              <a:t> </a:t>
            </a:r>
            <a:r>
              <a:rPr lang="en-US" sz="2000" dirty="0" err="1" smtClean="0">
                <a:solidFill>
                  <a:schemeClr val="tx1"/>
                </a:solidFill>
              </a:rPr>
              <a:t>անարգող</a:t>
            </a:r>
            <a:r>
              <a:rPr lang="en-US" sz="2000" dirty="0" smtClean="0">
                <a:solidFill>
                  <a:schemeClr val="tx1"/>
                </a:solidFill>
              </a:rPr>
              <a:t>, </a:t>
            </a:r>
            <a:r>
              <a:rPr lang="en-US" sz="2000" dirty="0" err="1" smtClean="0">
                <a:solidFill>
                  <a:schemeClr val="tx1"/>
                </a:solidFill>
              </a:rPr>
              <a:t>կրոնն</a:t>
            </a:r>
            <a:r>
              <a:rPr lang="en-US" sz="2000" dirty="0" smtClean="0">
                <a:solidFill>
                  <a:schemeClr val="tx1"/>
                </a:solidFill>
              </a:rPr>
              <a:t> </a:t>
            </a:r>
            <a:r>
              <a:rPr lang="en-US" sz="2000" dirty="0" err="1" smtClean="0">
                <a:solidFill>
                  <a:schemeClr val="tx1"/>
                </a:solidFill>
              </a:rPr>
              <a:t>անարգող</a:t>
            </a:r>
            <a:r>
              <a:rPr lang="en-US" sz="2000" dirty="0" smtClean="0">
                <a:solidFill>
                  <a:schemeClr val="tx1"/>
                </a:solidFill>
              </a:rPr>
              <a:t> </a:t>
            </a:r>
            <a:r>
              <a:rPr lang="en-US" sz="2000" dirty="0" err="1" smtClean="0">
                <a:solidFill>
                  <a:schemeClr val="tx1"/>
                </a:solidFill>
              </a:rPr>
              <a:t>խոսք</a:t>
            </a:r>
            <a:r>
              <a:rPr lang="en-US" sz="2000" dirty="0" smtClean="0">
                <a:solidFill>
                  <a:schemeClr val="tx1"/>
                </a:solidFill>
              </a:rPr>
              <a:t> է (blasphemy) (</a:t>
            </a:r>
            <a:r>
              <a:rPr lang="ru-RU" sz="2000" dirty="0" smtClean="0">
                <a:solidFill>
                  <a:schemeClr val="tx1"/>
                </a:solidFill>
              </a:rPr>
              <a:t>богохульство</a:t>
            </a:r>
            <a:r>
              <a:rPr lang="en-US" sz="2000" dirty="0" smtClean="0">
                <a:solidFill>
                  <a:schemeClr val="tx1"/>
                </a:solidFill>
              </a:rPr>
              <a:t>)</a:t>
            </a:r>
          </a:p>
          <a:p>
            <a:pPr marL="342900" indent="-342900" algn="l">
              <a:buFont typeface="Wingdings" pitchFamily="2" charset="2"/>
              <a:buChar char="q"/>
            </a:pPr>
            <a:r>
              <a:rPr lang="hy-AM" sz="2000" dirty="0" smtClean="0">
                <a:solidFill>
                  <a:schemeClr val="tx1"/>
                </a:solidFill>
              </a:rPr>
              <a:t>Ե</a:t>
            </a:r>
            <a:r>
              <a:rPr lang="en-US" sz="2000" dirty="0" err="1" smtClean="0">
                <a:solidFill>
                  <a:schemeClr val="tx1"/>
                </a:solidFill>
              </a:rPr>
              <a:t>թե</a:t>
            </a:r>
            <a:r>
              <a:rPr lang="en-US" sz="2000" dirty="0" smtClean="0">
                <a:solidFill>
                  <a:schemeClr val="tx1"/>
                </a:solidFill>
              </a:rPr>
              <a:t> </a:t>
            </a:r>
            <a:r>
              <a:rPr lang="en-US" sz="2000" dirty="0" err="1" smtClean="0">
                <a:solidFill>
                  <a:schemeClr val="tx1"/>
                </a:solidFill>
              </a:rPr>
              <a:t>բռնությունների</a:t>
            </a:r>
            <a:r>
              <a:rPr lang="en-US" sz="2000" dirty="0" smtClean="0">
                <a:solidFill>
                  <a:schemeClr val="tx1"/>
                </a:solidFill>
              </a:rPr>
              <a:t> </a:t>
            </a:r>
            <a:r>
              <a:rPr lang="en-US" sz="2000" dirty="0" err="1" smtClean="0">
                <a:solidFill>
                  <a:schemeClr val="tx1"/>
                </a:solidFill>
              </a:rPr>
              <a:t>կոչ</a:t>
            </a:r>
            <a:r>
              <a:rPr lang="en-US" sz="2000" dirty="0" smtClean="0">
                <a:solidFill>
                  <a:schemeClr val="tx1"/>
                </a:solidFill>
              </a:rPr>
              <a:t> </a:t>
            </a:r>
            <a:r>
              <a:rPr lang="en-US" sz="2000" dirty="0" err="1" smtClean="0">
                <a:solidFill>
                  <a:schemeClr val="tx1"/>
                </a:solidFill>
              </a:rPr>
              <a:t>անող</a:t>
            </a:r>
            <a:r>
              <a:rPr lang="en-US" sz="2000" dirty="0" smtClean="0">
                <a:solidFill>
                  <a:schemeClr val="tx1"/>
                </a:solidFill>
              </a:rPr>
              <a:t> </a:t>
            </a:r>
            <a:r>
              <a:rPr lang="en-US" sz="2000" dirty="0" err="1" smtClean="0">
                <a:solidFill>
                  <a:schemeClr val="tx1"/>
                </a:solidFill>
              </a:rPr>
              <a:t>խոսք</a:t>
            </a:r>
            <a:r>
              <a:rPr lang="en-US" sz="2000" dirty="0" smtClean="0">
                <a:solidFill>
                  <a:schemeClr val="tx1"/>
                </a:solidFill>
              </a:rPr>
              <a:t> է, </a:t>
            </a:r>
          </a:p>
          <a:p>
            <a:pPr marL="342900" indent="-342900" algn="l">
              <a:buFont typeface="Wingdings" pitchFamily="2" charset="2"/>
              <a:buChar char="q"/>
            </a:pPr>
            <a:r>
              <a:rPr lang="hy-AM" sz="2000" dirty="0" smtClean="0">
                <a:solidFill>
                  <a:schemeClr val="tx1"/>
                </a:solidFill>
              </a:rPr>
              <a:t>Ե</a:t>
            </a:r>
            <a:r>
              <a:rPr lang="en-US" sz="2000" dirty="0" err="1" smtClean="0">
                <a:solidFill>
                  <a:schemeClr val="tx1"/>
                </a:solidFill>
              </a:rPr>
              <a:t>թե</a:t>
            </a:r>
            <a:r>
              <a:rPr lang="en-US" sz="2000" dirty="0" smtClean="0">
                <a:solidFill>
                  <a:schemeClr val="tx1"/>
                </a:solidFill>
              </a:rPr>
              <a:t> </a:t>
            </a:r>
            <a:r>
              <a:rPr lang="en-US" sz="2000" dirty="0" err="1" smtClean="0">
                <a:solidFill>
                  <a:schemeClr val="tx1"/>
                </a:solidFill>
              </a:rPr>
              <a:t>հերքում</a:t>
            </a:r>
            <a:r>
              <a:rPr lang="en-US" sz="2000" dirty="0" smtClean="0">
                <a:solidFill>
                  <a:schemeClr val="tx1"/>
                </a:solidFill>
              </a:rPr>
              <a:t> է </a:t>
            </a:r>
            <a:r>
              <a:rPr lang="en-US" sz="2000" dirty="0" err="1" smtClean="0">
                <a:solidFill>
                  <a:schemeClr val="tx1"/>
                </a:solidFill>
              </a:rPr>
              <a:t>որոշ</a:t>
            </a:r>
            <a:r>
              <a:rPr lang="en-US" sz="2000" dirty="0" smtClean="0">
                <a:solidFill>
                  <a:schemeClr val="tx1"/>
                </a:solidFill>
              </a:rPr>
              <a:t> </a:t>
            </a:r>
            <a:r>
              <a:rPr lang="en-US" sz="2000" dirty="0" err="1" smtClean="0">
                <a:solidFill>
                  <a:schemeClr val="tx1"/>
                </a:solidFill>
              </a:rPr>
              <a:t>պատմական</a:t>
            </a:r>
            <a:r>
              <a:rPr lang="en-US" sz="2000" dirty="0" smtClean="0">
                <a:solidFill>
                  <a:schemeClr val="tx1"/>
                </a:solidFill>
              </a:rPr>
              <a:t> </a:t>
            </a:r>
            <a:r>
              <a:rPr lang="en-US" sz="2000" dirty="0" err="1" smtClean="0">
                <a:solidFill>
                  <a:schemeClr val="tx1"/>
                </a:solidFill>
              </a:rPr>
              <a:t>փաստեր</a:t>
            </a:r>
            <a:r>
              <a:rPr lang="en-US" sz="2000" dirty="0" smtClean="0">
                <a:solidFill>
                  <a:schemeClr val="tx1"/>
                </a:solidFill>
              </a:rPr>
              <a:t>, </a:t>
            </a:r>
            <a:r>
              <a:rPr lang="en-US" sz="2000" dirty="0" err="1" smtClean="0">
                <a:solidFill>
                  <a:schemeClr val="tx1"/>
                </a:solidFill>
              </a:rPr>
              <a:t>օրինակ</a:t>
            </a:r>
            <a:r>
              <a:rPr lang="en-US" sz="2000" dirty="0" smtClean="0">
                <a:solidFill>
                  <a:schemeClr val="tx1"/>
                </a:solidFill>
              </a:rPr>
              <a:t>, </a:t>
            </a:r>
            <a:r>
              <a:rPr lang="en-US" sz="2000" dirty="0" err="1" smtClean="0">
                <a:solidFill>
                  <a:schemeClr val="tx1"/>
                </a:solidFill>
              </a:rPr>
              <a:t>ցեղասպանությունը</a:t>
            </a:r>
            <a:endParaRPr lang="en-US" sz="2000" dirty="0" smtClean="0">
              <a:solidFill>
                <a:schemeClr val="tx1"/>
              </a:solidFill>
            </a:endParaRPr>
          </a:p>
        </p:txBody>
      </p:sp>
    </p:spTree>
    <p:extLst>
      <p:ext uri="{BB962C8B-B14F-4D97-AF65-F5344CB8AC3E}">
        <p14:creationId xmlns:p14="http://schemas.microsoft.com/office/powerpoint/2010/main" val="38723691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433"/>
            <a:ext cx="8229600" cy="685800"/>
          </a:xfrm>
        </p:spPr>
        <p:txBody>
          <a:bodyPr>
            <a:normAutofit fontScale="90000"/>
          </a:bodyPr>
          <a:lstStyle/>
          <a:p>
            <a:pPr lvl="0">
              <a:spcBef>
                <a:spcPct val="20000"/>
              </a:spcBef>
            </a:pPr>
            <a:r>
              <a:rPr lang="en-US" sz="2200" b="1" dirty="0" smtClean="0">
                <a:solidFill>
                  <a:prstClr val="black"/>
                </a:solidFill>
                <a:ea typeface="+mn-ea"/>
                <a:cs typeface="+mn-cs"/>
              </a:rPr>
              <a:t/>
            </a:r>
            <a:br>
              <a:rPr lang="en-US" sz="2200" b="1" dirty="0" smtClean="0">
                <a:solidFill>
                  <a:prstClr val="black"/>
                </a:solidFill>
                <a:ea typeface="+mn-ea"/>
                <a:cs typeface="+mn-cs"/>
              </a:rPr>
            </a:br>
            <a:r>
              <a:rPr lang="en-US" sz="2200" b="1" dirty="0">
                <a:solidFill>
                  <a:prstClr val="black"/>
                </a:solidFill>
                <a:ea typeface="+mn-ea"/>
                <a:cs typeface="+mn-cs"/>
              </a:rPr>
              <a:t/>
            </a:r>
            <a:br>
              <a:rPr lang="en-US" sz="2200" b="1" dirty="0">
                <a:solidFill>
                  <a:prstClr val="black"/>
                </a:solidFill>
                <a:ea typeface="+mn-ea"/>
                <a:cs typeface="+mn-cs"/>
              </a:rPr>
            </a:br>
            <a:r>
              <a:rPr lang="en-US" sz="2200" b="1" dirty="0" smtClean="0">
                <a:solidFill>
                  <a:prstClr val="black"/>
                </a:solidFill>
                <a:ea typeface="+mn-ea"/>
                <a:cs typeface="+mn-cs"/>
              </a:rPr>
              <a:t/>
            </a:r>
            <a:br>
              <a:rPr lang="en-US" sz="2200" b="1" dirty="0" smtClean="0">
                <a:solidFill>
                  <a:prstClr val="black"/>
                </a:solidFill>
                <a:ea typeface="+mn-ea"/>
                <a:cs typeface="+mn-cs"/>
              </a:rPr>
            </a:br>
            <a:r>
              <a:rPr lang="hy-AM" sz="2200" b="1" dirty="0" smtClean="0">
                <a:solidFill>
                  <a:prstClr val="black"/>
                </a:solidFill>
                <a:ea typeface="+mn-ea"/>
                <a:cs typeface="+mn-cs"/>
              </a:rPr>
              <a:t>Հոդված </a:t>
            </a:r>
            <a:r>
              <a:rPr lang="hy-AM" sz="2200" b="1" dirty="0">
                <a:solidFill>
                  <a:prstClr val="black"/>
                </a:solidFill>
                <a:ea typeface="+mn-ea"/>
                <a:cs typeface="+mn-cs"/>
              </a:rPr>
              <a:t>10 </a:t>
            </a:r>
            <a:br>
              <a:rPr lang="hy-AM" sz="2200" b="1" dirty="0">
                <a:solidFill>
                  <a:prstClr val="black"/>
                </a:solidFill>
                <a:ea typeface="+mn-ea"/>
                <a:cs typeface="+mn-cs"/>
              </a:rPr>
            </a:br>
            <a:r>
              <a:rPr lang="hy-AM" sz="2200" b="1" dirty="0">
                <a:solidFill>
                  <a:prstClr val="black"/>
                </a:solidFill>
                <a:ea typeface="+mn-ea"/>
                <a:cs typeface="+mn-cs"/>
              </a:rPr>
              <a:t>Արտահայտվելու ազատություն</a:t>
            </a:r>
            <a:r>
              <a:rPr lang="en-US" sz="2200" b="1" dirty="0">
                <a:solidFill>
                  <a:prstClr val="black"/>
                </a:solidFill>
                <a:ea typeface="+mn-ea"/>
                <a:cs typeface="+mn-cs"/>
              </a:rPr>
              <a:t/>
            </a:r>
            <a:br>
              <a:rPr lang="en-US" sz="2200" b="1" dirty="0">
                <a:solidFill>
                  <a:prstClr val="black"/>
                </a:solidFill>
                <a:ea typeface="+mn-ea"/>
                <a:cs typeface="+mn-cs"/>
              </a:rPr>
            </a:br>
            <a:r>
              <a:rPr lang="en-US" sz="2200" b="1" dirty="0">
                <a:solidFill>
                  <a:prstClr val="black"/>
                </a:solidFill>
                <a:ea typeface="+mn-ea"/>
                <a:cs typeface="+mn-cs"/>
              </a:rPr>
              <a:t/>
            </a:r>
            <a:br>
              <a:rPr lang="en-US" sz="2200" b="1" dirty="0">
                <a:solidFill>
                  <a:prstClr val="black"/>
                </a:solidFill>
                <a:ea typeface="+mn-ea"/>
                <a:cs typeface="+mn-cs"/>
              </a:rPr>
            </a:br>
            <a:endParaRPr lang="en-US" dirty="0"/>
          </a:p>
        </p:txBody>
      </p:sp>
      <p:sp>
        <p:nvSpPr>
          <p:cNvPr id="3" name="Content Placeholder 2"/>
          <p:cNvSpPr>
            <a:spLocks noGrp="1"/>
          </p:cNvSpPr>
          <p:nvPr>
            <p:ph idx="1"/>
          </p:nvPr>
        </p:nvSpPr>
        <p:spPr>
          <a:xfrm>
            <a:off x="0" y="762000"/>
            <a:ext cx="9144000" cy="6096000"/>
          </a:xfrm>
        </p:spPr>
        <p:txBody>
          <a:bodyPr>
            <a:normAutofit fontScale="92500" lnSpcReduction="20000"/>
          </a:bodyPr>
          <a:lstStyle/>
          <a:p>
            <a:pPr marL="519113" lvl="0" indent="-519113" algn="just">
              <a:buNone/>
            </a:pPr>
            <a:r>
              <a:rPr lang="hy-AM" sz="2100" dirty="0">
                <a:solidFill>
                  <a:prstClr val="black"/>
                </a:solidFill>
              </a:rPr>
              <a:t>2. </a:t>
            </a:r>
            <a:r>
              <a:rPr lang="hy-AM" sz="2100" dirty="0" smtClean="0">
                <a:solidFill>
                  <a:prstClr val="black"/>
                </a:solidFill>
              </a:rPr>
              <a:t>Այս </a:t>
            </a:r>
            <a:r>
              <a:rPr lang="hy-AM" sz="2100" dirty="0">
                <a:solidFill>
                  <a:prstClr val="black"/>
                </a:solidFill>
              </a:rPr>
              <a:t>ազատությունների իրականացումը, քանի որ այն կապված է պարտավորությունների և պատասխանատվության հետ, կարող է պայմանավորվել </a:t>
            </a:r>
            <a:r>
              <a:rPr lang="hy-AM" sz="2100" dirty="0" smtClean="0">
                <a:solidFill>
                  <a:prstClr val="black"/>
                </a:solidFill>
              </a:rPr>
              <a:t>այնպիսի</a:t>
            </a:r>
            <a:r>
              <a:rPr lang="en-US" sz="2100" dirty="0" smtClean="0">
                <a:solidFill>
                  <a:prstClr val="black"/>
                </a:solidFill>
              </a:rPr>
              <a:t>…</a:t>
            </a:r>
            <a:r>
              <a:rPr lang="hy-AM" sz="2100" dirty="0" smtClean="0">
                <a:solidFill>
                  <a:prstClr val="black"/>
                </a:solidFill>
              </a:rPr>
              <a:t>պայմաններով</a:t>
            </a:r>
            <a:r>
              <a:rPr lang="hy-AM" sz="2100" dirty="0">
                <a:solidFill>
                  <a:prstClr val="black"/>
                </a:solidFill>
              </a:rPr>
              <a:t>, սահմանափակումներով կամ պատժամիջոցներով, </a:t>
            </a:r>
            <a:r>
              <a:rPr lang="hy-AM" sz="2100" dirty="0" smtClean="0">
                <a:solidFill>
                  <a:prstClr val="black"/>
                </a:solidFill>
              </a:rPr>
              <a:t>որոնք</a:t>
            </a:r>
            <a:r>
              <a:rPr lang="en-US" sz="2100" dirty="0" smtClean="0">
                <a:solidFill>
                  <a:prstClr val="black"/>
                </a:solidFill>
              </a:rPr>
              <a:t>.</a:t>
            </a:r>
            <a:r>
              <a:rPr lang="hy-AM" sz="2100" dirty="0" smtClean="0">
                <a:solidFill>
                  <a:prstClr val="black"/>
                </a:solidFill>
              </a:rPr>
              <a:t> </a:t>
            </a:r>
            <a:endParaRPr lang="hy-AM" sz="2100" dirty="0">
              <a:solidFill>
                <a:prstClr val="black"/>
              </a:solidFill>
            </a:endParaRPr>
          </a:p>
          <a:p>
            <a:pPr marL="463550" lvl="0" indent="-463550" algn="just">
              <a:buNone/>
            </a:pPr>
            <a:endParaRPr lang="en-US" sz="2200" dirty="0">
              <a:solidFill>
                <a:prstClr val="black"/>
              </a:solidFill>
            </a:endParaRPr>
          </a:p>
          <a:p>
            <a:pPr lvl="0" indent="120650" algn="just">
              <a:buFont typeface="Wingdings" pitchFamily="2" charset="2"/>
              <a:buChar char="q"/>
            </a:pPr>
            <a:r>
              <a:rPr lang="en-US" sz="2200" dirty="0" smtClean="0">
                <a:solidFill>
                  <a:prstClr val="black"/>
                </a:solidFill>
              </a:rPr>
              <a:t>	</a:t>
            </a:r>
            <a:r>
              <a:rPr lang="en-US" sz="1900" dirty="0" err="1" smtClean="0">
                <a:solidFill>
                  <a:prstClr val="black"/>
                </a:solidFill>
              </a:rPr>
              <a:t>նախատեսված</a:t>
            </a:r>
            <a:r>
              <a:rPr lang="en-US" sz="1900" dirty="0" smtClean="0">
                <a:solidFill>
                  <a:prstClr val="black"/>
                </a:solidFill>
              </a:rPr>
              <a:t> </a:t>
            </a:r>
            <a:r>
              <a:rPr lang="en-US" sz="1900" dirty="0" err="1" smtClean="0">
                <a:solidFill>
                  <a:prstClr val="black"/>
                </a:solidFill>
              </a:rPr>
              <a:t>են</a:t>
            </a:r>
            <a:r>
              <a:rPr lang="en-US" sz="1900" dirty="0" smtClean="0">
                <a:solidFill>
                  <a:prstClr val="black"/>
                </a:solidFill>
              </a:rPr>
              <a:t> </a:t>
            </a:r>
            <a:r>
              <a:rPr lang="hy-AM" sz="1900" dirty="0" smtClean="0">
                <a:solidFill>
                  <a:prstClr val="black"/>
                </a:solidFill>
              </a:rPr>
              <a:t>օրենքով</a:t>
            </a:r>
            <a:endParaRPr lang="en-US" sz="1900" dirty="0" smtClean="0">
              <a:solidFill>
                <a:prstClr val="black"/>
              </a:solidFill>
            </a:endParaRPr>
          </a:p>
          <a:p>
            <a:pPr lvl="0" indent="120650" algn="just">
              <a:buFont typeface="Wingdings" pitchFamily="2" charset="2"/>
              <a:buChar char="q"/>
            </a:pPr>
            <a:r>
              <a:rPr lang="en-US" sz="1900" dirty="0">
                <a:solidFill>
                  <a:prstClr val="black"/>
                </a:solidFill>
              </a:rPr>
              <a:t> </a:t>
            </a:r>
            <a:r>
              <a:rPr lang="en-US" sz="1900" dirty="0" smtClean="0">
                <a:solidFill>
                  <a:prstClr val="black"/>
                </a:solidFill>
              </a:rPr>
              <a:t>      </a:t>
            </a:r>
            <a:r>
              <a:rPr lang="en-US" sz="1900" dirty="0" err="1" smtClean="0">
                <a:solidFill>
                  <a:prstClr val="black"/>
                </a:solidFill>
              </a:rPr>
              <a:t>սահմանափակումներն</a:t>
            </a:r>
            <a:r>
              <a:rPr lang="en-US" sz="1900" dirty="0" smtClean="0">
                <a:solidFill>
                  <a:prstClr val="black"/>
                </a:solidFill>
              </a:rPr>
              <a:t> </a:t>
            </a:r>
            <a:r>
              <a:rPr lang="en-US" sz="1900" dirty="0" err="1" smtClean="0">
                <a:solidFill>
                  <a:prstClr val="black"/>
                </a:solidFill>
              </a:rPr>
              <a:t>արվում</a:t>
            </a:r>
            <a:r>
              <a:rPr lang="en-US" sz="1900" dirty="0" smtClean="0">
                <a:solidFill>
                  <a:prstClr val="black"/>
                </a:solidFill>
              </a:rPr>
              <a:t> </a:t>
            </a:r>
            <a:r>
              <a:rPr lang="en-US" sz="1900" dirty="0" err="1" smtClean="0">
                <a:solidFill>
                  <a:prstClr val="black"/>
                </a:solidFill>
              </a:rPr>
              <a:t>են</a:t>
            </a:r>
            <a:r>
              <a:rPr lang="en-US" sz="1900" dirty="0" smtClean="0">
                <a:solidFill>
                  <a:prstClr val="black"/>
                </a:solidFill>
              </a:rPr>
              <a:t> </a:t>
            </a:r>
            <a:r>
              <a:rPr lang="hy-AM" sz="1900" dirty="0">
                <a:solidFill>
                  <a:prstClr val="black"/>
                </a:solidFill>
              </a:rPr>
              <a:t>ի </a:t>
            </a:r>
            <a:r>
              <a:rPr lang="hy-AM" sz="1900" dirty="0" smtClean="0">
                <a:solidFill>
                  <a:prstClr val="black"/>
                </a:solidFill>
              </a:rPr>
              <a:t>պաշտպանություն</a:t>
            </a:r>
            <a:r>
              <a:rPr lang="en-US" sz="1900" dirty="0" smtClean="0">
                <a:solidFill>
                  <a:prstClr val="black"/>
                </a:solidFill>
              </a:rPr>
              <a:t>.</a:t>
            </a:r>
            <a:r>
              <a:rPr lang="hy-AM" sz="1900" dirty="0" smtClean="0">
                <a:solidFill>
                  <a:prstClr val="black"/>
                </a:solidFill>
              </a:rPr>
              <a:t> </a:t>
            </a:r>
            <a:endParaRPr lang="en-US" sz="1900" dirty="0" smtClean="0">
              <a:solidFill>
                <a:prstClr val="black"/>
              </a:solidFill>
            </a:endParaRPr>
          </a:p>
          <a:p>
            <a:pPr lvl="0" indent="0" algn="just">
              <a:buNone/>
            </a:pPr>
            <a:endParaRPr lang="en-US" sz="2000" dirty="0" smtClean="0">
              <a:solidFill>
                <a:prstClr val="black"/>
              </a:solidFill>
            </a:endParaRPr>
          </a:p>
          <a:p>
            <a:pPr marL="1255713" lvl="1" indent="-341313" algn="just">
              <a:buFont typeface="Wingdings" pitchFamily="2" charset="2"/>
              <a:buChar char="§"/>
            </a:pPr>
            <a:r>
              <a:rPr lang="en-US" sz="1800" dirty="0" err="1" smtClean="0">
                <a:solidFill>
                  <a:prstClr val="black"/>
                </a:solidFill>
              </a:rPr>
              <a:t>պետական</a:t>
            </a:r>
            <a:r>
              <a:rPr lang="en-US" sz="1800" dirty="0" smtClean="0">
                <a:solidFill>
                  <a:prstClr val="black"/>
                </a:solidFill>
              </a:rPr>
              <a:t> </a:t>
            </a:r>
            <a:r>
              <a:rPr lang="en-US" sz="1800" dirty="0" err="1" smtClean="0">
                <a:solidFill>
                  <a:prstClr val="black"/>
                </a:solidFill>
              </a:rPr>
              <a:t>անվտանգության</a:t>
            </a:r>
            <a:r>
              <a:rPr lang="hy-AM" sz="1800" dirty="0" smtClean="0">
                <a:solidFill>
                  <a:prstClr val="black"/>
                </a:solidFill>
              </a:rPr>
              <a:t>, </a:t>
            </a:r>
            <a:endParaRPr lang="en-US" sz="1800" dirty="0" smtClean="0">
              <a:solidFill>
                <a:prstClr val="black"/>
              </a:solidFill>
            </a:endParaRPr>
          </a:p>
          <a:p>
            <a:pPr marL="1255713" lvl="1" indent="-341313" algn="just">
              <a:buFont typeface="Wingdings" pitchFamily="2" charset="2"/>
              <a:buChar char="§"/>
            </a:pPr>
            <a:r>
              <a:rPr lang="en-US" sz="1800" dirty="0" err="1" smtClean="0">
                <a:solidFill>
                  <a:prstClr val="black"/>
                </a:solidFill>
              </a:rPr>
              <a:t>տարածքային</a:t>
            </a:r>
            <a:r>
              <a:rPr lang="en-US" sz="1800" dirty="0" smtClean="0">
                <a:solidFill>
                  <a:prstClr val="black"/>
                </a:solidFill>
              </a:rPr>
              <a:t> </a:t>
            </a:r>
            <a:r>
              <a:rPr lang="en-US" sz="1800" dirty="0" err="1" smtClean="0">
                <a:solidFill>
                  <a:prstClr val="black"/>
                </a:solidFill>
              </a:rPr>
              <a:t>ամբողջականության</a:t>
            </a:r>
            <a:r>
              <a:rPr lang="hy-AM" sz="1800" dirty="0" smtClean="0">
                <a:solidFill>
                  <a:prstClr val="black"/>
                </a:solidFill>
              </a:rPr>
              <a:t>, </a:t>
            </a:r>
            <a:endParaRPr lang="en-US" sz="1800" dirty="0" smtClean="0">
              <a:solidFill>
                <a:prstClr val="black"/>
              </a:solidFill>
            </a:endParaRPr>
          </a:p>
          <a:p>
            <a:pPr marL="1255713" lvl="1" indent="-341313" algn="just">
              <a:buFont typeface="Wingdings" pitchFamily="2" charset="2"/>
              <a:buChar char="§"/>
            </a:pPr>
            <a:r>
              <a:rPr lang="en-US" sz="1800" dirty="0" err="1" smtClean="0">
                <a:solidFill>
                  <a:prstClr val="black"/>
                </a:solidFill>
              </a:rPr>
              <a:t>հասարակական</a:t>
            </a:r>
            <a:r>
              <a:rPr lang="en-US" sz="1800" dirty="0" smtClean="0">
                <a:solidFill>
                  <a:prstClr val="black"/>
                </a:solidFill>
              </a:rPr>
              <a:t> </a:t>
            </a:r>
            <a:r>
              <a:rPr lang="en-US" sz="1800" dirty="0" err="1" smtClean="0">
                <a:solidFill>
                  <a:prstClr val="black"/>
                </a:solidFill>
              </a:rPr>
              <a:t>անվտանգության</a:t>
            </a:r>
            <a:endParaRPr lang="en-US" sz="1800" dirty="0" smtClean="0">
              <a:solidFill>
                <a:prstClr val="black"/>
              </a:solidFill>
            </a:endParaRPr>
          </a:p>
          <a:p>
            <a:pPr marL="1255713" lvl="1" indent="-341313" algn="just">
              <a:buFont typeface="Wingdings" pitchFamily="2" charset="2"/>
              <a:buChar char="§"/>
            </a:pPr>
            <a:r>
              <a:rPr lang="en-US" sz="1800" dirty="0" err="1" smtClean="0">
                <a:solidFill>
                  <a:prstClr val="black"/>
                </a:solidFill>
              </a:rPr>
              <a:t>անկարգությունները</a:t>
            </a:r>
            <a:r>
              <a:rPr lang="en-US" sz="1800" dirty="0" smtClean="0">
                <a:solidFill>
                  <a:prstClr val="black"/>
                </a:solidFill>
              </a:rPr>
              <a:t> </a:t>
            </a:r>
            <a:r>
              <a:rPr lang="en-US" sz="1800" dirty="0" err="1" smtClean="0">
                <a:solidFill>
                  <a:prstClr val="black"/>
                </a:solidFill>
              </a:rPr>
              <a:t>կամ</a:t>
            </a:r>
            <a:r>
              <a:rPr lang="en-US" sz="1800" dirty="0" smtClean="0">
                <a:solidFill>
                  <a:prstClr val="black"/>
                </a:solidFill>
              </a:rPr>
              <a:t> </a:t>
            </a:r>
            <a:r>
              <a:rPr lang="en-US" sz="1800" dirty="0" err="1" smtClean="0">
                <a:solidFill>
                  <a:prstClr val="black"/>
                </a:solidFill>
              </a:rPr>
              <a:t>հանցագործությունները</a:t>
            </a:r>
            <a:r>
              <a:rPr lang="en-US" sz="1800" dirty="0" smtClean="0">
                <a:solidFill>
                  <a:prstClr val="black"/>
                </a:solidFill>
              </a:rPr>
              <a:t> </a:t>
            </a:r>
            <a:r>
              <a:rPr lang="en-US" sz="1800" dirty="0" err="1" smtClean="0">
                <a:solidFill>
                  <a:prstClr val="black"/>
                </a:solidFill>
              </a:rPr>
              <a:t>կանխելու</a:t>
            </a:r>
            <a:endParaRPr lang="en-US" sz="1800" dirty="0" smtClean="0">
              <a:solidFill>
                <a:prstClr val="black"/>
              </a:solidFill>
            </a:endParaRPr>
          </a:p>
          <a:p>
            <a:pPr marL="1255713" lvl="1" indent="-341313" algn="just">
              <a:buFont typeface="Wingdings" pitchFamily="2" charset="2"/>
              <a:buChar char="§"/>
            </a:pPr>
            <a:r>
              <a:rPr lang="en-US" sz="1800" dirty="0" err="1" smtClean="0">
                <a:solidFill>
                  <a:prstClr val="black"/>
                </a:solidFill>
              </a:rPr>
              <a:t>առողջության</a:t>
            </a:r>
            <a:r>
              <a:rPr lang="en-US" sz="1800" dirty="0" smtClean="0">
                <a:solidFill>
                  <a:prstClr val="black"/>
                </a:solidFill>
              </a:rPr>
              <a:t> </a:t>
            </a:r>
            <a:r>
              <a:rPr lang="en-US" sz="1800" dirty="0" err="1" smtClean="0">
                <a:solidFill>
                  <a:prstClr val="black"/>
                </a:solidFill>
              </a:rPr>
              <a:t>կամ</a:t>
            </a:r>
            <a:r>
              <a:rPr lang="en-US" sz="1800" dirty="0" smtClean="0">
                <a:solidFill>
                  <a:prstClr val="black"/>
                </a:solidFill>
              </a:rPr>
              <a:t> </a:t>
            </a:r>
            <a:r>
              <a:rPr lang="en-US" sz="1800" dirty="0" err="1" smtClean="0">
                <a:solidFill>
                  <a:prstClr val="black"/>
                </a:solidFill>
              </a:rPr>
              <a:t>բարոյականության</a:t>
            </a:r>
            <a:endParaRPr lang="en-US" sz="1800" dirty="0" smtClean="0">
              <a:solidFill>
                <a:prstClr val="black"/>
              </a:solidFill>
            </a:endParaRPr>
          </a:p>
          <a:p>
            <a:pPr marL="1255713" lvl="1" indent="-341313" algn="just">
              <a:buFont typeface="Wingdings" pitchFamily="2" charset="2"/>
              <a:buChar char="§"/>
            </a:pPr>
            <a:r>
              <a:rPr lang="en-US" sz="1800" dirty="0" err="1" smtClean="0">
                <a:solidFill>
                  <a:prstClr val="black"/>
                </a:solidFill>
              </a:rPr>
              <a:t>այլ</a:t>
            </a:r>
            <a:r>
              <a:rPr lang="en-US" sz="1800" dirty="0" smtClean="0">
                <a:solidFill>
                  <a:prstClr val="black"/>
                </a:solidFill>
              </a:rPr>
              <a:t> </a:t>
            </a:r>
            <a:r>
              <a:rPr lang="en-US" sz="1800" dirty="0" err="1" smtClean="0">
                <a:solidFill>
                  <a:prstClr val="black"/>
                </a:solidFill>
              </a:rPr>
              <a:t>անձանց</a:t>
            </a:r>
            <a:r>
              <a:rPr lang="en-US" sz="1800" dirty="0" smtClean="0">
                <a:solidFill>
                  <a:prstClr val="black"/>
                </a:solidFill>
              </a:rPr>
              <a:t> </a:t>
            </a:r>
            <a:r>
              <a:rPr lang="en-US" sz="1800" dirty="0" err="1" smtClean="0">
                <a:solidFill>
                  <a:prstClr val="black"/>
                </a:solidFill>
              </a:rPr>
              <a:t>հեղինակության</a:t>
            </a:r>
            <a:r>
              <a:rPr lang="en-US" sz="1800" dirty="0" smtClean="0">
                <a:solidFill>
                  <a:prstClr val="black"/>
                </a:solidFill>
              </a:rPr>
              <a:t>, </a:t>
            </a:r>
          </a:p>
          <a:p>
            <a:pPr marL="1255713" lvl="1" indent="-341313" algn="just">
              <a:buFont typeface="Wingdings" pitchFamily="2" charset="2"/>
              <a:buChar char="§"/>
            </a:pPr>
            <a:r>
              <a:rPr lang="en-US" sz="1800" dirty="0" err="1" smtClean="0">
                <a:solidFill>
                  <a:prstClr val="black"/>
                </a:solidFill>
              </a:rPr>
              <a:t>այլ</a:t>
            </a:r>
            <a:r>
              <a:rPr lang="en-US" sz="1800" dirty="0" smtClean="0">
                <a:solidFill>
                  <a:prstClr val="black"/>
                </a:solidFill>
              </a:rPr>
              <a:t> </a:t>
            </a:r>
            <a:r>
              <a:rPr lang="en-US" sz="1800" dirty="0" err="1" smtClean="0">
                <a:solidFill>
                  <a:prstClr val="black"/>
                </a:solidFill>
              </a:rPr>
              <a:t>անձանց</a:t>
            </a:r>
            <a:r>
              <a:rPr lang="en-US" sz="1800" dirty="0" smtClean="0">
                <a:solidFill>
                  <a:prstClr val="black"/>
                </a:solidFill>
              </a:rPr>
              <a:t> </a:t>
            </a:r>
            <a:r>
              <a:rPr lang="en-US" sz="1800" dirty="0" err="1" smtClean="0">
                <a:solidFill>
                  <a:prstClr val="black"/>
                </a:solidFill>
              </a:rPr>
              <a:t>իրավունքները</a:t>
            </a:r>
            <a:r>
              <a:rPr lang="en-US" sz="1800" dirty="0" smtClean="0">
                <a:solidFill>
                  <a:prstClr val="black"/>
                </a:solidFill>
              </a:rPr>
              <a:t> </a:t>
            </a:r>
            <a:r>
              <a:rPr lang="en-US" sz="1800" dirty="0" err="1" smtClean="0">
                <a:solidFill>
                  <a:prstClr val="black"/>
                </a:solidFill>
              </a:rPr>
              <a:t>պաշտպանելու</a:t>
            </a:r>
            <a:r>
              <a:rPr lang="hy-AM" sz="1800" dirty="0" smtClean="0">
                <a:solidFill>
                  <a:prstClr val="black"/>
                </a:solidFill>
              </a:rPr>
              <a:t> </a:t>
            </a:r>
            <a:endParaRPr lang="en-US" sz="1800" dirty="0" smtClean="0">
              <a:solidFill>
                <a:prstClr val="black"/>
              </a:solidFill>
            </a:endParaRPr>
          </a:p>
          <a:p>
            <a:pPr marL="914400" lvl="1" indent="0" algn="just">
              <a:buNone/>
            </a:pPr>
            <a:endParaRPr lang="hy-AM" sz="1800" dirty="0">
              <a:solidFill>
                <a:prstClr val="black">
                  <a:tint val="75000"/>
                </a:prstClr>
              </a:solidFill>
            </a:endParaRPr>
          </a:p>
          <a:p>
            <a:pPr marL="914400" indent="-573088">
              <a:buFont typeface="Wingdings" pitchFamily="2" charset="2"/>
              <a:buChar char="q"/>
            </a:pPr>
            <a:r>
              <a:rPr lang="hy-AM" sz="2000" dirty="0">
                <a:solidFill>
                  <a:prstClr val="black"/>
                </a:solidFill>
              </a:rPr>
              <a:t>անհրաժեշտ են ժողովրդավարական </a:t>
            </a:r>
            <a:r>
              <a:rPr lang="hy-AM" sz="2000" dirty="0" smtClean="0">
                <a:solidFill>
                  <a:prstClr val="black"/>
                </a:solidFill>
              </a:rPr>
              <a:t>հասարակությունում</a:t>
            </a:r>
            <a:r>
              <a:rPr lang="en-US" sz="2000" dirty="0" smtClean="0">
                <a:solidFill>
                  <a:prstClr val="black"/>
                </a:solidFill>
              </a:rPr>
              <a:t>.</a:t>
            </a:r>
          </a:p>
          <a:p>
            <a:pPr marL="341312" indent="0">
              <a:buNone/>
            </a:pPr>
            <a:endParaRPr lang="en-US" sz="2000" dirty="0" smtClean="0">
              <a:solidFill>
                <a:prstClr val="black"/>
              </a:solidFill>
            </a:endParaRPr>
          </a:p>
          <a:p>
            <a:pPr marL="1309688" indent="-395288">
              <a:buFont typeface="Wingdings" pitchFamily="2" charset="2"/>
              <a:buChar char="§"/>
            </a:pPr>
            <a:r>
              <a:rPr lang="en-US" sz="1800" dirty="0" err="1" smtClean="0">
                <a:solidFill>
                  <a:prstClr val="black"/>
                </a:solidFill>
              </a:rPr>
              <a:t>առկա</a:t>
            </a:r>
            <a:r>
              <a:rPr lang="en-US" sz="1800" dirty="0" smtClean="0">
                <a:solidFill>
                  <a:prstClr val="black"/>
                </a:solidFill>
              </a:rPr>
              <a:t> է </a:t>
            </a:r>
            <a:r>
              <a:rPr lang="en-US" sz="1800" dirty="0" err="1" smtClean="0">
                <a:solidFill>
                  <a:prstClr val="black"/>
                </a:solidFill>
              </a:rPr>
              <a:t>հասարակական</a:t>
            </a:r>
            <a:r>
              <a:rPr lang="en-US" sz="1800" dirty="0" smtClean="0">
                <a:solidFill>
                  <a:prstClr val="black"/>
                </a:solidFill>
              </a:rPr>
              <a:t> </a:t>
            </a:r>
            <a:r>
              <a:rPr lang="en-US" sz="1800" dirty="0" err="1" smtClean="0">
                <a:solidFill>
                  <a:prstClr val="black"/>
                </a:solidFill>
              </a:rPr>
              <a:t>սուր</a:t>
            </a:r>
            <a:r>
              <a:rPr lang="en-US" sz="1800" dirty="0" smtClean="0">
                <a:solidFill>
                  <a:prstClr val="black"/>
                </a:solidFill>
              </a:rPr>
              <a:t> </a:t>
            </a:r>
            <a:r>
              <a:rPr lang="en-US" sz="1800" dirty="0" err="1" smtClean="0">
                <a:solidFill>
                  <a:prstClr val="black"/>
                </a:solidFill>
              </a:rPr>
              <a:t>պահանջ</a:t>
            </a:r>
            <a:r>
              <a:rPr lang="hy-AM" sz="1800" dirty="0" smtClean="0">
                <a:solidFill>
                  <a:prstClr val="black"/>
                </a:solidFill>
              </a:rPr>
              <a:t> </a:t>
            </a:r>
            <a:endParaRPr lang="en-US" sz="1800" dirty="0" smtClean="0">
              <a:solidFill>
                <a:prstClr val="black"/>
              </a:solidFill>
            </a:endParaRPr>
          </a:p>
          <a:p>
            <a:pPr marL="1309688" indent="-395288">
              <a:buFont typeface="Wingdings" pitchFamily="2" charset="2"/>
              <a:buChar char="§"/>
            </a:pPr>
            <a:r>
              <a:rPr lang="en-US" sz="1800" dirty="0" err="1" smtClean="0">
                <a:solidFill>
                  <a:prstClr val="black"/>
                </a:solidFill>
              </a:rPr>
              <a:t>սահմանափակման</a:t>
            </a:r>
            <a:r>
              <a:rPr lang="en-US" sz="1800" dirty="0" smtClean="0">
                <a:solidFill>
                  <a:prstClr val="black"/>
                </a:solidFill>
              </a:rPr>
              <a:t> </a:t>
            </a:r>
            <a:r>
              <a:rPr lang="en-US" sz="1800" dirty="0" err="1" smtClean="0">
                <a:solidFill>
                  <a:prstClr val="black"/>
                </a:solidFill>
              </a:rPr>
              <a:t>համար</a:t>
            </a:r>
            <a:r>
              <a:rPr lang="en-US" sz="1800" dirty="0" smtClean="0">
                <a:solidFill>
                  <a:prstClr val="black"/>
                </a:solidFill>
              </a:rPr>
              <a:t> </a:t>
            </a:r>
            <a:r>
              <a:rPr lang="en-US" sz="1800" dirty="0" err="1" smtClean="0">
                <a:solidFill>
                  <a:prstClr val="black"/>
                </a:solidFill>
              </a:rPr>
              <a:t>ընտրվել</a:t>
            </a:r>
            <a:r>
              <a:rPr lang="en-US" sz="1800" dirty="0" smtClean="0">
                <a:solidFill>
                  <a:prstClr val="black"/>
                </a:solidFill>
              </a:rPr>
              <a:t> </a:t>
            </a:r>
            <a:r>
              <a:rPr lang="en-US" sz="1800" dirty="0" err="1" smtClean="0">
                <a:solidFill>
                  <a:prstClr val="black"/>
                </a:solidFill>
              </a:rPr>
              <a:t>են</a:t>
            </a:r>
            <a:r>
              <a:rPr lang="en-US" sz="1800" dirty="0" smtClean="0">
                <a:solidFill>
                  <a:prstClr val="black"/>
                </a:solidFill>
              </a:rPr>
              <a:t> </a:t>
            </a:r>
            <a:r>
              <a:rPr lang="en-US" sz="1800" dirty="0" err="1" smtClean="0">
                <a:solidFill>
                  <a:prstClr val="black"/>
                </a:solidFill>
              </a:rPr>
              <a:t>բավարար</a:t>
            </a:r>
            <a:r>
              <a:rPr lang="en-US" sz="1800" dirty="0" smtClean="0">
                <a:solidFill>
                  <a:prstClr val="black"/>
                </a:solidFill>
              </a:rPr>
              <a:t> և </a:t>
            </a:r>
            <a:r>
              <a:rPr lang="en-US" sz="1800" dirty="0" err="1" smtClean="0">
                <a:solidFill>
                  <a:prstClr val="black"/>
                </a:solidFill>
              </a:rPr>
              <a:t>նպատակահարմար</a:t>
            </a:r>
            <a:r>
              <a:rPr lang="en-US" sz="1800" dirty="0" smtClean="0">
                <a:solidFill>
                  <a:prstClr val="black"/>
                </a:solidFill>
              </a:rPr>
              <a:t> </a:t>
            </a:r>
            <a:r>
              <a:rPr lang="en-US" sz="1800" dirty="0" err="1" smtClean="0">
                <a:solidFill>
                  <a:prstClr val="black"/>
                </a:solidFill>
              </a:rPr>
              <a:t>միջոցներ</a:t>
            </a:r>
            <a:endParaRPr lang="en-US" sz="1800" dirty="0" smtClean="0">
              <a:solidFill>
                <a:prstClr val="black"/>
              </a:solidFill>
            </a:endParaRPr>
          </a:p>
          <a:p>
            <a:pPr marL="1309688" indent="-395288">
              <a:buFont typeface="Wingdings" pitchFamily="2" charset="2"/>
              <a:buChar char="§"/>
            </a:pPr>
            <a:r>
              <a:rPr lang="en-US" sz="1800" dirty="0" err="1" smtClean="0">
                <a:solidFill>
                  <a:prstClr val="black"/>
                </a:solidFill>
              </a:rPr>
              <a:t>սահմանափակման</a:t>
            </a:r>
            <a:r>
              <a:rPr lang="en-US" sz="1800" dirty="0" smtClean="0">
                <a:solidFill>
                  <a:prstClr val="black"/>
                </a:solidFill>
              </a:rPr>
              <a:t> </a:t>
            </a:r>
            <a:r>
              <a:rPr lang="en-US" sz="1800" dirty="0" err="1" smtClean="0">
                <a:solidFill>
                  <a:prstClr val="black"/>
                </a:solidFill>
              </a:rPr>
              <a:t>համար</a:t>
            </a:r>
            <a:r>
              <a:rPr lang="en-US" sz="1800" dirty="0" smtClean="0">
                <a:solidFill>
                  <a:prstClr val="black"/>
                </a:solidFill>
              </a:rPr>
              <a:t> </a:t>
            </a:r>
            <a:r>
              <a:rPr lang="en-US" sz="1800" dirty="0" err="1" smtClean="0">
                <a:solidFill>
                  <a:prstClr val="black"/>
                </a:solidFill>
              </a:rPr>
              <a:t>ընտրվել</a:t>
            </a:r>
            <a:r>
              <a:rPr lang="en-US" sz="1800" dirty="0" smtClean="0">
                <a:solidFill>
                  <a:prstClr val="black"/>
                </a:solidFill>
              </a:rPr>
              <a:t> </a:t>
            </a:r>
            <a:r>
              <a:rPr lang="en-US" sz="1800" dirty="0" err="1" smtClean="0">
                <a:solidFill>
                  <a:prstClr val="black"/>
                </a:solidFill>
              </a:rPr>
              <a:t>են</a:t>
            </a:r>
            <a:r>
              <a:rPr lang="en-US" sz="1800" dirty="0" smtClean="0">
                <a:solidFill>
                  <a:prstClr val="black"/>
                </a:solidFill>
              </a:rPr>
              <a:t> </a:t>
            </a:r>
            <a:r>
              <a:rPr lang="en-US" sz="1800" dirty="0" err="1" smtClean="0">
                <a:solidFill>
                  <a:prstClr val="black"/>
                </a:solidFill>
              </a:rPr>
              <a:t>համաչափ</a:t>
            </a:r>
            <a:r>
              <a:rPr lang="en-US" sz="1800" dirty="0" smtClean="0">
                <a:solidFill>
                  <a:prstClr val="black"/>
                </a:solidFill>
              </a:rPr>
              <a:t> </a:t>
            </a:r>
            <a:r>
              <a:rPr lang="en-US" sz="1800" dirty="0" err="1" smtClean="0">
                <a:solidFill>
                  <a:prstClr val="black"/>
                </a:solidFill>
              </a:rPr>
              <a:t>միջոցներ</a:t>
            </a:r>
            <a:endParaRPr lang="en-US" sz="1800" dirty="0"/>
          </a:p>
        </p:txBody>
      </p:sp>
    </p:spTree>
    <p:extLst>
      <p:ext uri="{BB962C8B-B14F-4D97-AF65-F5344CB8AC3E}">
        <p14:creationId xmlns:p14="http://schemas.microsoft.com/office/powerpoint/2010/main" val="10922084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433"/>
            <a:ext cx="8229600" cy="685800"/>
          </a:xfrm>
        </p:spPr>
        <p:txBody>
          <a:bodyPr>
            <a:noAutofit/>
          </a:bodyPr>
          <a:lstStyle/>
          <a:p>
            <a:pPr lvl="0">
              <a:spcBef>
                <a:spcPct val="20000"/>
              </a:spcBef>
            </a:pPr>
            <a:r>
              <a:rPr lang="en-US" sz="2200" b="1" dirty="0" smtClean="0">
                <a:solidFill>
                  <a:prstClr val="black"/>
                </a:solidFill>
                <a:ea typeface="+mn-ea"/>
                <a:cs typeface="+mn-cs"/>
              </a:rPr>
              <a:t/>
            </a:r>
            <a:br>
              <a:rPr lang="en-US" sz="2200" b="1" dirty="0" smtClean="0">
                <a:solidFill>
                  <a:prstClr val="black"/>
                </a:solidFill>
                <a:ea typeface="+mn-ea"/>
                <a:cs typeface="+mn-cs"/>
              </a:rPr>
            </a:br>
            <a:r>
              <a:rPr lang="en-US" sz="2200" b="1" dirty="0">
                <a:solidFill>
                  <a:prstClr val="black"/>
                </a:solidFill>
                <a:ea typeface="+mn-ea"/>
                <a:cs typeface="+mn-cs"/>
              </a:rPr>
              <a:t/>
            </a:r>
            <a:br>
              <a:rPr lang="en-US" sz="2200" b="1" dirty="0">
                <a:solidFill>
                  <a:prstClr val="black"/>
                </a:solidFill>
                <a:ea typeface="+mn-ea"/>
                <a:cs typeface="+mn-cs"/>
              </a:rPr>
            </a:br>
            <a:r>
              <a:rPr lang="hy-AM" sz="2200" b="1" dirty="0" smtClean="0">
                <a:solidFill>
                  <a:prstClr val="black"/>
                </a:solidFill>
                <a:ea typeface="+mn-ea"/>
                <a:cs typeface="+mn-cs"/>
              </a:rPr>
              <a:t>Հոդված </a:t>
            </a:r>
            <a:r>
              <a:rPr lang="hy-AM" sz="2200" b="1" dirty="0">
                <a:solidFill>
                  <a:prstClr val="black"/>
                </a:solidFill>
                <a:ea typeface="+mn-ea"/>
                <a:cs typeface="+mn-cs"/>
              </a:rPr>
              <a:t>9 </a:t>
            </a:r>
            <a:br>
              <a:rPr lang="hy-AM" sz="2200" b="1" dirty="0">
                <a:solidFill>
                  <a:prstClr val="black"/>
                </a:solidFill>
                <a:ea typeface="+mn-ea"/>
                <a:cs typeface="+mn-cs"/>
              </a:rPr>
            </a:br>
            <a:r>
              <a:rPr lang="en-US" sz="2200" b="1" dirty="0">
                <a:solidFill>
                  <a:prstClr val="black"/>
                </a:solidFill>
                <a:ea typeface="+mn-ea"/>
                <a:cs typeface="+mn-cs"/>
              </a:rPr>
              <a:t/>
            </a:r>
            <a:br>
              <a:rPr lang="en-US" sz="2200" b="1" dirty="0">
                <a:solidFill>
                  <a:prstClr val="black"/>
                </a:solidFill>
                <a:ea typeface="+mn-ea"/>
                <a:cs typeface="+mn-cs"/>
              </a:rPr>
            </a:br>
            <a:r>
              <a:rPr lang="hy-AM" sz="2400" b="1" dirty="0">
                <a:solidFill>
                  <a:prstClr val="black"/>
                </a:solidFill>
                <a:ea typeface="+mn-ea"/>
                <a:cs typeface="+mn-cs"/>
              </a:rPr>
              <a:t>Մտքի, խղճի և կրոնի ազատություն</a:t>
            </a:r>
            <a:endParaRPr lang="en-US" sz="2400" dirty="0"/>
          </a:p>
        </p:txBody>
      </p:sp>
      <p:sp>
        <p:nvSpPr>
          <p:cNvPr id="3" name="Content Placeholder 2"/>
          <p:cNvSpPr>
            <a:spLocks noGrp="1"/>
          </p:cNvSpPr>
          <p:nvPr>
            <p:ph idx="1"/>
          </p:nvPr>
        </p:nvSpPr>
        <p:spPr>
          <a:xfrm>
            <a:off x="0" y="762000"/>
            <a:ext cx="9144000" cy="6096000"/>
          </a:xfrm>
        </p:spPr>
        <p:txBody>
          <a:bodyPr>
            <a:normAutofit/>
          </a:bodyPr>
          <a:lstStyle/>
          <a:p>
            <a:pPr marL="284163" lvl="0" indent="-284163">
              <a:buNone/>
            </a:pPr>
            <a:r>
              <a:rPr lang="en-US" sz="2200" dirty="0" smtClean="0">
                <a:solidFill>
                  <a:prstClr val="black"/>
                </a:solidFill>
              </a:rPr>
              <a:t>2. </a:t>
            </a:r>
            <a:r>
              <a:rPr lang="hy-AM" sz="2200" dirty="0" smtClean="0">
                <a:solidFill>
                  <a:prstClr val="black"/>
                </a:solidFill>
              </a:rPr>
              <a:t>Սեփական </a:t>
            </a:r>
            <a:r>
              <a:rPr lang="hy-AM" sz="2200" dirty="0">
                <a:solidFill>
                  <a:prstClr val="black"/>
                </a:solidFill>
              </a:rPr>
              <a:t>կրոնը կամ համոզմունքները դավանելու ազատությունը ենթակա է միայն այնպիսի սահմանափակումների, </a:t>
            </a:r>
            <a:r>
              <a:rPr lang="hy-AM" sz="2200" dirty="0" smtClean="0">
                <a:solidFill>
                  <a:prstClr val="black"/>
                </a:solidFill>
              </a:rPr>
              <a:t>որոնք</a:t>
            </a:r>
            <a:r>
              <a:rPr lang="en-US" sz="2200" dirty="0" smtClean="0">
                <a:solidFill>
                  <a:prstClr val="black"/>
                </a:solidFill>
              </a:rPr>
              <a:t>. </a:t>
            </a:r>
          </a:p>
          <a:p>
            <a:pPr marL="463550" lvl="0" indent="-463550" algn="just">
              <a:buNone/>
            </a:pPr>
            <a:endParaRPr lang="en-US" sz="2200" dirty="0">
              <a:solidFill>
                <a:prstClr val="black"/>
              </a:solidFill>
            </a:endParaRPr>
          </a:p>
          <a:p>
            <a:pPr lvl="0" indent="120650" algn="just">
              <a:buFont typeface="Wingdings" pitchFamily="2" charset="2"/>
              <a:buChar char="q"/>
            </a:pPr>
            <a:r>
              <a:rPr lang="en-US" sz="2200" dirty="0" smtClean="0">
                <a:solidFill>
                  <a:prstClr val="black"/>
                </a:solidFill>
              </a:rPr>
              <a:t>	</a:t>
            </a:r>
            <a:r>
              <a:rPr lang="hy-AM" sz="2200" dirty="0" smtClean="0">
                <a:solidFill>
                  <a:prstClr val="black"/>
                </a:solidFill>
              </a:rPr>
              <a:t>սահմանված </a:t>
            </a:r>
            <a:r>
              <a:rPr lang="hy-AM" sz="2200" dirty="0">
                <a:solidFill>
                  <a:prstClr val="black"/>
                </a:solidFill>
              </a:rPr>
              <a:t>են </a:t>
            </a:r>
            <a:r>
              <a:rPr lang="hy-AM" sz="2200" dirty="0" smtClean="0">
                <a:solidFill>
                  <a:prstClr val="black"/>
                </a:solidFill>
              </a:rPr>
              <a:t>օրենքով</a:t>
            </a:r>
            <a:endParaRPr lang="en-US" sz="2200" dirty="0" smtClean="0">
              <a:solidFill>
                <a:prstClr val="black"/>
              </a:solidFill>
            </a:endParaRPr>
          </a:p>
          <a:p>
            <a:pPr lvl="0" indent="120650" algn="just">
              <a:buFont typeface="Wingdings" pitchFamily="2" charset="2"/>
              <a:buChar char="q"/>
            </a:pPr>
            <a:r>
              <a:rPr lang="en-US" sz="2200" dirty="0">
                <a:solidFill>
                  <a:prstClr val="black"/>
                </a:solidFill>
              </a:rPr>
              <a:t> </a:t>
            </a:r>
            <a:r>
              <a:rPr lang="en-US" sz="2200" dirty="0" smtClean="0">
                <a:solidFill>
                  <a:prstClr val="black"/>
                </a:solidFill>
              </a:rPr>
              <a:t>    </a:t>
            </a:r>
            <a:r>
              <a:rPr lang="en-US" sz="2200" dirty="0" err="1" smtClean="0">
                <a:solidFill>
                  <a:prstClr val="black"/>
                </a:solidFill>
              </a:rPr>
              <a:t>սահմանափակումներն</a:t>
            </a:r>
            <a:r>
              <a:rPr lang="en-US" sz="2200" dirty="0" smtClean="0">
                <a:solidFill>
                  <a:prstClr val="black"/>
                </a:solidFill>
              </a:rPr>
              <a:t> </a:t>
            </a:r>
            <a:r>
              <a:rPr lang="en-US" sz="2200" dirty="0" err="1" smtClean="0">
                <a:solidFill>
                  <a:prstClr val="black"/>
                </a:solidFill>
              </a:rPr>
              <a:t>արվում</a:t>
            </a:r>
            <a:r>
              <a:rPr lang="en-US" sz="2200" dirty="0" smtClean="0">
                <a:solidFill>
                  <a:prstClr val="black"/>
                </a:solidFill>
              </a:rPr>
              <a:t> </a:t>
            </a:r>
            <a:r>
              <a:rPr lang="en-US" sz="2200" dirty="0" err="1" smtClean="0">
                <a:solidFill>
                  <a:prstClr val="black"/>
                </a:solidFill>
              </a:rPr>
              <a:t>են</a:t>
            </a:r>
            <a:r>
              <a:rPr lang="en-US" sz="2200" dirty="0" smtClean="0">
                <a:solidFill>
                  <a:prstClr val="black"/>
                </a:solidFill>
              </a:rPr>
              <a:t> </a:t>
            </a:r>
            <a:r>
              <a:rPr lang="hy-AM" sz="2000" dirty="0">
                <a:solidFill>
                  <a:prstClr val="black"/>
                </a:solidFill>
              </a:rPr>
              <a:t>ի պաշտպանություն </a:t>
            </a:r>
            <a:endParaRPr lang="en-US" sz="2000" dirty="0" smtClean="0">
              <a:solidFill>
                <a:prstClr val="black"/>
              </a:solidFill>
            </a:endParaRPr>
          </a:p>
          <a:p>
            <a:pPr lvl="0" indent="0" algn="just">
              <a:buNone/>
            </a:pPr>
            <a:endParaRPr lang="en-US" sz="2000" dirty="0" smtClean="0">
              <a:solidFill>
                <a:prstClr val="black"/>
              </a:solidFill>
            </a:endParaRPr>
          </a:p>
          <a:p>
            <a:pPr marL="1255713" lvl="1" indent="-341313" algn="just">
              <a:buFont typeface="Wingdings" pitchFamily="2" charset="2"/>
              <a:buChar char="§"/>
            </a:pPr>
            <a:r>
              <a:rPr lang="hy-AM" sz="1800" dirty="0" smtClean="0">
                <a:solidFill>
                  <a:prstClr val="black"/>
                </a:solidFill>
              </a:rPr>
              <a:t>հասարակական </a:t>
            </a:r>
            <a:r>
              <a:rPr lang="hy-AM" sz="1800" dirty="0">
                <a:solidFill>
                  <a:prstClr val="black"/>
                </a:solidFill>
              </a:rPr>
              <a:t>անվտանգության, </a:t>
            </a:r>
            <a:endParaRPr lang="en-US" sz="1800" dirty="0" smtClean="0">
              <a:solidFill>
                <a:prstClr val="black"/>
              </a:solidFill>
            </a:endParaRPr>
          </a:p>
          <a:p>
            <a:pPr marL="1255713" lvl="1" indent="-341313" algn="just">
              <a:buFont typeface="Wingdings" pitchFamily="2" charset="2"/>
              <a:buChar char="§"/>
            </a:pPr>
            <a:r>
              <a:rPr lang="en-US" sz="1800" dirty="0">
                <a:solidFill>
                  <a:prstClr val="black"/>
                </a:solidFill>
              </a:rPr>
              <a:t> </a:t>
            </a:r>
            <a:r>
              <a:rPr lang="hy-AM" sz="1800" dirty="0" smtClean="0">
                <a:solidFill>
                  <a:prstClr val="black"/>
                </a:solidFill>
              </a:rPr>
              <a:t>հասարակական </a:t>
            </a:r>
            <a:r>
              <a:rPr lang="hy-AM" sz="1800" dirty="0">
                <a:solidFill>
                  <a:prstClr val="black"/>
                </a:solidFill>
              </a:rPr>
              <a:t>կարգի, </a:t>
            </a:r>
            <a:endParaRPr lang="en-US" sz="1800" dirty="0" smtClean="0">
              <a:solidFill>
                <a:prstClr val="black"/>
              </a:solidFill>
            </a:endParaRPr>
          </a:p>
          <a:p>
            <a:pPr marL="1255713" lvl="1" indent="-341313" algn="just">
              <a:buFont typeface="Wingdings" pitchFamily="2" charset="2"/>
              <a:buChar char="§"/>
            </a:pPr>
            <a:r>
              <a:rPr lang="en-US" sz="1800" dirty="0">
                <a:solidFill>
                  <a:prstClr val="black"/>
                </a:solidFill>
              </a:rPr>
              <a:t> </a:t>
            </a:r>
            <a:r>
              <a:rPr lang="hy-AM" sz="1800" dirty="0" smtClean="0">
                <a:solidFill>
                  <a:prstClr val="black"/>
                </a:solidFill>
              </a:rPr>
              <a:t>առողջության </a:t>
            </a:r>
            <a:r>
              <a:rPr lang="hy-AM" sz="1800" dirty="0">
                <a:solidFill>
                  <a:prstClr val="black"/>
                </a:solidFill>
              </a:rPr>
              <a:t>կամ բարոյականության </a:t>
            </a:r>
            <a:endParaRPr lang="en-US" sz="1800" dirty="0" smtClean="0">
              <a:solidFill>
                <a:prstClr val="black"/>
              </a:solidFill>
            </a:endParaRPr>
          </a:p>
          <a:p>
            <a:pPr marL="1255713" lvl="1" indent="-341313" algn="just">
              <a:buFont typeface="Wingdings" pitchFamily="2" charset="2"/>
              <a:buChar char="§"/>
            </a:pPr>
            <a:r>
              <a:rPr lang="en-US" sz="1800" dirty="0">
                <a:solidFill>
                  <a:prstClr val="black"/>
                </a:solidFill>
              </a:rPr>
              <a:t> </a:t>
            </a:r>
            <a:r>
              <a:rPr lang="hy-AM" sz="1800" dirty="0" smtClean="0">
                <a:solidFill>
                  <a:prstClr val="black"/>
                </a:solidFill>
              </a:rPr>
              <a:t>այլ </a:t>
            </a:r>
            <a:r>
              <a:rPr lang="hy-AM" sz="1800" dirty="0">
                <a:solidFill>
                  <a:prstClr val="black"/>
                </a:solidFill>
              </a:rPr>
              <a:t>անձանց իրավունքների և ազատությունների</a:t>
            </a:r>
            <a:r>
              <a:rPr lang="hy-AM" sz="1800" dirty="0">
                <a:solidFill>
                  <a:prstClr val="black">
                    <a:tint val="75000"/>
                  </a:prstClr>
                </a:solidFill>
              </a:rPr>
              <a:t>: </a:t>
            </a:r>
            <a:endParaRPr lang="en-US" sz="1800" dirty="0" smtClean="0">
              <a:solidFill>
                <a:prstClr val="black">
                  <a:tint val="75000"/>
                </a:prstClr>
              </a:solidFill>
            </a:endParaRPr>
          </a:p>
          <a:p>
            <a:pPr marL="914400" lvl="1" indent="0" algn="just">
              <a:buNone/>
            </a:pPr>
            <a:endParaRPr lang="hy-AM" sz="1800" dirty="0">
              <a:solidFill>
                <a:prstClr val="black">
                  <a:tint val="75000"/>
                </a:prstClr>
              </a:solidFill>
            </a:endParaRPr>
          </a:p>
          <a:p>
            <a:pPr marL="914400" indent="-573088">
              <a:buFont typeface="Wingdings" pitchFamily="2" charset="2"/>
              <a:buChar char="q"/>
            </a:pPr>
            <a:r>
              <a:rPr lang="hy-AM" sz="2000" dirty="0">
                <a:solidFill>
                  <a:prstClr val="black"/>
                </a:solidFill>
              </a:rPr>
              <a:t>անհրաժեշտ են ժողովրդավարական </a:t>
            </a:r>
            <a:r>
              <a:rPr lang="hy-AM" sz="2000" dirty="0" smtClean="0">
                <a:solidFill>
                  <a:prstClr val="black"/>
                </a:solidFill>
              </a:rPr>
              <a:t>հասարակությունում</a:t>
            </a:r>
            <a:r>
              <a:rPr lang="en-US" sz="2000" dirty="0" smtClean="0">
                <a:solidFill>
                  <a:prstClr val="black"/>
                </a:solidFill>
              </a:rPr>
              <a:t>.</a:t>
            </a:r>
          </a:p>
          <a:p>
            <a:pPr marL="1309688" indent="-395288">
              <a:buFont typeface="Wingdings" pitchFamily="2" charset="2"/>
              <a:buChar char="§"/>
            </a:pPr>
            <a:r>
              <a:rPr lang="en-US" sz="1800" dirty="0" err="1" smtClean="0">
                <a:solidFill>
                  <a:prstClr val="black"/>
                </a:solidFill>
              </a:rPr>
              <a:t>առկա</a:t>
            </a:r>
            <a:r>
              <a:rPr lang="en-US" sz="1800" dirty="0" smtClean="0">
                <a:solidFill>
                  <a:prstClr val="black"/>
                </a:solidFill>
              </a:rPr>
              <a:t> է </a:t>
            </a:r>
            <a:r>
              <a:rPr lang="en-US" sz="1800" dirty="0" err="1" smtClean="0">
                <a:solidFill>
                  <a:prstClr val="black"/>
                </a:solidFill>
              </a:rPr>
              <a:t>հասարակական</a:t>
            </a:r>
            <a:r>
              <a:rPr lang="en-US" sz="1800" dirty="0" smtClean="0">
                <a:solidFill>
                  <a:prstClr val="black"/>
                </a:solidFill>
              </a:rPr>
              <a:t> </a:t>
            </a:r>
            <a:r>
              <a:rPr lang="en-US" sz="1800" dirty="0" err="1" smtClean="0">
                <a:solidFill>
                  <a:prstClr val="black"/>
                </a:solidFill>
              </a:rPr>
              <a:t>սուր</a:t>
            </a:r>
            <a:r>
              <a:rPr lang="en-US" sz="1800" dirty="0" smtClean="0">
                <a:solidFill>
                  <a:prstClr val="black"/>
                </a:solidFill>
              </a:rPr>
              <a:t> </a:t>
            </a:r>
            <a:r>
              <a:rPr lang="en-US" sz="1800" dirty="0" err="1" smtClean="0">
                <a:solidFill>
                  <a:prstClr val="black"/>
                </a:solidFill>
              </a:rPr>
              <a:t>պահանջ</a:t>
            </a:r>
            <a:r>
              <a:rPr lang="hy-AM" sz="1800" dirty="0" smtClean="0">
                <a:solidFill>
                  <a:prstClr val="black"/>
                </a:solidFill>
              </a:rPr>
              <a:t> </a:t>
            </a:r>
            <a:endParaRPr lang="en-US" sz="1800" dirty="0" smtClean="0">
              <a:solidFill>
                <a:prstClr val="black"/>
              </a:solidFill>
            </a:endParaRPr>
          </a:p>
          <a:p>
            <a:pPr marL="1309688" indent="-395288">
              <a:buFont typeface="Wingdings" pitchFamily="2" charset="2"/>
              <a:buChar char="§"/>
            </a:pPr>
            <a:r>
              <a:rPr lang="hy-AM" sz="1800" dirty="0" smtClean="0">
                <a:solidFill>
                  <a:prstClr val="black"/>
                </a:solidFill>
              </a:rPr>
              <a:t>Ս</a:t>
            </a:r>
            <a:r>
              <a:rPr lang="en-US" sz="1800" dirty="0" err="1" smtClean="0">
                <a:solidFill>
                  <a:prstClr val="black"/>
                </a:solidFill>
              </a:rPr>
              <a:t>ահմանափակման</a:t>
            </a:r>
            <a:r>
              <a:rPr lang="en-US" sz="1800" dirty="0" smtClean="0">
                <a:solidFill>
                  <a:prstClr val="black"/>
                </a:solidFill>
              </a:rPr>
              <a:t> </a:t>
            </a:r>
            <a:r>
              <a:rPr lang="en-US" sz="1800" dirty="0" err="1" smtClean="0">
                <a:solidFill>
                  <a:prstClr val="black"/>
                </a:solidFill>
              </a:rPr>
              <a:t>համար</a:t>
            </a:r>
            <a:r>
              <a:rPr lang="en-US" sz="1800" dirty="0" smtClean="0">
                <a:solidFill>
                  <a:prstClr val="black"/>
                </a:solidFill>
              </a:rPr>
              <a:t> </a:t>
            </a:r>
            <a:r>
              <a:rPr lang="en-US" sz="1800" dirty="0" err="1" smtClean="0">
                <a:solidFill>
                  <a:prstClr val="black"/>
                </a:solidFill>
              </a:rPr>
              <a:t>ընտրվել</a:t>
            </a:r>
            <a:r>
              <a:rPr lang="en-US" sz="1800" dirty="0" smtClean="0">
                <a:solidFill>
                  <a:prstClr val="black"/>
                </a:solidFill>
              </a:rPr>
              <a:t> </a:t>
            </a:r>
            <a:r>
              <a:rPr lang="en-US" sz="1800" dirty="0" err="1" smtClean="0">
                <a:solidFill>
                  <a:prstClr val="black"/>
                </a:solidFill>
              </a:rPr>
              <a:t>են</a:t>
            </a:r>
            <a:r>
              <a:rPr lang="en-US" sz="1800" dirty="0" smtClean="0">
                <a:solidFill>
                  <a:prstClr val="black"/>
                </a:solidFill>
              </a:rPr>
              <a:t> </a:t>
            </a:r>
            <a:r>
              <a:rPr lang="en-US" sz="1800" dirty="0" err="1" smtClean="0">
                <a:solidFill>
                  <a:prstClr val="black"/>
                </a:solidFill>
              </a:rPr>
              <a:t>բավարար</a:t>
            </a:r>
            <a:r>
              <a:rPr lang="en-US" sz="1800" dirty="0" smtClean="0">
                <a:solidFill>
                  <a:prstClr val="black"/>
                </a:solidFill>
              </a:rPr>
              <a:t> և </a:t>
            </a:r>
            <a:r>
              <a:rPr lang="en-US" sz="1800" dirty="0" err="1" smtClean="0">
                <a:solidFill>
                  <a:prstClr val="black"/>
                </a:solidFill>
              </a:rPr>
              <a:t>նպատակահարմար</a:t>
            </a:r>
            <a:r>
              <a:rPr lang="en-US" sz="1800" dirty="0" smtClean="0">
                <a:solidFill>
                  <a:prstClr val="black"/>
                </a:solidFill>
              </a:rPr>
              <a:t> </a:t>
            </a:r>
            <a:r>
              <a:rPr lang="en-US" sz="1800" dirty="0" err="1" smtClean="0">
                <a:solidFill>
                  <a:prstClr val="black"/>
                </a:solidFill>
              </a:rPr>
              <a:t>միջոցներ</a:t>
            </a:r>
            <a:endParaRPr lang="en-US" sz="1800" dirty="0" smtClean="0">
              <a:solidFill>
                <a:prstClr val="black"/>
              </a:solidFill>
            </a:endParaRPr>
          </a:p>
          <a:p>
            <a:pPr marL="1309688" indent="-395288">
              <a:buFont typeface="Wingdings" pitchFamily="2" charset="2"/>
              <a:buChar char="§"/>
            </a:pPr>
            <a:r>
              <a:rPr lang="en-US" sz="1800" dirty="0" err="1" smtClean="0">
                <a:solidFill>
                  <a:prstClr val="black"/>
                </a:solidFill>
              </a:rPr>
              <a:t>սահմանափակման</a:t>
            </a:r>
            <a:r>
              <a:rPr lang="en-US" sz="1800" dirty="0" smtClean="0">
                <a:solidFill>
                  <a:prstClr val="black"/>
                </a:solidFill>
              </a:rPr>
              <a:t> </a:t>
            </a:r>
            <a:r>
              <a:rPr lang="en-US" sz="1800" dirty="0" err="1" smtClean="0">
                <a:solidFill>
                  <a:prstClr val="black"/>
                </a:solidFill>
              </a:rPr>
              <a:t>համար</a:t>
            </a:r>
            <a:r>
              <a:rPr lang="en-US" sz="1800" dirty="0" smtClean="0">
                <a:solidFill>
                  <a:prstClr val="black"/>
                </a:solidFill>
              </a:rPr>
              <a:t> </a:t>
            </a:r>
            <a:r>
              <a:rPr lang="en-US" sz="1800" dirty="0" err="1" smtClean="0">
                <a:solidFill>
                  <a:prstClr val="black"/>
                </a:solidFill>
              </a:rPr>
              <a:t>ընտրվել</a:t>
            </a:r>
            <a:r>
              <a:rPr lang="en-US" sz="1800" dirty="0" smtClean="0">
                <a:solidFill>
                  <a:prstClr val="black"/>
                </a:solidFill>
              </a:rPr>
              <a:t> </a:t>
            </a:r>
            <a:r>
              <a:rPr lang="en-US" sz="1800" dirty="0" err="1" smtClean="0">
                <a:solidFill>
                  <a:prstClr val="black"/>
                </a:solidFill>
              </a:rPr>
              <a:t>են</a:t>
            </a:r>
            <a:r>
              <a:rPr lang="en-US" sz="1800" dirty="0" smtClean="0">
                <a:solidFill>
                  <a:prstClr val="black"/>
                </a:solidFill>
              </a:rPr>
              <a:t> </a:t>
            </a:r>
            <a:r>
              <a:rPr lang="en-US" sz="1800" dirty="0" err="1" smtClean="0">
                <a:solidFill>
                  <a:prstClr val="black"/>
                </a:solidFill>
              </a:rPr>
              <a:t>համաչափ</a:t>
            </a:r>
            <a:r>
              <a:rPr lang="en-US" sz="1800" dirty="0" smtClean="0">
                <a:solidFill>
                  <a:prstClr val="black"/>
                </a:solidFill>
              </a:rPr>
              <a:t> </a:t>
            </a:r>
            <a:r>
              <a:rPr lang="en-US" sz="1800" dirty="0" err="1" smtClean="0">
                <a:solidFill>
                  <a:prstClr val="black"/>
                </a:solidFill>
              </a:rPr>
              <a:t>միջոցներ</a:t>
            </a:r>
            <a:endParaRPr lang="en-US" sz="1800" dirty="0"/>
          </a:p>
        </p:txBody>
      </p:sp>
    </p:spTree>
    <p:extLst>
      <p:ext uri="{BB962C8B-B14F-4D97-AF65-F5344CB8AC3E}">
        <p14:creationId xmlns:p14="http://schemas.microsoft.com/office/powerpoint/2010/main" val="6307484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0"/>
            <a:ext cx="8763000" cy="6629400"/>
          </a:xfrm>
        </p:spPr>
        <p:txBody>
          <a:bodyPr>
            <a:normAutofit fontScale="92500" lnSpcReduction="20000"/>
          </a:bodyPr>
          <a:lstStyle/>
          <a:p>
            <a:pPr indent="228600" algn="just">
              <a:lnSpc>
                <a:spcPct val="115000"/>
              </a:lnSpc>
              <a:spcBef>
                <a:spcPts val="0"/>
              </a:spcBef>
            </a:pPr>
            <a:endParaRPr lang="en-US" sz="2200" b="1" dirty="0" smtClean="0">
              <a:solidFill>
                <a:schemeClr val="tx1"/>
              </a:solidFill>
            </a:endParaRPr>
          </a:p>
          <a:p>
            <a:pPr indent="228600">
              <a:lnSpc>
                <a:spcPct val="115000"/>
              </a:lnSpc>
              <a:spcBef>
                <a:spcPts val="0"/>
              </a:spcBef>
            </a:pPr>
            <a:r>
              <a:rPr lang="en-US" sz="2600" b="1" dirty="0" err="1" smtClean="0">
                <a:solidFill>
                  <a:schemeClr val="tx1"/>
                </a:solidFill>
              </a:rPr>
              <a:t>Եվրոպական</a:t>
            </a:r>
            <a:r>
              <a:rPr lang="en-US" sz="2600" b="1" dirty="0" smtClean="0">
                <a:solidFill>
                  <a:schemeClr val="tx1"/>
                </a:solidFill>
              </a:rPr>
              <a:t> </a:t>
            </a:r>
            <a:r>
              <a:rPr lang="en-US" sz="2600" b="1" dirty="0" err="1">
                <a:solidFill>
                  <a:schemeClr val="tx1"/>
                </a:solidFill>
              </a:rPr>
              <a:t>դատարանի</a:t>
            </a:r>
            <a:r>
              <a:rPr lang="en-US" sz="2600" b="1" dirty="0">
                <a:solidFill>
                  <a:schemeClr val="tx1"/>
                </a:solidFill>
              </a:rPr>
              <a:t> </a:t>
            </a:r>
            <a:r>
              <a:rPr lang="en-US" sz="2600" b="1" dirty="0" err="1">
                <a:solidFill>
                  <a:schemeClr val="tx1"/>
                </a:solidFill>
              </a:rPr>
              <a:t>նախադեպային</a:t>
            </a:r>
            <a:r>
              <a:rPr lang="en-US" sz="2600" b="1" dirty="0">
                <a:solidFill>
                  <a:schemeClr val="tx1"/>
                </a:solidFill>
              </a:rPr>
              <a:t> </a:t>
            </a:r>
            <a:r>
              <a:rPr lang="en-US" sz="2600" b="1" dirty="0" err="1">
                <a:solidFill>
                  <a:schemeClr val="tx1"/>
                </a:solidFill>
              </a:rPr>
              <a:t>իրավունքը</a:t>
            </a:r>
            <a:r>
              <a:rPr lang="en-US" sz="2600" b="1" dirty="0">
                <a:solidFill>
                  <a:schemeClr val="tx1"/>
                </a:solidFill>
              </a:rPr>
              <a:t/>
            </a:r>
            <a:br>
              <a:rPr lang="en-US" sz="2600" b="1" dirty="0">
                <a:solidFill>
                  <a:schemeClr val="tx1"/>
                </a:solidFill>
              </a:rPr>
            </a:br>
            <a:r>
              <a:rPr lang="en-US" sz="2200" dirty="0" err="1" smtClean="0">
                <a:solidFill>
                  <a:schemeClr val="tx1"/>
                </a:solidFill>
              </a:rPr>
              <a:t>Արտահայտվելու</a:t>
            </a:r>
            <a:r>
              <a:rPr lang="en-US" sz="2200" dirty="0" smtClean="0">
                <a:solidFill>
                  <a:schemeClr val="tx1"/>
                </a:solidFill>
              </a:rPr>
              <a:t> </a:t>
            </a:r>
            <a:r>
              <a:rPr lang="en-US" sz="2200" dirty="0" err="1">
                <a:solidFill>
                  <a:schemeClr val="tx1"/>
                </a:solidFill>
              </a:rPr>
              <a:t>ազատություն</a:t>
            </a:r>
            <a:r>
              <a:rPr lang="en-US" sz="2200" dirty="0">
                <a:solidFill>
                  <a:schemeClr val="tx1"/>
                </a:solidFill>
              </a:rPr>
              <a:t>/</a:t>
            </a:r>
            <a:r>
              <a:rPr lang="en-US" sz="2200" dirty="0" err="1">
                <a:solidFill>
                  <a:schemeClr val="tx1"/>
                </a:solidFill>
              </a:rPr>
              <a:t>լրագրողական</a:t>
            </a:r>
            <a:r>
              <a:rPr lang="en-US" sz="2200" dirty="0">
                <a:solidFill>
                  <a:schemeClr val="tx1"/>
                </a:solidFill>
              </a:rPr>
              <a:t> </a:t>
            </a:r>
            <a:r>
              <a:rPr lang="en-US" sz="2200" dirty="0" err="1">
                <a:solidFill>
                  <a:schemeClr val="tx1"/>
                </a:solidFill>
              </a:rPr>
              <a:t>ազատություն</a:t>
            </a:r>
            <a:endParaRPr lang="en-US" sz="2200" dirty="0">
              <a:solidFill>
                <a:schemeClr val="tx1"/>
              </a:solidFill>
            </a:endParaRPr>
          </a:p>
          <a:p>
            <a:pPr indent="228600" algn="just">
              <a:lnSpc>
                <a:spcPct val="115000"/>
              </a:lnSpc>
              <a:spcBef>
                <a:spcPts val="0"/>
              </a:spcBef>
              <a:spcAft>
                <a:spcPts val="1000"/>
              </a:spcAft>
            </a:pPr>
            <a:endParaRPr lang="en-US" sz="2400" dirty="0" smtClean="0">
              <a:solidFill>
                <a:schemeClr val="tx1"/>
              </a:solidFill>
              <a:latin typeface="Sylfaen" pitchFamily="18" charset="0"/>
              <a:ea typeface="Calibri"/>
            </a:endParaRPr>
          </a:p>
          <a:p>
            <a:pPr algn="just">
              <a:lnSpc>
                <a:spcPct val="115000"/>
              </a:lnSpc>
              <a:spcBef>
                <a:spcPts val="0"/>
              </a:spcBef>
              <a:spcAft>
                <a:spcPts val="1000"/>
              </a:spcAft>
            </a:pPr>
            <a:r>
              <a:rPr lang="hy-AM" sz="2400" i="1" dirty="0" smtClean="0">
                <a:solidFill>
                  <a:schemeClr val="tx1"/>
                </a:solidFill>
                <a:latin typeface="Sylfaen" pitchFamily="18" charset="0"/>
                <a:ea typeface="Calibri"/>
              </a:rPr>
              <a:t>Մարդու </a:t>
            </a:r>
            <a:r>
              <a:rPr lang="hy-AM" sz="2400" i="1" dirty="0">
                <a:solidFill>
                  <a:schemeClr val="tx1"/>
                </a:solidFill>
                <a:latin typeface="Sylfaen" pitchFamily="18" charset="0"/>
                <a:ea typeface="Calibri"/>
              </a:rPr>
              <a:t>իրավունքների եվրոպական դատարանի (այսուհետ՝ եվրոպական դատարան) նախադեպային իրավունքի համաձայն՝ արտահայտվելու ազատությունը, ըստ 10-րդ հոդվածի 1-ին կետի, հանդիսանում է ժողովրդավարական հասարակության հենասյուներից մեկը, նրա առաջընթացի և նրա յուրաքանչյուր անդամի ինքնաիրացման հիմնական պայմանը. 10-րդ հոդվածի 2-րդ կետի պահանջների պահպանման պարագայում՝ արտահայտվելու ազատությունը ընդգրկում է ոչ միայն այնպիսի ,տեղեկություններ» կամ ,գաղափարներ», որոնք նպաստավոր են կամ համարվում են անվնաս կամ չեզոք, այլ նաև այնպիսիք, որոնք վիրավորում, ցնցում կամ անհանգստություն են պատճառում: Այպիսիք են բազմակարծության, հանդուրժողականության և ազատականության պահանջները, առանց որոնց գոյություն չունի ժողովրդավարական </a:t>
            </a:r>
            <a:r>
              <a:rPr lang="hy-AM" sz="2400" i="1" dirty="0" smtClean="0">
                <a:solidFill>
                  <a:schemeClr val="tx1"/>
                </a:solidFill>
                <a:latin typeface="Sylfaen" pitchFamily="18" charset="0"/>
                <a:ea typeface="Calibri"/>
              </a:rPr>
              <a:t>հասարակություն</a:t>
            </a:r>
            <a:r>
              <a:rPr lang="en-US" sz="2400" i="1" dirty="0" smtClean="0">
                <a:solidFill>
                  <a:schemeClr val="tx1"/>
                </a:solidFill>
                <a:latin typeface="Arial AM" pitchFamily="34" charset="0"/>
                <a:ea typeface="Calibri"/>
              </a:rPr>
              <a:t>¦</a:t>
            </a:r>
            <a:r>
              <a:rPr lang="en-US" sz="2400" i="1" dirty="0" smtClean="0">
                <a:solidFill>
                  <a:schemeClr val="tx1"/>
                </a:solidFill>
                <a:latin typeface="Sylfaen" pitchFamily="18" charset="0"/>
                <a:ea typeface="Calibri"/>
              </a:rPr>
              <a:t>:</a:t>
            </a:r>
            <a:r>
              <a:rPr lang="hy-AM" sz="2400" i="1" dirty="0" smtClean="0">
                <a:solidFill>
                  <a:schemeClr val="tx1"/>
                </a:solidFill>
                <a:latin typeface="Sylfaen" pitchFamily="18" charset="0"/>
                <a:ea typeface="Calibri"/>
              </a:rPr>
              <a:t> </a:t>
            </a:r>
            <a:endParaRPr lang="hy-AM" sz="2400" i="1" dirty="0">
              <a:solidFill>
                <a:schemeClr val="tx1"/>
              </a:solidFill>
              <a:latin typeface="Sylfaen" pitchFamily="18" charset="0"/>
              <a:ea typeface="Calibri"/>
            </a:endParaRPr>
          </a:p>
          <a:p>
            <a:pPr algn="just">
              <a:lnSpc>
                <a:spcPct val="115000"/>
              </a:lnSpc>
              <a:spcBef>
                <a:spcPts val="0"/>
              </a:spcBef>
              <a:spcAft>
                <a:spcPts val="1000"/>
              </a:spcAft>
            </a:pPr>
            <a:r>
              <a:rPr lang="hy-AM" sz="1900" i="1" dirty="0">
                <a:solidFill>
                  <a:schemeClr val="tx1"/>
                </a:solidFill>
                <a:latin typeface="Times Armenian"/>
                <a:ea typeface="Calibri"/>
              </a:rPr>
              <a:t>(Լինգենսն ընդդեմ Ավստրիայի, </a:t>
            </a:r>
            <a:r>
              <a:rPr lang="hy-AM" sz="1900" dirty="0">
                <a:solidFill>
                  <a:schemeClr val="tx1"/>
                </a:solidFill>
                <a:latin typeface="Times Armenian"/>
                <a:ea typeface="Calibri"/>
              </a:rPr>
              <a:t>թիվ 9815/82, 8/07/1986, ՄԻԵԴ, </a:t>
            </a:r>
            <a:r>
              <a:rPr lang="en-US" sz="1900" dirty="0" smtClean="0">
                <a:solidFill>
                  <a:schemeClr val="tx1"/>
                </a:solidFill>
                <a:latin typeface="Times Armenian"/>
                <a:ea typeface="Calibri"/>
              </a:rPr>
              <a:t>§</a:t>
            </a:r>
            <a:r>
              <a:rPr lang="hy-AM" sz="1900" dirty="0" smtClean="0">
                <a:solidFill>
                  <a:schemeClr val="tx1"/>
                </a:solidFill>
                <a:latin typeface="Times Armenian"/>
                <a:ea typeface="Calibri"/>
              </a:rPr>
              <a:t> </a:t>
            </a:r>
            <a:r>
              <a:rPr lang="hy-AM" sz="1900" dirty="0">
                <a:solidFill>
                  <a:schemeClr val="tx1"/>
                </a:solidFill>
                <a:latin typeface="Times Armenian"/>
                <a:ea typeface="Calibri"/>
              </a:rPr>
              <a:t>41): </a:t>
            </a:r>
            <a:endParaRPr lang="es-ES" sz="1900" dirty="0" smtClean="0">
              <a:solidFill>
                <a:schemeClr val="tx1"/>
              </a:solidFill>
              <a:latin typeface="Times Armenian"/>
              <a:ea typeface="Calibri"/>
            </a:endParaRPr>
          </a:p>
          <a:p>
            <a:pPr algn="just"/>
            <a:endParaRPr lang="en-US" sz="2400" dirty="0"/>
          </a:p>
        </p:txBody>
      </p:sp>
    </p:spTree>
    <p:extLst>
      <p:ext uri="{BB962C8B-B14F-4D97-AF65-F5344CB8AC3E}">
        <p14:creationId xmlns:p14="http://schemas.microsoft.com/office/powerpoint/2010/main" val="5150080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92500" lnSpcReduction="10000"/>
          </a:bodyPr>
          <a:lstStyle/>
          <a:p>
            <a:pPr indent="228600">
              <a:lnSpc>
                <a:spcPct val="115000"/>
              </a:lnSpc>
              <a:spcBef>
                <a:spcPts val="0"/>
              </a:spcBef>
              <a:spcAft>
                <a:spcPts val="1000"/>
              </a:spcAft>
            </a:pPr>
            <a:r>
              <a:rPr lang="hy-AM" sz="2600" b="1" dirty="0" smtClean="0">
                <a:solidFill>
                  <a:schemeClr val="tx1"/>
                </a:solidFill>
                <a:latin typeface="Times Armenian"/>
                <a:ea typeface="Times New Roman"/>
              </a:rPr>
              <a:t>Եվրոպական </a:t>
            </a:r>
            <a:r>
              <a:rPr lang="hy-AM" sz="2600" b="1" dirty="0">
                <a:solidFill>
                  <a:schemeClr val="tx1"/>
                </a:solidFill>
                <a:latin typeface="Times Armenian"/>
                <a:ea typeface="Times New Roman"/>
              </a:rPr>
              <a:t>դատարանի նախադեպային իրավունքը</a:t>
            </a:r>
            <a:br>
              <a:rPr lang="hy-AM" sz="2600" b="1" dirty="0">
                <a:solidFill>
                  <a:schemeClr val="tx1"/>
                </a:solidFill>
                <a:latin typeface="Times Armenian"/>
                <a:ea typeface="Times New Roman"/>
              </a:rPr>
            </a:br>
            <a:r>
              <a:rPr lang="hy-AM" sz="2000" dirty="0" smtClean="0">
                <a:solidFill>
                  <a:schemeClr val="tx1"/>
                </a:solidFill>
                <a:latin typeface="Times Armenian"/>
                <a:ea typeface="Times New Roman"/>
              </a:rPr>
              <a:t>Արտահայտվելու </a:t>
            </a:r>
            <a:r>
              <a:rPr lang="hy-AM" sz="2000" dirty="0">
                <a:solidFill>
                  <a:schemeClr val="tx1"/>
                </a:solidFill>
                <a:latin typeface="Times Armenian"/>
                <a:ea typeface="Times New Roman"/>
              </a:rPr>
              <a:t>ազատություն/լրագրողական ազատություն</a:t>
            </a:r>
          </a:p>
          <a:p>
            <a:pPr indent="228600" algn="just">
              <a:lnSpc>
                <a:spcPct val="115000"/>
              </a:lnSpc>
              <a:spcBef>
                <a:spcPts val="0"/>
              </a:spcBef>
              <a:spcAft>
                <a:spcPts val="1000"/>
              </a:spcAft>
            </a:pPr>
            <a:endParaRPr lang="es-ES" sz="2200" dirty="0">
              <a:solidFill>
                <a:schemeClr val="tx1"/>
              </a:solidFill>
              <a:latin typeface="Times Armenian"/>
              <a:ea typeface="Times New Roman"/>
            </a:endParaRPr>
          </a:p>
          <a:p>
            <a:pPr algn="just"/>
            <a:r>
              <a:rPr lang="en-US" sz="2400" i="1" dirty="0">
                <a:solidFill>
                  <a:schemeClr val="tx1"/>
                </a:solidFill>
                <a:latin typeface="Arial AM" pitchFamily="34" charset="0"/>
              </a:rPr>
              <a:t>§</a:t>
            </a:r>
            <a:r>
              <a:rPr lang="hy-AM" sz="2400" i="1" dirty="0" smtClean="0">
                <a:solidFill>
                  <a:schemeClr val="tx1"/>
                </a:solidFill>
              </a:rPr>
              <a:t>Նշված </a:t>
            </a:r>
            <a:r>
              <a:rPr lang="hy-AM" sz="2400" i="1" dirty="0">
                <a:solidFill>
                  <a:schemeClr val="tx1"/>
                </a:solidFill>
              </a:rPr>
              <a:t>սկզբունքներն առանձնահատուկ կարևորություն են ձեռք բերում մամուլի առումով: Մամուլը կատարում է էական գործառույթներ ժողովրդավարական հասարակությունում: Թեև այն չպետք է անցնի որոշակի շրջանակներից՝ հատկապես այլ անձանց հեղինակության և իրավունքների առնչությամբ, այդուհանդերձ, մամուլը կրում է հանրային հետքրքրություն ներկայացնող բոլոր հարցերի վերաբերյալ տեղեկություններ և գաղափարներ` իր պարտականությունների և պատասխանատվությունների պահպանամբ տարածելու պարտավորություն: Ոչ միայն մամուլը կրում է նման տեղեկություններ և գաղափարներ տարածելու պարտավորություն, այլ հանրությունը նույնպես ունի նման [տեղեկություններ և գաղափարներ] ստանալու </a:t>
            </a:r>
            <a:r>
              <a:rPr lang="hy-AM" sz="2400" i="1" dirty="0" smtClean="0">
                <a:solidFill>
                  <a:schemeClr val="tx1"/>
                </a:solidFill>
              </a:rPr>
              <a:t>իրավունք</a:t>
            </a:r>
            <a:r>
              <a:rPr lang="en-US" sz="2400" i="1" dirty="0" smtClean="0">
                <a:solidFill>
                  <a:schemeClr val="tx1"/>
                </a:solidFill>
                <a:latin typeface="Arial AM" pitchFamily="34" charset="0"/>
              </a:rPr>
              <a:t>¦:</a:t>
            </a:r>
            <a:endParaRPr lang="en-US" sz="2400" i="1" dirty="0" smtClean="0">
              <a:solidFill>
                <a:schemeClr val="tx1"/>
              </a:solidFill>
            </a:endParaRPr>
          </a:p>
          <a:p>
            <a:pPr algn="just"/>
            <a:endParaRPr lang="en-US" sz="1900" dirty="0" smtClean="0">
              <a:solidFill>
                <a:schemeClr val="tx1"/>
              </a:solidFill>
            </a:endParaRPr>
          </a:p>
          <a:p>
            <a:pPr algn="just"/>
            <a:r>
              <a:rPr lang="hy-AM" sz="1900" dirty="0" smtClean="0">
                <a:solidFill>
                  <a:schemeClr val="tx1"/>
                </a:solidFill>
              </a:rPr>
              <a:t>(</a:t>
            </a:r>
            <a:r>
              <a:rPr lang="hy-AM" sz="1900" i="1" dirty="0">
                <a:solidFill>
                  <a:schemeClr val="tx1"/>
                </a:solidFill>
              </a:rPr>
              <a:t>Լինգենսն ընդդեմ Ավստրիայի` </a:t>
            </a:r>
            <a:r>
              <a:rPr lang="hy-AM" sz="1900" dirty="0">
                <a:solidFill>
                  <a:schemeClr val="tx1"/>
                </a:solidFill>
              </a:rPr>
              <a:t>վկայակոչված վերևում, </a:t>
            </a:r>
            <a:r>
              <a:rPr lang="en-US" sz="1900" dirty="0" smtClean="0">
                <a:solidFill>
                  <a:schemeClr val="tx1"/>
                </a:solidFill>
              </a:rPr>
              <a:t>§ </a:t>
            </a:r>
            <a:r>
              <a:rPr lang="hy-AM" sz="1900" dirty="0" smtClean="0">
                <a:solidFill>
                  <a:schemeClr val="tx1"/>
                </a:solidFill>
              </a:rPr>
              <a:t>41</a:t>
            </a:r>
            <a:r>
              <a:rPr lang="hy-AM" sz="1900" dirty="0">
                <a:solidFill>
                  <a:schemeClr val="tx1"/>
                </a:solidFill>
              </a:rPr>
              <a:t>):</a:t>
            </a:r>
          </a:p>
          <a:p>
            <a:pPr algn="just"/>
            <a:endParaRPr lang="en-US" sz="2400" dirty="0"/>
          </a:p>
        </p:txBody>
      </p:sp>
    </p:spTree>
    <p:extLst>
      <p:ext uri="{BB962C8B-B14F-4D97-AF65-F5344CB8AC3E}">
        <p14:creationId xmlns:p14="http://schemas.microsoft.com/office/powerpoint/2010/main" val="29159391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0"/>
            <a:ext cx="8686800" cy="6019800"/>
          </a:xfrm>
        </p:spPr>
        <p:txBody>
          <a:bodyPr>
            <a:normAutofit/>
          </a:bodyPr>
          <a:lstStyle/>
          <a:p>
            <a:pPr indent="228600">
              <a:lnSpc>
                <a:spcPct val="115000"/>
              </a:lnSpc>
              <a:spcBef>
                <a:spcPts val="0"/>
              </a:spcBef>
              <a:spcAft>
                <a:spcPts val="1000"/>
              </a:spcAft>
            </a:pPr>
            <a:endParaRPr lang="en-US" sz="2000" dirty="0" smtClean="0"/>
          </a:p>
          <a:p>
            <a:r>
              <a:rPr lang="hy-AM" b="1" dirty="0">
                <a:solidFill>
                  <a:schemeClr val="tx1"/>
                </a:solidFill>
              </a:rPr>
              <a:t>Եվրոպական դատարանի նախադեպային իրավունքը</a:t>
            </a:r>
          </a:p>
          <a:p>
            <a:r>
              <a:rPr lang="hy-AM" sz="1800" dirty="0" smtClean="0">
                <a:solidFill>
                  <a:schemeClr val="tx1"/>
                </a:solidFill>
              </a:rPr>
              <a:t>Արտահայտվելու </a:t>
            </a:r>
            <a:r>
              <a:rPr lang="hy-AM" sz="1800" dirty="0">
                <a:solidFill>
                  <a:schemeClr val="tx1"/>
                </a:solidFill>
              </a:rPr>
              <a:t>ազատություն/լրագրողական ազատություն</a:t>
            </a:r>
          </a:p>
          <a:p>
            <a:pPr algn="just"/>
            <a:endParaRPr lang="hy-AM" sz="2400" dirty="0"/>
          </a:p>
          <a:p>
            <a:pPr algn="just"/>
            <a:r>
              <a:rPr lang="en-US" sz="2400" i="1" dirty="0">
                <a:solidFill>
                  <a:schemeClr val="tx1"/>
                </a:solidFill>
                <a:latin typeface="Arial AM" pitchFamily="34" charset="0"/>
              </a:rPr>
              <a:t>§</a:t>
            </a:r>
            <a:r>
              <a:rPr lang="hy-AM" sz="2400" i="1" dirty="0" smtClean="0">
                <a:solidFill>
                  <a:schemeClr val="tx1"/>
                </a:solidFill>
              </a:rPr>
              <a:t>Ինչ </a:t>
            </a:r>
            <a:r>
              <a:rPr lang="hy-AM" sz="2400" i="1" dirty="0">
                <a:solidFill>
                  <a:schemeClr val="tx1"/>
                </a:solidFill>
              </a:rPr>
              <a:t>վերաբերում է լրագրողական ազատությանը, ապա այն ներառում է  որոշակի աստիճանի չափազանցության և նույնիսկ սադրանքի դիմելու հնարավորություն և այդ իմաստով Կոնվենցիայի 10-րդ հոդվածը պաշտպանում է ոչ միայն տեղեկությունների և գաղափարների բովանդակային մասը, այլ նաև դրանց  մատուցման </a:t>
            </a:r>
            <a:r>
              <a:rPr lang="hy-AM" sz="2400" i="1" dirty="0" smtClean="0">
                <a:solidFill>
                  <a:schemeClr val="tx1"/>
                </a:solidFill>
              </a:rPr>
              <a:t>եղանակը</a:t>
            </a:r>
            <a:r>
              <a:rPr lang="en-US" sz="2400" i="1" dirty="0" smtClean="0">
                <a:solidFill>
                  <a:schemeClr val="tx1"/>
                </a:solidFill>
                <a:latin typeface="Arial AM" pitchFamily="34" charset="0"/>
              </a:rPr>
              <a:t>¦</a:t>
            </a:r>
            <a:r>
              <a:rPr lang="en-US" sz="2400" dirty="0" smtClean="0">
                <a:solidFill>
                  <a:schemeClr val="tx1"/>
                </a:solidFill>
                <a:latin typeface="Arial AM" pitchFamily="34" charset="0"/>
              </a:rPr>
              <a:t>:</a:t>
            </a:r>
            <a:endParaRPr lang="hy-AM" sz="2400" dirty="0">
              <a:solidFill>
                <a:schemeClr val="tx1"/>
              </a:solidFill>
            </a:endParaRPr>
          </a:p>
          <a:p>
            <a:pPr algn="just"/>
            <a:endParaRPr lang="en-US" sz="2000" dirty="0" smtClean="0">
              <a:solidFill>
                <a:schemeClr val="tx1"/>
              </a:solidFill>
            </a:endParaRPr>
          </a:p>
          <a:p>
            <a:pPr algn="just"/>
            <a:r>
              <a:rPr lang="hy-AM" sz="1600" dirty="0" smtClean="0">
                <a:solidFill>
                  <a:schemeClr val="tx1"/>
                </a:solidFill>
              </a:rPr>
              <a:t>(</a:t>
            </a:r>
            <a:r>
              <a:rPr lang="hy-AM" sz="1600" i="1" dirty="0">
                <a:solidFill>
                  <a:schemeClr val="tx1"/>
                </a:solidFill>
              </a:rPr>
              <a:t>Պրագերն ու Օբերշլիկն ընդդեմ  Ավստրիայի</a:t>
            </a:r>
            <a:r>
              <a:rPr lang="hy-AM" sz="1600" dirty="0">
                <a:solidFill>
                  <a:schemeClr val="tx1"/>
                </a:solidFill>
              </a:rPr>
              <a:t>, թիվ 15974/90, 26/04/1995, ՄԻԵԴ, </a:t>
            </a:r>
            <a:r>
              <a:rPr lang="en-US" sz="1600" dirty="0" smtClean="0">
                <a:solidFill>
                  <a:schemeClr val="tx1"/>
                </a:solidFill>
              </a:rPr>
              <a:t>§</a:t>
            </a:r>
            <a:r>
              <a:rPr lang="hy-AM" sz="1600" dirty="0" smtClean="0">
                <a:solidFill>
                  <a:schemeClr val="tx1"/>
                </a:solidFill>
              </a:rPr>
              <a:t> </a:t>
            </a:r>
            <a:r>
              <a:rPr lang="hy-AM" sz="1600" dirty="0">
                <a:solidFill>
                  <a:schemeClr val="tx1"/>
                </a:solidFill>
              </a:rPr>
              <a:t>38:</a:t>
            </a:r>
          </a:p>
          <a:p>
            <a:pPr algn="just"/>
            <a:endParaRPr lang="en-US" sz="2400" dirty="0"/>
          </a:p>
        </p:txBody>
      </p:sp>
    </p:spTree>
    <p:extLst>
      <p:ext uri="{BB962C8B-B14F-4D97-AF65-F5344CB8AC3E}">
        <p14:creationId xmlns:p14="http://schemas.microsoft.com/office/powerpoint/2010/main" val="42318904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28600"/>
            <a:ext cx="8686800" cy="4953000"/>
          </a:xfrm>
        </p:spPr>
        <p:txBody>
          <a:bodyPr>
            <a:normAutofit/>
          </a:bodyPr>
          <a:lstStyle/>
          <a:p>
            <a:pPr indent="228600">
              <a:lnSpc>
                <a:spcPct val="115000"/>
              </a:lnSpc>
              <a:spcBef>
                <a:spcPts val="0"/>
              </a:spcBef>
              <a:spcAft>
                <a:spcPts val="1000"/>
              </a:spcAft>
            </a:pPr>
            <a:r>
              <a:rPr lang="hy-AM" b="1" dirty="0">
                <a:solidFill>
                  <a:schemeClr val="tx1"/>
                </a:solidFill>
                <a:latin typeface="Times Armenian"/>
                <a:ea typeface="Calibri"/>
              </a:rPr>
              <a:t>Եվրոպական դատարանի նախադեպային իրավունքը</a:t>
            </a:r>
          </a:p>
          <a:p>
            <a:pPr indent="228600">
              <a:lnSpc>
                <a:spcPct val="115000"/>
              </a:lnSpc>
              <a:spcBef>
                <a:spcPts val="0"/>
              </a:spcBef>
              <a:spcAft>
                <a:spcPts val="1000"/>
              </a:spcAft>
            </a:pPr>
            <a:r>
              <a:rPr lang="hy-AM" sz="1800" dirty="0">
                <a:solidFill>
                  <a:schemeClr val="tx1"/>
                </a:solidFill>
                <a:latin typeface="Times Armenian"/>
                <a:ea typeface="Calibri"/>
              </a:rPr>
              <a:t>Արտահայտվելու ազատություն/լրագրողական </a:t>
            </a:r>
            <a:r>
              <a:rPr lang="hy-AM" sz="1800" dirty="0" smtClean="0">
                <a:solidFill>
                  <a:schemeClr val="tx1"/>
                </a:solidFill>
                <a:latin typeface="Times Armenian"/>
                <a:ea typeface="Calibri"/>
              </a:rPr>
              <a:t>ազատություն</a:t>
            </a:r>
          </a:p>
          <a:p>
            <a:pPr indent="228600">
              <a:lnSpc>
                <a:spcPct val="115000"/>
              </a:lnSpc>
              <a:spcBef>
                <a:spcPts val="0"/>
              </a:spcBef>
              <a:spcAft>
                <a:spcPts val="1000"/>
              </a:spcAft>
            </a:pPr>
            <a:endParaRPr lang="hy-AM" sz="2400" dirty="0" smtClean="0">
              <a:solidFill>
                <a:schemeClr val="tx1"/>
              </a:solidFill>
              <a:latin typeface="Times Armenian"/>
              <a:ea typeface="Calibri"/>
            </a:endParaRPr>
          </a:p>
          <a:p>
            <a:pPr algn="just">
              <a:lnSpc>
                <a:spcPct val="115000"/>
              </a:lnSpc>
              <a:spcBef>
                <a:spcPts val="0"/>
              </a:spcBef>
              <a:spcAft>
                <a:spcPts val="1000"/>
              </a:spcAft>
            </a:pPr>
            <a:r>
              <a:rPr lang="hy-AM" sz="2000" i="1" dirty="0" smtClean="0">
                <a:solidFill>
                  <a:schemeClr val="tx1"/>
                </a:solidFill>
                <a:latin typeface="Times Armenian"/>
                <a:ea typeface="Calibri"/>
              </a:rPr>
              <a:t>Տեղեկություն տարածելու լրագրողի ազատության առնչությամբ եվրոպական դատարանը նշում է, որ Կոնվենցիայի 10-րդ հոդվածը պաշտպանում է համընդհանուր հետաքրքրություն ներկայացնող դեպքերի վերաբերյալ տեղեկություն տարածելու լրագրողի իրավունքը, եթե լրագրողը գործում է բարեխղճորեն և ճշգրիտ փաստացի հիմքերի վրա ու տրամադրում է ,վստահելի ու ճշգրիտ» տեղեկություն՝ լրագրողական վարքագծի նորմերի հիման վրա</a:t>
            </a:r>
            <a:r>
              <a:rPr lang="en-US" sz="2000" i="1" dirty="0" smtClean="0">
                <a:solidFill>
                  <a:schemeClr val="tx1"/>
                </a:solidFill>
                <a:latin typeface="Arial AM" pitchFamily="34" charset="0"/>
                <a:ea typeface="Calibri"/>
              </a:rPr>
              <a:t>¦:</a:t>
            </a:r>
            <a:endParaRPr lang="en-US" sz="2000" i="1" dirty="0" smtClean="0">
              <a:solidFill>
                <a:schemeClr val="tx1"/>
              </a:solidFill>
              <a:latin typeface="Times Armenian"/>
              <a:ea typeface="Calibri"/>
            </a:endParaRPr>
          </a:p>
          <a:p>
            <a:pPr algn="just">
              <a:lnSpc>
                <a:spcPct val="115000"/>
              </a:lnSpc>
              <a:spcBef>
                <a:spcPts val="0"/>
              </a:spcBef>
              <a:spcAft>
                <a:spcPts val="1000"/>
              </a:spcAft>
            </a:pPr>
            <a:r>
              <a:rPr lang="hy-AM" sz="1600" i="1" dirty="0" smtClean="0">
                <a:solidFill>
                  <a:schemeClr val="tx1"/>
                </a:solidFill>
                <a:latin typeface="Times Armenian"/>
                <a:ea typeface="Calibri"/>
              </a:rPr>
              <a:t>(Շաբանովն ու Տրենն ընդդեմ Ռուսաստանի</a:t>
            </a:r>
            <a:r>
              <a:rPr lang="hy-AM" sz="1600" dirty="0" smtClean="0">
                <a:solidFill>
                  <a:schemeClr val="tx1"/>
                </a:solidFill>
                <a:latin typeface="Times Armenian"/>
                <a:ea typeface="Calibri"/>
              </a:rPr>
              <a:t>, թիվ 5433/02, 14/12/2006, ՄԻԵԴ</a:t>
            </a:r>
            <a:r>
              <a:rPr lang="en-US" sz="1600" dirty="0" smtClean="0">
                <a:solidFill>
                  <a:schemeClr val="tx1"/>
                </a:solidFill>
                <a:latin typeface="Times Armenian"/>
                <a:ea typeface="Calibri"/>
              </a:rPr>
              <a:t>, §</a:t>
            </a:r>
            <a:r>
              <a:rPr lang="hy-AM" sz="1600" dirty="0" smtClean="0">
                <a:solidFill>
                  <a:schemeClr val="tx1"/>
                </a:solidFill>
                <a:latin typeface="Times Armenian"/>
                <a:ea typeface="Calibri"/>
              </a:rPr>
              <a:t> 40): </a:t>
            </a: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a:p>
            <a:pPr indent="228600" algn="just">
              <a:lnSpc>
                <a:spcPct val="115000"/>
              </a:lnSpc>
              <a:spcBef>
                <a:spcPts val="0"/>
              </a:spcBef>
              <a:spcAft>
                <a:spcPts val="1000"/>
              </a:spcAft>
            </a:pPr>
            <a:endParaRPr lang="es-ES" sz="2400" dirty="0" smtClean="0">
              <a:solidFill>
                <a:schemeClr val="tx1"/>
              </a:solidFill>
              <a:latin typeface="Sylfaen" pitchFamily="18" charset="0"/>
              <a:ea typeface="Times New Roman"/>
            </a:endParaRPr>
          </a:p>
          <a:p>
            <a:pPr indent="228600" algn="just">
              <a:lnSpc>
                <a:spcPct val="115000"/>
              </a:lnSpc>
              <a:spcBef>
                <a:spcPts val="0"/>
              </a:spcBef>
              <a:spcAft>
                <a:spcPts val="1000"/>
              </a:spcAft>
            </a:pPr>
            <a:endParaRPr lang="es-ES" sz="2400" dirty="0">
              <a:solidFill>
                <a:schemeClr val="tx1"/>
              </a:solidFill>
              <a:latin typeface="Sylfaen" pitchFamily="18" charset="0"/>
              <a:ea typeface="Times New Roman"/>
            </a:endParaRPr>
          </a:p>
          <a:p>
            <a:pPr algn="just"/>
            <a:endParaRPr lang="en-US" sz="2400" dirty="0"/>
          </a:p>
        </p:txBody>
      </p:sp>
    </p:spTree>
    <p:extLst>
      <p:ext uri="{BB962C8B-B14F-4D97-AF65-F5344CB8AC3E}">
        <p14:creationId xmlns:p14="http://schemas.microsoft.com/office/powerpoint/2010/main" val="12944435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228600"/>
            <a:ext cx="9144000" cy="6629400"/>
          </a:xfrm>
        </p:spPr>
        <p:txBody>
          <a:bodyPr>
            <a:normAutofit/>
          </a:bodyPr>
          <a:lstStyle/>
          <a:p>
            <a:pPr indent="228600" algn="just">
              <a:lnSpc>
                <a:spcPct val="115000"/>
              </a:lnSpc>
              <a:spcBef>
                <a:spcPts val="0"/>
              </a:spcBef>
              <a:spcAft>
                <a:spcPts val="1000"/>
              </a:spcAft>
            </a:pPr>
            <a:endParaRPr lang="es-ES" sz="2400" dirty="0" smtClean="0">
              <a:solidFill>
                <a:schemeClr val="tx1"/>
              </a:solidFill>
              <a:latin typeface="Times Armenian"/>
              <a:ea typeface="Calibri"/>
            </a:endParaRPr>
          </a:p>
          <a:p>
            <a:pPr algn="just"/>
            <a:endParaRPr lang="en-US" sz="2400" dirty="0"/>
          </a:p>
        </p:txBody>
      </p:sp>
      <p:sp>
        <p:nvSpPr>
          <p:cNvPr id="4" name="Rectangle 3"/>
          <p:cNvSpPr/>
          <p:nvPr/>
        </p:nvSpPr>
        <p:spPr>
          <a:xfrm>
            <a:off x="152400" y="58847"/>
            <a:ext cx="8915400" cy="6201698"/>
          </a:xfrm>
          <a:prstGeom prst="rect">
            <a:avLst/>
          </a:prstGeom>
        </p:spPr>
        <p:txBody>
          <a:bodyPr wrap="square">
            <a:spAutoFit/>
          </a:bodyPr>
          <a:lstStyle/>
          <a:p>
            <a:endParaRPr lang="en-US" dirty="0" smtClean="0"/>
          </a:p>
          <a:p>
            <a:pPr algn="ctr"/>
            <a:r>
              <a:rPr lang="hy-AM" sz="2400" b="1" dirty="0"/>
              <a:t>Եվրոպական դատարանի նախադեպային իրավունքը</a:t>
            </a:r>
          </a:p>
          <a:p>
            <a:pPr algn="ctr"/>
            <a:endParaRPr lang="en-US" sz="2000" dirty="0" smtClean="0"/>
          </a:p>
          <a:p>
            <a:pPr algn="ctr"/>
            <a:r>
              <a:rPr lang="hy-AM" dirty="0" smtClean="0"/>
              <a:t>Արտահայտվելու </a:t>
            </a:r>
            <a:r>
              <a:rPr lang="hy-AM" dirty="0"/>
              <a:t>ազատություն/լրագրողական ազատություն</a:t>
            </a:r>
          </a:p>
          <a:p>
            <a:pPr algn="ctr"/>
            <a:endParaRPr lang="en-US" sz="2000" dirty="0"/>
          </a:p>
          <a:p>
            <a:pPr algn="just">
              <a:lnSpc>
                <a:spcPct val="150000"/>
              </a:lnSpc>
            </a:pPr>
            <a:r>
              <a:rPr lang="en-US" i="1" dirty="0">
                <a:latin typeface="Arial AM" pitchFamily="34" charset="0"/>
              </a:rPr>
              <a:t>§</a:t>
            </a:r>
            <a:r>
              <a:rPr lang="hy-AM" i="1" dirty="0" smtClean="0"/>
              <a:t>Ինչ </a:t>
            </a:r>
            <a:r>
              <a:rPr lang="hy-AM" i="1" dirty="0"/>
              <a:t>վերաբերվում է կարծիք հայտնելու լրագրողի ազատությանը, եթե փաստերի գոյությունը կարելի է ցույց տալ, ապա գնահատող դատողության ճշմարտացիությունը ենթակա չէ ապացուցման: Գնահատող դատողության վերաբերյալ ապացույց ներկայացնելու պահանջը հնարավոր չէ իրականացնել և նման պահանջն ինքնին կարող է խախտել կարծիք հայտնելու ազատությունը, որը Կոնվենցիայի 10-րդ հոդվածով պաշտպանված իրավունքի հիմնարար մասն է: Այդուհանդերձ,  գնահատող դատողությունը, որի հիմքում բացակայում են ինչ-ինչ փաստացի հիմքեր, կարող է լինել չափազանցված: Հետևաբար, խնդիրը կայանում է նրանում, թե արդյոք տվյալ գնահատող դատողության համար առկա են եղել բավարար փաստացի </a:t>
            </a:r>
            <a:r>
              <a:rPr lang="hy-AM" i="1" dirty="0" smtClean="0"/>
              <a:t>հիմքեր</a:t>
            </a:r>
            <a:r>
              <a:rPr lang="en-US" i="1" dirty="0" smtClean="0">
                <a:latin typeface="Arial AM" pitchFamily="34" charset="0"/>
              </a:rPr>
              <a:t>¦:</a:t>
            </a:r>
            <a:endParaRPr lang="en-US" i="1" dirty="0" smtClean="0"/>
          </a:p>
          <a:p>
            <a:pPr algn="just">
              <a:lnSpc>
                <a:spcPct val="150000"/>
              </a:lnSpc>
            </a:pPr>
            <a:r>
              <a:rPr lang="hy-AM" sz="1600" dirty="0" smtClean="0"/>
              <a:t>(</a:t>
            </a:r>
            <a:r>
              <a:rPr lang="hy-AM" sz="1600" i="1" dirty="0"/>
              <a:t>Կարմանն ընդդեմ Ռուսաստանի</a:t>
            </a:r>
            <a:r>
              <a:rPr lang="hy-AM" sz="1600" dirty="0"/>
              <a:t>, թիվ 29372/02, 14/12/2006, ՄԻԵԴ, </a:t>
            </a:r>
            <a:r>
              <a:rPr lang="en-US" sz="1600" dirty="0" smtClean="0"/>
              <a:t>§</a:t>
            </a:r>
            <a:r>
              <a:rPr lang="hy-AM" sz="1600" dirty="0" smtClean="0"/>
              <a:t> 41</a:t>
            </a:r>
            <a:r>
              <a:rPr lang="en-US" sz="1600" dirty="0" smtClean="0"/>
              <a:t>)</a:t>
            </a:r>
            <a:r>
              <a:rPr lang="hy-AM" dirty="0" smtClean="0"/>
              <a:t> </a:t>
            </a:r>
            <a:endParaRPr lang="hy-AM" dirty="0"/>
          </a:p>
        </p:txBody>
      </p:sp>
    </p:spTree>
    <p:extLst>
      <p:ext uri="{BB962C8B-B14F-4D97-AF65-F5344CB8AC3E}">
        <p14:creationId xmlns:p14="http://schemas.microsoft.com/office/powerpoint/2010/main" val="1295941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04800"/>
            <a:ext cx="8686800" cy="6248400"/>
          </a:xfrm>
        </p:spPr>
        <p:txBody>
          <a:bodyPr>
            <a:normAutofit/>
          </a:bodyPr>
          <a:lstStyle/>
          <a:p>
            <a:pPr indent="228600">
              <a:lnSpc>
                <a:spcPct val="115000"/>
              </a:lnSpc>
              <a:spcBef>
                <a:spcPts val="0"/>
              </a:spcBef>
              <a:spcAft>
                <a:spcPts val="1000"/>
              </a:spcAft>
            </a:pPr>
            <a:r>
              <a:rPr lang="hy-AM" b="1" dirty="0">
                <a:solidFill>
                  <a:schemeClr val="tx1"/>
                </a:solidFill>
                <a:latin typeface="Times Armenian"/>
                <a:ea typeface="Calibri"/>
              </a:rPr>
              <a:t>Եվրոպական դատարանի նախադեպային իրավունքը</a:t>
            </a:r>
            <a:br>
              <a:rPr lang="hy-AM" b="1" dirty="0">
                <a:solidFill>
                  <a:schemeClr val="tx1"/>
                </a:solidFill>
                <a:latin typeface="Times Armenian"/>
                <a:ea typeface="Calibri"/>
              </a:rPr>
            </a:br>
            <a:endParaRPr lang="en-US" b="1" dirty="0" smtClean="0">
              <a:solidFill>
                <a:schemeClr val="tx1"/>
              </a:solidFill>
              <a:latin typeface="Times Armenian"/>
              <a:ea typeface="Calibri"/>
            </a:endParaRPr>
          </a:p>
          <a:p>
            <a:pPr indent="228600">
              <a:lnSpc>
                <a:spcPct val="115000"/>
              </a:lnSpc>
              <a:spcBef>
                <a:spcPts val="0"/>
              </a:spcBef>
              <a:spcAft>
                <a:spcPts val="1000"/>
              </a:spcAft>
            </a:pPr>
            <a:r>
              <a:rPr lang="hy-AM" sz="2000" dirty="0" smtClean="0">
                <a:solidFill>
                  <a:schemeClr val="tx1"/>
                </a:solidFill>
                <a:latin typeface="Times Armenian"/>
                <a:ea typeface="Calibri"/>
              </a:rPr>
              <a:t>Խղճի </a:t>
            </a:r>
            <a:r>
              <a:rPr lang="hy-AM" sz="2000" dirty="0">
                <a:solidFill>
                  <a:schemeClr val="tx1"/>
                </a:solidFill>
                <a:latin typeface="Times Armenian"/>
                <a:ea typeface="Calibri"/>
              </a:rPr>
              <a:t>և կրոնի ազատություն</a:t>
            </a:r>
          </a:p>
          <a:p>
            <a:pPr algn="just">
              <a:lnSpc>
                <a:spcPct val="115000"/>
              </a:lnSpc>
              <a:spcBef>
                <a:spcPts val="0"/>
              </a:spcBef>
              <a:spcAft>
                <a:spcPts val="1000"/>
              </a:spcAft>
            </a:pPr>
            <a:endParaRPr lang="en-US" sz="2200" i="1" dirty="0" smtClean="0">
              <a:solidFill>
                <a:schemeClr val="tx1"/>
              </a:solidFill>
              <a:ea typeface="Calibri"/>
              <a:cs typeface="Calibri" pitchFamily="34" charset="0"/>
            </a:endParaRPr>
          </a:p>
          <a:p>
            <a:pPr algn="just">
              <a:lnSpc>
                <a:spcPct val="115000"/>
              </a:lnSpc>
              <a:spcBef>
                <a:spcPts val="0"/>
              </a:spcBef>
              <a:spcAft>
                <a:spcPts val="1000"/>
              </a:spcAft>
            </a:pPr>
            <a:r>
              <a:rPr lang="hy-AM" sz="2200" i="1" dirty="0" smtClean="0">
                <a:solidFill>
                  <a:schemeClr val="tx1"/>
                </a:solidFill>
                <a:ea typeface="Calibri"/>
                <a:cs typeface="Calibri" pitchFamily="34" charset="0"/>
              </a:rPr>
              <a:t>Հավատացյալները </a:t>
            </a:r>
            <a:r>
              <a:rPr lang="hy-AM" sz="2200" i="1" dirty="0">
                <a:solidFill>
                  <a:schemeClr val="tx1"/>
                </a:solidFill>
                <a:ea typeface="Calibri"/>
                <a:cs typeface="Calibri" pitchFamily="34" charset="0"/>
              </a:rPr>
              <a:t>պետք է հանդուրժեն և ընդունեն, որ այլ անձինք կարող են մերժել իրենց կրոնական հայացքները և նույնիսկ քարոզել այնպիսի ուսմունքներ, որոնք կարող են թշնամական լինել իրենց հավատքին: Անհրաժեշտ է տարբերակում անցկացնել անձի կողմից կրոնի վերաբերյալ արտահայտած </a:t>
            </a:r>
            <a:r>
              <a:rPr lang="hy-AM" sz="2200" i="1" dirty="0" smtClean="0">
                <a:solidFill>
                  <a:schemeClr val="tx1"/>
                </a:solidFill>
                <a:ea typeface="Calibri"/>
                <a:cs typeface="Calibri" pitchFamily="34" charset="0"/>
              </a:rPr>
              <a:t>սադրո</a:t>
            </a:r>
            <a:r>
              <a:rPr lang="en-US" sz="2200" i="1" dirty="0" smtClean="0">
                <a:solidFill>
                  <a:schemeClr val="tx1"/>
                </a:solidFill>
                <a:ea typeface="Calibri"/>
                <a:cs typeface="Calibri" pitchFamily="34" charset="0"/>
              </a:rPr>
              <a:t>ղ</a:t>
            </a:r>
            <a:r>
              <a:rPr lang="hy-AM" sz="2200" i="1" dirty="0" smtClean="0">
                <a:solidFill>
                  <a:schemeClr val="tx1"/>
                </a:solidFill>
                <a:ea typeface="Calibri"/>
                <a:cs typeface="Calibri" pitchFamily="34" charset="0"/>
              </a:rPr>
              <a:t> </a:t>
            </a:r>
            <a:r>
              <a:rPr lang="hy-AM" sz="2200" i="1" dirty="0">
                <a:solidFill>
                  <a:schemeClr val="tx1"/>
                </a:solidFill>
                <a:ea typeface="Calibri"/>
                <a:cs typeface="Calibri" pitchFamily="34" charset="0"/>
              </a:rPr>
              <a:t>բնույթի կարծիքի և վիրավորական բնույթի հարձակումների </a:t>
            </a:r>
            <a:r>
              <a:rPr lang="hy-AM" sz="2200" i="1" dirty="0" smtClean="0">
                <a:solidFill>
                  <a:schemeClr val="tx1"/>
                </a:solidFill>
                <a:ea typeface="Calibri"/>
                <a:cs typeface="Calibri" pitchFamily="34" charset="0"/>
              </a:rPr>
              <a:t>միջև</a:t>
            </a:r>
            <a:r>
              <a:rPr lang="en-US" sz="2200" i="1" dirty="0" smtClean="0">
                <a:solidFill>
                  <a:schemeClr val="tx1"/>
                </a:solidFill>
                <a:latin typeface="Arial AM" pitchFamily="34" charset="0"/>
                <a:ea typeface="Calibri"/>
                <a:cs typeface="Calibri" pitchFamily="34" charset="0"/>
              </a:rPr>
              <a:t>¦</a:t>
            </a:r>
            <a:r>
              <a:rPr lang="hy-AM" sz="2200" i="1" dirty="0" smtClean="0">
                <a:solidFill>
                  <a:schemeClr val="tx1"/>
                </a:solidFill>
                <a:ea typeface="Calibri"/>
                <a:cs typeface="Calibri" pitchFamily="34" charset="0"/>
              </a:rPr>
              <a:t>: </a:t>
            </a:r>
            <a:endParaRPr lang="hy-AM" sz="2200" i="1" dirty="0">
              <a:solidFill>
                <a:schemeClr val="tx1"/>
              </a:solidFill>
              <a:ea typeface="Calibri"/>
              <a:cs typeface="Calibri" pitchFamily="34" charset="0"/>
            </a:endParaRPr>
          </a:p>
          <a:p>
            <a:pPr algn="just">
              <a:lnSpc>
                <a:spcPct val="115000"/>
              </a:lnSpc>
              <a:spcBef>
                <a:spcPts val="0"/>
              </a:spcBef>
              <a:spcAft>
                <a:spcPts val="1000"/>
              </a:spcAft>
            </a:pPr>
            <a:r>
              <a:rPr lang="hy-AM" sz="1600" dirty="0">
                <a:solidFill>
                  <a:schemeClr val="tx1"/>
                </a:solidFill>
                <a:latin typeface="Times Armenian"/>
                <a:ea typeface="Calibri"/>
              </a:rPr>
              <a:t>(</a:t>
            </a:r>
            <a:r>
              <a:rPr lang="es-ES" sz="1600" i="1" dirty="0">
                <a:solidFill>
                  <a:schemeClr val="tx1"/>
                </a:solidFill>
                <a:latin typeface="Times Armenian"/>
                <a:ea typeface="Calibri"/>
              </a:rPr>
              <a:t>I.A.-</a:t>
            </a:r>
            <a:r>
              <a:rPr lang="hy-AM" sz="1600" i="1" dirty="0">
                <a:solidFill>
                  <a:schemeClr val="tx1"/>
                </a:solidFill>
                <a:latin typeface="Times Armenian"/>
                <a:ea typeface="Calibri"/>
              </a:rPr>
              <a:t>ն ընդդեմ Թուրքիայի</a:t>
            </a:r>
            <a:r>
              <a:rPr lang="hy-AM" sz="1600" dirty="0">
                <a:solidFill>
                  <a:schemeClr val="tx1"/>
                </a:solidFill>
                <a:latin typeface="Times Armenian"/>
                <a:ea typeface="Calibri"/>
              </a:rPr>
              <a:t>, 42571/98, </a:t>
            </a:r>
            <a:r>
              <a:rPr lang="hy-AM" sz="1600" dirty="0" smtClean="0">
                <a:solidFill>
                  <a:schemeClr val="tx1"/>
                </a:solidFill>
                <a:latin typeface="Times Armenian"/>
                <a:ea typeface="Calibri"/>
              </a:rPr>
              <a:t>13/09/2005</a:t>
            </a:r>
            <a:r>
              <a:rPr lang="en-US" sz="1600" dirty="0" smtClean="0">
                <a:solidFill>
                  <a:schemeClr val="tx1"/>
                </a:solidFill>
                <a:latin typeface="Times Armenian"/>
                <a:ea typeface="Calibri"/>
              </a:rPr>
              <a:t>, </a:t>
            </a:r>
            <a:r>
              <a:rPr lang="en-US" sz="1600" dirty="0" smtClean="0">
                <a:solidFill>
                  <a:schemeClr val="tx1"/>
                </a:solidFill>
                <a:latin typeface="Arial AM" pitchFamily="34" charset="0"/>
                <a:ea typeface="Calibri"/>
              </a:rPr>
              <a:t>§ 29</a:t>
            </a:r>
            <a:r>
              <a:rPr lang="hy-AM" sz="1600" dirty="0" smtClean="0">
                <a:solidFill>
                  <a:schemeClr val="tx1"/>
                </a:solidFill>
                <a:latin typeface="Times Armenian"/>
                <a:ea typeface="Calibri"/>
              </a:rPr>
              <a:t>):  </a:t>
            </a:r>
            <a:endParaRPr lang="hy-AM" sz="1600" dirty="0">
              <a:solidFill>
                <a:schemeClr val="tx1"/>
              </a:solidFill>
              <a:latin typeface="Times Armenian"/>
              <a:ea typeface="Calibri"/>
            </a:endParaRPr>
          </a:p>
          <a:p>
            <a:pPr indent="228600" algn="just">
              <a:lnSpc>
                <a:spcPct val="115000"/>
              </a:lnSpc>
              <a:spcBef>
                <a:spcPts val="0"/>
              </a:spcBef>
              <a:spcAft>
                <a:spcPts val="1000"/>
              </a:spcAft>
            </a:pPr>
            <a:endParaRPr lang="hy-AM" sz="2400" dirty="0">
              <a:solidFill>
                <a:schemeClr val="tx1"/>
              </a:solidFill>
              <a:latin typeface="Times Armenian"/>
              <a:ea typeface="Calibri"/>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18713275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85000" lnSpcReduction="20000"/>
          </a:bodyPr>
          <a:lstStyle/>
          <a:p>
            <a:pPr indent="228600">
              <a:lnSpc>
                <a:spcPct val="115000"/>
              </a:lnSpc>
              <a:spcBef>
                <a:spcPts val="0"/>
              </a:spcBef>
              <a:spcAft>
                <a:spcPts val="1000"/>
              </a:spcAft>
            </a:pPr>
            <a:r>
              <a:rPr lang="hy-AM" sz="2800" b="1" dirty="0" smtClean="0">
                <a:solidFill>
                  <a:schemeClr val="tx1"/>
                </a:solidFill>
                <a:latin typeface="Times Armenian"/>
                <a:ea typeface="Calibri"/>
              </a:rPr>
              <a:t>Եվրոպական </a:t>
            </a:r>
            <a:r>
              <a:rPr lang="hy-AM" sz="2800" b="1" dirty="0">
                <a:solidFill>
                  <a:schemeClr val="tx1"/>
                </a:solidFill>
                <a:latin typeface="Times Armenian"/>
                <a:ea typeface="Calibri"/>
              </a:rPr>
              <a:t>դատարանի նախադեպային իրավունքը</a:t>
            </a:r>
            <a:br>
              <a:rPr lang="hy-AM" sz="2800" b="1" dirty="0">
                <a:solidFill>
                  <a:schemeClr val="tx1"/>
                </a:solidFill>
                <a:latin typeface="Times Armenian"/>
                <a:ea typeface="Calibri"/>
              </a:rPr>
            </a:br>
            <a:r>
              <a:rPr lang="hy-AM" sz="2400" dirty="0" smtClean="0">
                <a:solidFill>
                  <a:schemeClr val="tx1"/>
                </a:solidFill>
                <a:latin typeface="Times Armenian"/>
                <a:ea typeface="Calibri"/>
              </a:rPr>
              <a:t>Խղճի </a:t>
            </a:r>
            <a:r>
              <a:rPr lang="hy-AM" sz="2400" dirty="0">
                <a:solidFill>
                  <a:schemeClr val="tx1"/>
                </a:solidFill>
                <a:latin typeface="Times Armenian"/>
                <a:ea typeface="Calibri"/>
              </a:rPr>
              <a:t>և կրոնի ազատություն</a:t>
            </a:r>
          </a:p>
          <a:p>
            <a:pPr algn="just">
              <a:lnSpc>
                <a:spcPct val="115000"/>
              </a:lnSpc>
              <a:spcBef>
                <a:spcPts val="0"/>
              </a:spcBef>
              <a:spcAft>
                <a:spcPts val="1000"/>
              </a:spcAft>
            </a:pPr>
            <a:endParaRPr lang="en-US" sz="2400" dirty="0" smtClean="0">
              <a:solidFill>
                <a:schemeClr val="tx1"/>
              </a:solidFill>
              <a:latin typeface="Times Armenian"/>
              <a:ea typeface="Calibri"/>
            </a:endParaRPr>
          </a:p>
          <a:p>
            <a:pPr algn="just">
              <a:lnSpc>
                <a:spcPct val="115000"/>
              </a:lnSpc>
              <a:spcBef>
                <a:spcPts val="0"/>
              </a:spcBef>
              <a:spcAft>
                <a:spcPts val="1000"/>
              </a:spcAft>
            </a:pPr>
            <a:r>
              <a:rPr lang="en-US" sz="2400" i="1" dirty="0" smtClean="0">
                <a:solidFill>
                  <a:schemeClr val="tx1"/>
                </a:solidFill>
                <a:latin typeface="Times Armenian"/>
                <a:ea typeface="Calibri"/>
              </a:rPr>
              <a:t>Գ</a:t>
            </a:r>
            <a:r>
              <a:rPr lang="hy-AM" sz="2400" i="1" dirty="0" smtClean="0">
                <a:solidFill>
                  <a:schemeClr val="tx1"/>
                </a:solidFill>
                <a:latin typeface="Times Armenian"/>
                <a:ea typeface="Calibri"/>
              </a:rPr>
              <a:t>րքի </a:t>
            </a:r>
            <a:r>
              <a:rPr lang="hy-AM" sz="2400" i="1" dirty="0">
                <a:solidFill>
                  <a:schemeClr val="tx1"/>
                </a:solidFill>
                <a:latin typeface="Times Armenian"/>
                <a:ea typeface="Calibri"/>
              </a:rPr>
              <a:t>մի մասը իսկապես ներառում էր վիրավորական բնույթի ոտնձգություն Իսլամի մարգարեի հասցեին, ինչպես </a:t>
            </a:r>
            <a:r>
              <a:rPr lang="hy-AM" sz="2400" i="1" dirty="0" smtClean="0">
                <a:solidFill>
                  <a:schemeClr val="tx1"/>
                </a:solidFill>
                <a:latin typeface="Times Armenian"/>
                <a:ea typeface="Calibri"/>
              </a:rPr>
              <a:t>օրինակ</a:t>
            </a:r>
            <a:r>
              <a:rPr lang="hy-AM" sz="2400" i="1" dirty="0">
                <a:solidFill>
                  <a:schemeClr val="tx1"/>
                </a:solidFill>
                <a:latin typeface="Times Armenian"/>
                <a:ea typeface="Calibri"/>
              </a:rPr>
              <a:t>… </a:t>
            </a:r>
            <a:r>
              <a:rPr lang="en-US" sz="2400" i="1" dirty="0" smtClean="0">
                <a:solidFill>
                  <a:schemeClr val="tx1"/>
                </a:solidFill>
                <a:latin typeface="Times Armenian"/>
                <a:ea typeface="Calibri"/>
              </a:rPr>
              <a:t>&lt;&lt;</a:t>
            </a:r>
            <a:r>
              <a:rPr lang="hy-AM" sz="2400" i="1" dirty="0" smtClean="0">
                <a:solidFill>
                  <a:schemeClr val="tx1"/>
                </a:solidFill>
                <a:latin typeface="Times Armenian"/>
                <a:ea typeface="Calibri"/>
              </a:rPr>
              <a:t>ոգևորված </a:t>
            </a:r>
            <a:r>
              <a:rPr lang="hy-AM" sz="2400" i="1" dirty="0">
                <a:solidFill>
                  <a:schemeClr val="tx1"/>
                </a:solidFill>
                <a:latin typeface="Times Armenian"/>
                <a:ea typeface="Calibri"/>
              </a:rPr>
              <a:t>հրճվանքից, Աիշայի ձեռքերի մեջ…աստծո սուրհանդակը տրվեց…սեռական հարաբերությանը՝ ճաշի  և աղոթքի միջև ընկած </a:t>
            </a:r>
            <a:r>
              <a:rPr lang="hy-AM" sz="2400" i="1" dirty="0" smtClean="0">
                <a:solidFill>
                  <a:schemeClr val="tx1"/>
                </a:solidFill>
                <a:latin typeface="Times Armenian"/>
                <a:ea typeface="Calibri"/>
              </a:rPr>
              <a:t>հատվածում</a:t>
            </a:r>
            <a:r>
              <a:rPr lang="en-US" sz="2400" i="1" dirty="0" smtClean="0">
                <a:solidFill>
                  <a:schemeClr val="tx1"/>
                </a:solidFill>
                <a:latin typeface="Times Armenian"/>
                <a:ea typeface="Calibri"/>
              </a:rPr>
              <a:t>&gt;&gt;</a:t>
            </a:r>
            <a:r>
              <a:rPr lang="hy-AM" sz="2400" i="1" dirty="0" smtClean="0">
                <a:solidFill>
                  <a:schemeClr val="tx1"/>
                </a:solidFill>
                <a:latin typeface="Times Armenian"/>
                <a:ea typeface="Calibri"/>
              </a:rPr>
              <a:t>: </a:t>
            </a:r>
            <a:r>
              <a:rPr lang="hy-AM" sz="2400" i="1" dirty="0">
                <a:solidFill>
                  <a:schemeClr val="tx1"/>
                </a:solidFill>
                <a:latin typeface="Times Armenian"/>
                <a:ea typeface="Calibri"/>
              </a:rPr>
              <a:t>Գրքում նաև նշվում է, որ </a:t>
            </a:r>
            <a:r>
              <a:rPr lang="en-US" sz="2400" i="1" dirty="0" smtClean="0">
                <a:solidFill>
                  <a:schemeClr val="tx1"/>
                </a:solidFill>
                <a:latin typeface="Times Armenian"/>
                <a:ea typeface="Calibri"/>
              </a:rPr>
              <a:t>&lt;&lt;</a:t>
            </a:r>
            <a:r>
              <a:rPr lang="hy-AM" sz="2400" i="1" dirty="0" smtClean="0">
                <a:solidFill>
                  <a:schemeClr val="tx1"/>
                </a:solidFill>
                <a:latin typeface="Times Armenian"/>
                <a:ea typeface="Calibri"/>
              </a:rPr>
              <a:t>Մուհամեդը </a:t>
            </a:r>
            <a:r>
              <a:rPr lang="hy-AM" sz="2400" i="1" dirty="0">
                <a:solidFill>
                  <a:schemeClr val="tx1"/>
                </a:solidFill>
                <a:latin typeface="Times Armenian"/>
                <a:ea typeface="Calibri"/>
              </a:rPr>
              <a:t>չէր արգելում սեռական հարաբերությունը մահացածների և կենդանիների </a:t>
            </a:r>
            <a:r>
              <a:rPr lang="hy-AM" sz="2400" i="1" dirty="0" smtClean="0">
                <a:solidFill>
                  <a:schemeClr val="tx1"/>
                </a:solidFill>
                <a:latin typeface="Times Armenian"/>
                <a:ea typeface="Calibri"/>
              </a:rPr>
              <a:t>հետ</a:t>
            </a:r>
            <a:r>
              <a:rPr lang="en-US" sz="2400" i="1" dirty="0" smtClean="0">
                <a:solidFill>
                  <a:schemeClr val="tx1"/>
                </a:solidFill>
                <a:latin typeface="Times Armenian"/>
                <a:ea typeface="Calibri"/>
              </a:rPr>
              <a:t>&gt;&gt;</a:t>
            </a:r>
            <a:r>
              <a:rPr lang="hy-AM" sz="2400" i="1" dirty="0" smtClean="0">
                <a:solidFill>
                  <a:schemeClr val="tx1"/>
                </a:solidFill>
                <a:latin typeface="Times Armenian"/>
                <a:ea typeface="Calibri"/>
              </a:rPr>
              <a:t>: Դատարա</a:t>
            </a:r>
            <a:r>
              <a:rPr lang="en-US" sz="2400" i="1" dirty="0" err="1" smtClean="0">
                <a:solidFill>
                  <a:schemeClr val="tx1"/>
                </a:solidFill>
                <a:latin typeface="Times Armenian"/>
                <a:ea typeface="Calibri"/>
              </a:rPr>
              <a:t>նը</a:t>
            </a:r>
            <a:r>
              <a:rPr lang="en-US" sz="2400" i="1" dirty="0" smtClean="0">
                <a:solidFill>
                  <a:schemeClr val="tx1"/>
                </a:solidFill>
                <a:latin typeface="Times Armenian"/>
                <a:ea typeface="Calibri"/>
              </a:rPr>
              <a:t> </a:t>
            </a:r>
            <a:r>
              <a:rPr lang="en-US" sz="2400" i="1" dirty="0" err="1" smtClean="0">
                <a:solidFill>
                  <a:schemeClr val="tx1"/>
                </a:solidFill>
                <a:latin typeface="Times Armenian"/>
                <a:ea typeface="Calibri"/>
              </a:rPr>
              <a:t>սահմանել</a:t>
            </a:r>
            <a:r>
              <a:rPr lang="en-US" sz="2400" i="1" dirty="0" smtClean="0">
                <a:solidFill>
                  <a:schemeClr val="tx1"/>
                </a:solidFill>
                <a:latin typeface="Times Armenian"/>
                <a:ea typeface="Calibri"/>
              </a:rPr>
              <a:t> է , </a:t>
            </a:r>
            <a:r>
              <a:rPr lang="en-US" sz="2400" i="1" dirty="0" err="1" smtClean="0">
                <a:solidFill>
                  <a:schemeClr val="tx1"/>
                </a:solidFill>
                <a:latin typeface="Times Armenian"/>
                <a:ea typeface="Calibri"/>
              </a:rPr>
              <a:t>որ</a:t>
            </a:r>
            <a:r>
              <a:rPr lang="en-US" sz="2400" i="1" dirty="0" smtClean="0">
                <a:solidFill>
                  <a:schemeClr val="tx1"/>
                </a:solidFill>
                <a:latin typeface="Times Armenian"/>
                <a:ea typeface="Calibri"/>
              </a:rPr>
              <a:t> </a:t>
            </a:r>
            <a:r>
              <a:rPr lang="en-US" sz="2400" i="1" dirty="0" err="1" smtClean="0">
                <a:solidFill>
                  <a:schemeClr val="tx1"/>
                </a:solidFill>
                <a:latin typeface="Times Armenian"/>
                <a:ea typeface="Calibri"/>
              </a:rPr>
              <a:t>հավատացյալն</a:t>
            </a:r>
            <a:r>
              <a:rPr lang="hy-AM" sz="2400" i="1" dirty="0" smtClean="0">
                <a:solidFill>
                  <a:schemeClr val="tx1"/>
                </a:solidFill>
                <a:latin typeface="Times Armenian"/>
                <a:ea typeface="Calibri"/>
              </a:rPr>
              <a:t>երը </a:t>
            </a:r>
            <a:r>
              <a:rPr lang="hy-AM" sz="2400" i="1" dirty="0">
                <a:solidFill>
                  <a:schemeClr val="tx1"/>
                </a:solidFill>
                <a:latin typeface="Times Armenian"/>
                <a:ea typeface="Calibri"/>
              </a:rPr>
              <a:t>իրավաչափորեն կարող էին զգալ, որ գրքի տվյալ հատվածները իրենց նկատմամբ ոչնչով չհիմնավորված վիրավորական բնույթի ոտնձգություններ էին: Այդուհանդերձ, հրատարակչի դատապարտումը մի միջոց էր, որի նպատակն էր մուսուլմանների համար սրբություն համարվող երևույթները վիրավորական բնույթի հարձակումներից պաշտպանելը: Քանի որ գիրքը չէր առգրավվել, իսկ հրատարակողը պետք է վճարեր նվազ մեծության տուգանք, Դատարանը, չորսն ընդդեմ երեքի ձայներով </a:t>
            </a:r>
            <a:r>
              <a:rPr lang="hy-AM" sz="2400" i="1" dirty="0" smtClean="0">
                <a:solidFill>
                  <a:schemeClr val="tx1"/>
                </a:solidFill>
                <a:latin typeface="Times Armenian"/>
                <a:ea typeface="Calibri"/>
              </a:rPr>
              <a:t>հանգ</a:t>
            </a:r>
            <a:r>
              <a:rPr lang="en-US" sz="2400" i="1" dirty="0" err="1" smtClean="0">
                <a:solidFill>
                  <a:schemeClr val="tx1"/>
                </a:solidFill>
                <a:latin typeface="Times Armenian"/>
                <a:ea typeface="Calibri"/>
              </a:rPr>
              <a:t>ել</a:t>
            </a:r>
            <a:r>
              <a:rPr lang="en-US" sz="2400" i="1" dirty="0" smtClean="0">
                <a:solidFill>
                  <a:schemeClr val="tx1"/>
                </a:solidFill>
                <a:latin typeface="Times Armenian"/>
                <a:ea typeface="Calibri"/>
              </a:rPr>
              <a:t> է </a:t>
            </a:r>
            <a:r>
              <a:rPr lang="hy-AM" sz="2400" i="1" dirty="0" smtClean="0">
                <a:solidFill>
                  <a:schemeClr val="tx1"/>
                </a:solidFill>
                <a:latin typeface="Times Armenian"/>
                <a:ea typeface="Calibri"/>
              </a:rPr>
              <a:t>եզրահանգման</a:t>
            </a:r>
            <a:r>
              <a:rPr lang="hy-AM" sz="2400" i="1" dirty="0">
                <a:solidFill>
                  <a:schemeClr val="tx1"/>
                </a:solidFill>
                <a:latin typeface="Times Armenian"/>
                <a:ea typeface="Calibri"/>
              </a:rPr>
              <a:t>, որ թուրքական իշխանությունները չեն խախտել ազատ արտահայտվելու </a:t>
            </a:r>
            <a:r>
              <a:rPr lang="hy-AM" sz="2400" i="1" dirty="0" smtClean="0">
                <a:solidFill>
                  <a:schemeClr val="tx1"/>
                </a:solidFill>
                <a:latin typeface="Times Armenian"/>
                <a:ea typeface="Calibri"/>
              </a:rPr>
              <a:t>իրավունքը</a:t>
            </a:r>
            <a:endParaRPr lang="en-US" sz="2400" i="1" dirty="0" smtClean="0">
              <a:solidFill>
                <a:schemeClr val="tx1"/>
              </a:solidFill>
              <a:latin typeface="Times Armenian"/>
              <a:ea typeface="Calibri"/>
            </a:endParaRPr>
          </a:p>
          <a:p>
            <a:pPr algn="just">
              <a:lnSpc>
                <a:spcPct val="115000"/>
              </a:lnSpc>
              <a:spcBef>
                <a:spcPts val="0"/>
              </a:spcBef>
              <a:spcAft>
                <a:spcPts val="1000"/>
              </a:spcAft>
            </a:pPr>
            <a:r>
              <a:rPr lang="hy-AM" sz="1900" dirty="0" smtClean="0">
                <a:solidFill>
                  <a:schemeClr val="tx1"/>
                </a:solidFill>
                <a:latin typeface="Times Armenian"/>
                <a:ea typeface="Calibri"/>
              </a:rPr>
              <a:t> </a:t>
            </a:r>
            <a:r>
              <a:rPr lang="hy-AM" sz="1900" dirty="0">
                <a:solidFill>
                  <a:schemeClr val="tx1"/>
                </a:solidFill>
                <a:latin typeface="Times Armenian"/>
                <a:ea typeface="Calibri"/>
              </a:rPr>
              <a:t>(</a:t>
            </a:r>
            <a:r>
              <a:rPr lang="es-ES" sz="1900" dirty="0">
                <a:solidFill>
                  <a:schemeClr val="tx1"/>
                </a:solidFill>
                <a:latin typeface="Times Armenian"/>
                <a:ea typeface="Calibri"/>
              </a:rPr>
              <a:t>I.A.-</a:t>
            </a:r>
            <a:r>
              <a:rPr lang="hy-AM" sz="1900" dirty="0">
                <a:solidFill>
                  <a:schemeClr val="tx1"/>
                </a:solidFill>
                <a:latin typeface="Times Armenian"/>
                <a:ea typeface="Calibri"/>
              </a:rPr>
              <a:t>ն ընդդեմ </a:t>
            </a:r>
            <a:r>
              <a:rPr lang="hy-AM" sz="1900" dirty="0" smtClean="0">
                <a:solidFill>
                  <a:schemeClr val="tx1"/>
                </a:solidFill>
                <a:latin typeface="Times Armenian"/>
                <a:ea typeface="Calibri"/>
              </a:rPr>
              <a:t>Թուրքիայի</a:t>
            </a:r>
            <a:r>
              <a:rPr lang="en-US" sz="1900" dirty="0" smtClean="0">
                <a:solidFill>
                  <a:schemeClr val="tx1"/>
                </a:solidFill>
                <a:latin typeface="Times Armenian"/>
                <a:ea typeface="Calibri"/>
              </a:rPr>
              <a:t>, </a:t>
            </a:r>
            <a:r>
              <a:rPr lang="en-US" sz="1900" dirty="0" err="1" smtClean="0">
                <a:solidFill>
                  <a:schemeClr val="tx1"/>
                </a:solidFill>
                <a:latin typeface="Times Armenian"/>
                <a:ea typeface="Calibri"/>
              </a:rPr>
              <a:t>վկայակոչված</a:t>
            </a:r>
            <a:r>
              <a:rPr lang="en-US" sz="1900" dirty="0" smtClean="0">
                <a:solidFill>
                  <a:schemeClr val="tx1"/>
                </a:solidFill>
                <a:latin typeface="Times Armenian"/>
                <a:ea typeface="Calibri"/>
              </a:rPr>
              <a:t> </a:t>
            </a:r>
            <a:r>
              <a:rPr lang="en-US" sz="1900" dirty="0" err="1" smtClean="0">
                <a:solidFill>
                  <a:schemeClr val="tx1"/>
                </a:solidFill>
                <a:latin typeface="Times Armenian"/>
                <a:ea typeface="Calibri"/>
              </a:rPr>
              <a:t>վերևում</a:t>
            </a:r>
            <a:r>
              <a:rPr lang="en-US" sz="1900" dirty="0" smtClean="0">
                <a:solidFill>
                  <a:schemeClr val="tx1"/>
                </a:solidFill>
                <a:latin typeface="Times Armenian"/>
                <a:ea typeface="Calibri"/>
              </a:rPr>
              <a:t>)</a:t>
            </a:r>
            <a:endParaRPr lang="es-ES" sz="1900"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22591502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70000" lnSpcReduction="20000"/>
          </a:bodyPr>
          <a:lstStyle/>
          <a:p>
            <a:pPr indent="228600" algn="l">
              <a:lnSpc>
                <a:spcPct val="115000"/>
              </a:lnSpc>
              <a:spcBef>
                <a:spcPts val="0"/>
              </a:spcBef>
              <a:spcAft>
                <a:spcPts val="1000"/>
              </a:spcAft>
            </a:pPr>
            <a:r>
              <a:rPr lang="en-US" sz="2800" b="1" dirty="0" err="1" smtClean="0">
                <a:solidFill>
                  <a:schemeClr val="tx1"/>
                </a:solidFill>
                <a:latin typeface="Times Armenian"/>
                <a:ea typeface="Calibri"/>
              </a:rPr>
              <a:t>Բաժին</a:t>
            </a:r>
            <a:r>
              <a:rPr lang="en-US" sz="2800" b="1" dirty="0" smtClean="0">
                <a:solidFill>
                  <a:schemeClr val="tx1"/>
                </a:solidFill>
                <a:latin typeface="Times Armenian"/>
                <a:ea typeface="Calibri"/>
              </a:rPr>
              <a:t> III.     </a:t>
            </a:r>
            <a:r>
              <a:rPr lang="en-US" sz="2800" b="1" dirty="0" err="1" smtClean="0">
                <a:solidFill>
                  <a:schemeClr val="tx1"/>
                </a:solidFill>
                <a:latin typeface="Times Armenian"/>
                <a:ea typeface="Calibri"/>
              </a:rPr>
              <a:t>Ազգային</a:t>
            </a:r>
            <a:r>
              <a:rPr lang="en-US" sz="2800" b="1" dirty="0" smtClean="0">
                <a:solidFill>
                  <a:schemeClr val="tx1"/>
                </a:solidFill>
                <a:latin typeface="Times Armenian"/>
                <a:ea typeface="Calibri"/>
              </a:rPr>
              <a:t> </a:t>
            </a:r>
            <a:r>
              <a:rPr lang="en-US" sz="2800" b="1" dirty="0" err="1" smtClean="0">
                <a:solidFill>
                  <a:schemeClr val="tx1"/>
                </a:solidFill>
                <a:latin typeface="Times Armenian"/>
                <a:ea typeface="Calibri"/>
              </a:rPr>
              <a:t>իրավական</a:t>
            </a:r>
            <a:r>
              <a:rPr lang="en-US" sz="2800" b="1" dirty="0" smtClean="0">
                <a:solidFill>
                  <a:schemeClr val="tx1"/>
                </a:solidFill>
                <a:latin typeface="Times Armenian"/>
                <a:ea typeface="Calibri"/>
              </a:rPr>
              <a:t> </a:t>
            </a:r>
            <a:r>
              <a:rPr lang="en-US" sz="2800" b="1" dirty="0" err="1" smtClean="0">
                <a:solidFill>
                  <a:schemeClr val="tx1"/>
                </a:solidFill>
                <a:latin typeface="Times Armenian"/>
                <a:ea typeface="Calibri"/>
              </a:rPr>
              <a:t>կառուցակարգերը</a:t>
            </a:r>
            <a:endParaRPr lang="hy-AM" sz="2400" dirty="0">
              <a:solidFill>
                <a:schemeClr val="tx1"/>
              </a:solidFill>
              <a:latin typeface="Times Armenian"/>
              <a:ea typeface="Calibri"/>
            </a:endParaRPr>
          </a:p>
          <a:p>
            <a:pPr algn="just">
              <a:lnSpc>
                <a:spcPct val="115000"/>
              </a:lnSpc>
              <a:spcBef>
                <a:spcPts val="0"/>
              </a:spcBef>
              <a:spcAft>
                <a:spcPts val="1000"/>
              </a:spcAft>
            </a:pPr>
            <a:endParaRPr lang="en-US" sz="2400" dirty="0" smtClean="0">
              <a:solidFill>
                <a:schemeClr val="tx1"/>
              </a:solidFill>
              <a:latin typeface="Times Armenian"/>
              <a:ea typeface="Calibri"/>
            </a:endParaRPr>
          </a:p>
          <a:p>
            <a:pPr>
              <a:lnSpc>
                <a:spcPct val="115000"/>
              </a:lnSpc>
              <a:spcBef>
                <a:spcPts val="0"/>
              </a:spcBef>
              <a:spcAft>
                <a:spcPts val="1000"/>
              </a:spcAft>
            </a:pPr>
            <a:r>
              <a:rPr lang="en-US" sz="3400" i="1" dirty="0" smtClean="0">
                <a:solidFill>
                  <a:schemeClr val="tx1"/>
                </a:solidFill>
                <a:latin typeface="Times Armenian"/>
                <a:ea typeface="Calibri"/>
              </a:rPr>
              <a:t>ՀՀ </a:t>
            </a:r>
            <a:r>
              <a:rPr lang="en-US" sz="3400" i="1" dirty="0" err="1" smtClean="0">
                <a:solidFill>
                  <a:schemeClr val="tx1"/>
                </a:solidFill>
                <a:latin typeface="Times Armenian"/>
                <a:ea typeface="Calibri"/>
              </a:rPr>
              <a:t>Սահմանադրություն</a:t>
            </a:r>
            <a:endParaRPr lang="en-US" sz="3400" i="1" dirty="0" smtClean="0">
              <a:solidFill>
                <a:schemeClr val="tx1"/>
              </a:solidFill>
              <a:latin typeface="Times Armenian"/>
              <a:ea typeface="Calibri"/>
            </a:endParaRPr>
          </a:p>
          <a:p>
            <a:pPr algn="just">
              <a:lnSpc>
                <a:spcPct val="115000"/>
              </a:lnSpc>
              <a:spcBef>
                <a:spcPts val="0"/>
              </a:spcBef>
              <a:spcAft>
                <a:spcPts val="1000"/>
              </a:spcAft>
            </a:pPr>
            <a:r>
              <a:rPr lang="hy-AM" b="1" i="1" dirty="0" smtClean="0">
                <a:solidFill>
                  <a:schemeClr val="tx1"/>
                </a:solidFill>
                <a:latin typeface="Times Armenian"/>
                <a:ea typeface="Calibri"/>
              </a:rPr>
              <a:t>Հոդված </a:t>
            </a:r>
            <a:r>
              <a:rPr lang="hy-AM" b="1" i="1" dirty="0">
                <a:solidFill>
                  <a:schemeClr val="tx1"/>
                </a:solidFill>
                <a:latin typeface="Times Armenian"/>
                <a:ea typeface="Calibri"/>
              </a:rPr>
              <a:t>47. </a:t>
            </a:r>
            <a:endParaRPr lang="en-US" b="1" i="1" dirty="0" smtClean="0">
              <a:solidFill>
                <a:schemeClr val="tx1"/>
              </a:solidFill>
              <a:latin typeface="Times Armenian"/>
              <a:ea typeface="Calibri"/>
            </a:endParaRPr>
          </a:p>
          <a:p>
            <a:pPr algn="just">
              <a:lnSpc>
                <a:spcPct val="115000"/>
              </a:lnSpc>
              <a:spcBef>
                <a:spcPts val="0"/>
              </a:spcBef>
              <a:spcAft>
                <a:spcPts val="1000"/>
              </a:spcAft>
            </a:pPr>
            <a:r>
              <a:rPr lang="hy-AM" i="1" dirty="0" smtClean="0">
                <a:solidFill>
                  <a:schemeClr val="tx1"/>
                </a:solidFill>
                <a:latin typeface="Times Armenian"/>
                <a:ea typeface="Calibri"/>
              </a:rPr>
              <a:t>Յուրաքանչյուր </a:t>
            </a:r>
            <a:r>
              <a:rPr lang="hy-AM" i="1" dirty="0">
                <a:solidFill>
                  <a:schemeClr val="tx1"/>
                </a:solidFill>
                <a:latin typeface="Times Armenian"/>
                <a:ea typeface="Calibri"/>
              </a:rPr>
              <a:t>ոք պարտավոր է պահպանել Սահմանադրությունը և օրենքները, հարգել այլոց իրավունքները, ազատությունները և արժանապատվությունը:</a:t>
            </a:r>
          </a:p>
          <a:p>
            <a:pPr algn="just">
              <a:lnSpc>
                <a:spcPct val="115000"/>
              </a:lnSpc>
              <a:spcBef>
                <a:spcPts val="0"/>
              </a:spcBef>
              <a:spcAft>
                <a:spcPts val="1000"/>
              </a:spcAft>
            </a:pPr>
            <a:r>
              <a:rPr lang="hy-AM" i="1" dirty="0" smtClean="0">
                <a:solidFill>
                  <a:schemeClr val="tx1"/>
                </a:solidFill>
                <a:latin typeface="Times Armenian"/>
                <a:ea typeface="Calibri"/>
              </a:rPr>
              <a:t>Արգելվում </a:t>
            </a:r>
            <a:r>
              <a:rPr lang="hy-AM" i="1" dirty="0">
                <a:solidFill>
                  <a:schemeClr val="tx1"/>
                </a:solidFill>
                <a:latin typeface="Times Armenian"/>
                <a:ea typeface="Calibri"/>
              </a:rPr>
              <a:t>է իրավունքների և ազատությունների օգտագործումը սահմանադրական կարգը բռնի տապալելու, </a:t>
            </a:r>
            <a:r>
              <a:rPr lang="hy-AM" b="1" i="1" dirty="0">
                <a:solidFill>
                  <a:schemeClr val="tx1"/>
                </a:solidFill>
                <a:latin typeface="Times Armenian"/>
                <a:ea typeface="Calibri"/>
              </a:rPr>
              <a:t>ազգային, ռասայական, կրոնական ատելություն բորբոքելու, բռնություն կամ պատերազմ քարոզելու նպատակով:</a:t>
            </a: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r>
              <a:rPr lang="hy-AM" b="1" i="1" dirty="0" smtClean="0">
                <a:solidFill>
                  <a:schemeClr val="tx1"/>
                </a:solidFill>
                <a:latin typeface="Times Armenian"/>
                <a:ea typeface="Calibri"/>
              </a:rPr>
              <a:t>Հոդված </a:t>
            </a:r>
            <a:r>
              <a:rPr lang="hy-AM" b="1" i="1" dirty="0">
                <a:solidFill>
                  <a:schemeClr val="tx1"/>
                </a:solidFill>
                <a:latin typeface="Times Armenian"/>
                <a:ea typeface="Calibri"/>
              </a:rPr>
              <a:t>26. </a:t>
            </a:r>
            <a:endParaRPr lang="en-US" b="1" i="1" dirty="0" smtClean="0">
              <a:solidFill>
                <a:schemeClr val="tx1"/>
              </a:solidFill>
              <a:latin typeface="Times Armenian"/>
              <a:ea typeface="Calibri"/>
            </a:endParaRPr>
          </a:p>
          <a:p>
            <a:pPr algn="just">
              <a:lnSpc>
                <a:spcPct val="115000"/>
              </a:lnSpc>
              <a:spcBef>
                <a:spcPts val="0"/>
              </a:spcBef>
              <a:spcAft>
                <a:spcPts val="1000"/>
              </a:spcAft>
            </a:pPr>
            <a:r>
              <a:rPr lang="hy-AM" i="1" dirty="0" smtClean="0">
                <a:solidFill>
                  <a:schemeClr val="tx1"/>
                </a:solidFill>
                <a:latin typeface="Times Armenian"/>
                <a:ea typeface="Calibri"/>
              </a:rPr>
              <a:t>Յուրաքանչյուր </a:t>
            </a:r>
            <a:r>
              <a:rPr lang="hy-AM" i="1" dirty="0">
                <a:solidFill>
                  <a:schemeClr val="tx1"/>
                </a:solidFill>
                <a:latin typeface="Times Armenian"/>
                <a:ea typeface="Calibri"/>
              </a:rPr>
              <a:t>ոք ունի մտքի, խղճի և կրոնի ազատության իրավունք։ Այս իրավունքը ներառում է կրոնը կամ համոզմունքները փոխելու ազատությունը և դրանք ինչպես միայնակ, այնպես էլ այլոց հետ համատեղ քարոզի, եկեղեցական արարողությունների և պաշտամունքի այլ ծիսակատարությունների միջոցով արտահայտելու ազատությունը։</a:t>
            </a:r>
          </a:p>
          <a:p>
            <a:pPr algn="just">
              <a:lnSpc>
                <a:spcPct val="115000"/>
              </a:lnSpc>
              <a:spcBef>
                <a:spcPts val="0"/>
              </a:spcBef>
              <a:spcAft>
                <a:spcPts val="1000"/>
              </a:spcAft>
            </a:pPr>
            <a:r>
              <a:rPr lang="hy-AM" i="1" dirty="0" smtClean="0">
                <a:solidFill>
                  <a:schemeClr val="tx1"/>
                </a:solidFill>
                <a:latin typeface="Times Armenian"/>
                <a:ea typeface="Calibri"/>
              </a:rPr>
              <a:t>Այս </a:t>
            </a:r>
            <a:r>
              <a:rPr lang="hy-AM" i="1" dirty="0">
                <a:solidFill>
                  <a:schemeClr val="tx1"/>
                </a:solidFill>
                <a:latin typeface="Times Armenian"/>
                <a:ea typeface="Calibri"/>
              </a:rPr>
              <a:t>իրավունքի արտահայտումը կարող է սահմանափակվել միայն օրենքով, եթե դա անհրաժեշտ է հասարակական անվտանգության, առողջության, բարոյականության կամ </a:t>
            </a:r>
            <a:r>
              <a:rPr lang="hy-AM" b="1" i="1" dirty="0">
                <a:solidFill>
                  <a:schemeClr val="tx1"/>
                </a:solidFill>
                <a:latin typeface="Times Armenian"/>
                <a:ea typeface="Calibri"/>
              </a:rPr>
              <a:t>այլոց իրավունքների և ազատությունների պաշտպանության համար</a:t>
            </a:r>
            <a:r>
              <a:rPr lang="hy-AM" i="1" dirty="0">
                <a:solidFill>
                  <a:schemeClr val="tx1"/>
                </a:solidFill>
                <a:latin typeface="Times Armenian"/>
                <a:ea typeface="Calibri"/>
              </a:rPr>
              <a:t>:</a:t>
            </a: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sz="2400" i="1"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21544565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92500"/>
          </a:bodyPr>
          <a:lstStyle/>
          <a:p>
            <a:pPr algn="just">
              <a:lnSpc>
                <a:spcPct val="115000"/>
              </a:lnSpc>
              <a:spcBef>
                <a:spcPts val="0"/>
              </a:spcBef>
              <a:spcAft>
                <a:spcPts val="1000"/>
              </a:spcAft>
            </a:pPr>
            <a:endParaRPr lang="en-US" sz="2400" dirty="0" smtClean="0">
              <a:solidFill>
                <a:schemeClr val="tx1"/>
              </a:solidFill>
              <a:latin typeface="Times Armenian"/>
              <a:ea typeface="Calibri"/>
            </a:endParaRPr>
          </a:p>
          <a:p>
            <a:pPr>
              <a:lnSpc>
                <a:spcPct val="115000"/>
              </a:lnSpc>
              <a:spcBef>
                <a:spcPts val="0"/>
              </a:spcBef>
              <a:spcAft>
                <a:spcPts val="1000"/>
              </a:spcAft>
            </a:pPr>
            <a:r>
              <a:rPr lang="en-US" sz="2900" i="1" dirty="0" smtClean="0">
                <a:solidFill>
                  <a:schemeClr val="tx1"/>
                </a:solidFill>
                <a:latin typeface="Times Armenian"/>
                <a:ea typeface="Calibri"/>
              </a:rPr>
              <a:t>ՀՀ </a:t>
            </a:r>
            <a:r>
              <a:rPr lang="en-US" sz="2900" i="1" dirty="0" err="1" smtClean="0">
                <a:solidFill>
                  <a:schemeClr val="tx1"/>
                </a:solidFill>
                <a:latin typeface="Times Armenian"/>
                <a:ea typeface="Calibri"/>
              </a:rPr>
              <a:t>Սահմանադրություն</a:t>
            </a:r>
            <a:endParaRPr lang="en-US" sz="2900" i="1" dirty="0" smtClean="0">
              <a:solidFill>
                <a:schemeClr val="tx1"/>
              </a:solidFill>
              <a:latin typeface="Times Armenian"/>
              <a:ea typeface="Calibri"/>
            </a:endParaRPr>
          </a:p>
          <a:p>
            <a:pPr algn="just">
              <a:lnSpc>
                <a:spcPct val="115000"/>
              </a:lnSpc>
              <a:spcBef>
                <a:spcPts val="0"/>
              </a:spcBef>
              <a:spcAft>
                <a:spcPts val="1000"/>
              </a:spcAft>
            </a:pPr>
            <a:r>
              <a:rPr lang="hy-AM" sz="2100" b="1" i="1" dirty="0">
                <a:solidFill>
                  <a:schemeClr val="tx1"/>
                </a:solidFill>
                <a:latin typeface="Times Armenian"/>
                <a:ea typeface="Calibri"/>
              </a:rPr>
              <a:t>Հոդված 43. </a:t>
            </a:r>
            <a:endParaRPr lang="en-US" sz="2100" b="1" i="1" dirty="0" smtClean="0">
              <a:solidFill>
                <a:schemeClr val="tx1"/>
              </a:solidFill>
              <a:latin typeface="Times Armenian"/>
              <a:ea typeface="Calibri"/>
            </a:endParaRPr>
          </a:p>
          <a:p>
            <a:pPr algn="just">
              <a:lnSpc>
                <a:spcPct val="115000"/>
              </a:lnSpc>
              <a:spcBef>
                <a:spcPts val="0"/>
              </a:spcBef>
              <a:spcAft>
                <a:spcPts val="1000"/>
              </a:spcAft>
            </a:pPr>
            <a:endParaRPr lang="en-US" sz="2100" i="1" dirty="0">
              <a:solidFill>
                <a:schemeClr val="tx1"/>
              </a:solidFill>
              <a:latin typeface="Times Armenian"/>
              <a:ea typeface="Calibri"/>
            </a:endParaRPr>
          </a:p>
          <a:p>
            <a:pPr algn="just">
              <a:lnSpc>
                <a:spcPct val="115000"/>
              </a:lnSpc>
              <a:spcBef>
                <a:spcPts val="0"/>
              </a:spcBef>
              <a:spcAft>
                <a:spcPts val="1000"/>
              </a:spcAft>
            </a:pPr>
            <a:r>
              <a:rPr lang="hy-AM" sz="2100" i="1" dirty="0" smtClean="0">
                <a:solidFill>
                  <a:schemeClr val="tx1"/>
                </a:solidFill>
                <a:latin typeface="Times Armenian"/>
                <a:ea typeface="Calibri"/>
              </a:rPr>
              <a:t>Մարդու </a:t>
            </a:r>
            <a:r>
              <a:rPr lang="hy-AM" sz="2100" i="1" dirty="0">
                <a:solidFill>
                  <a:schemeClr val="tx1"/>
                </a:solidFill>
                <a:latin typeface="Times Armenian"/>
                <a:ea typeface="Calibri"/>
              </a:rPr>
              <a:t>և քաղաքացու՝ Սահմանադրության 23-25, 27, 28-30, 30.1-րդ հոդվածներով, 32-րդ հոդվածի երրորդ մասով ամրագրված հիմնական իրավունքները և ազատությունները կարող են սահմանափակվել միայն օրենքով, եթե դա անհրաժեշտ է ժողովրդավարական հասարակությունում պետական անվտանգության, հասարակական կարգի պահպանման, հանցագործությունների կանխման, հանրության առողջության ու բարոյականության, </a:t>
            </a:r>
            <a:r>
              <a:rPr lang="hy-AM" sz="2100" b="1" i="1" dirty="0">
                <a:solidFill>
                  <a:schemeClr val="tx1"/>
                </a:solidFill>
                <a:latin typeface="Times Armenian"/>
                <a:ea typeface="Calibri"/>
              </a:rPr>
              <a:t>այլոց սահմանադրական իրավունքների և ազատությունների, պատվի և բարի համբավի պաշտպանության համար:</a:t>
            </a:r>
          </a:p>
          <a:p>
            <a:pPr algn="just">
              <a:lnSpc>
                <a:spcPct val="115000"/>
              </a:lnSpc>
              <a:spcBef>
                <a:spcPts val="0"/>
              </a:spcBef>
              <a:spcAft>
                <a:spcPts val="1000"/>
              </a:spcAft>
            </a:pPr>
            <a:r>
              <a:rPr lang="hy-AM" sz="2100" i="1" dirty="0" smtClean="0">
                <a:solidFill>
                  <a:schemeClr val="tx1"/>
                </a:solidFill>
                <a:latin typeface="Times Armenian"/>
                <a:ea typeface="Calibri"/>
              </a:rPr>
              <a:t>Մարդու </a:t>
            </a:r>
            <a:r>
              <a:rPr lang="hy-AM" sz="2100" i="1" dirty="0">
                <a:solidFill>
                  <a:schemeClr val="tx1"/>
                </a:solidFill>
                <a:latin typeface="Times Armenian"/>
                <a:ea typeface="Calibri"/>
              </a:rPr>
              <a:t>և քաղաքացու հիմնական իրավունքների ու ազատությունների սահմանափակումները </a:t>
            </a:r>
            <a:r>
              <a:rPr lang="hy-AM" sz="2100" b="1" i="1" dirty="0">
                <a:solidFill>
                  <a:schemeClr val="tx1"/>
                </a:solidFill>
                <a:latin typeface="Times Armenian"/>
                <a:ea typeface="Calibri"/>
              </a:rPr>
              <a:t>չեն կարող գերազանցել </a:t>
            </a:r>
            <a:r>
              <a:rPr lang="hy-AM" sz="2100" i="1" dirty="0">
                <a:solidFill>
                  <a:schemeClr val="tx1"/>
                </a:solidFill>
                <a:latin typeface="Times Armenian"/>
                <a:ea typeface="Calibri"/>
              </a:rPr>
              <a:t>Հայաստանի Հանրապետության միջազգային պարտավորություններով սահմանված շրջանակները:</a:t>
            </a: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sz="2400" i="1"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7612521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85000" lnSpcReduction="20000"/>
          </a:bodyPr>
          <a:lstStyle/>
          <a:p>
            <a:pPr algn="just">
              <a:lnSpc>
                <a:spcPct val="115000"/>
              </a:lnSpc>
              <a:spcBef>
                <a:spcPts val="0"/>
              </a:spcBef>
              <a:spcAft>
                <a:spcPts val="1000"/>
              </a:spcAft>
            </a:pPr>
            <a:endParaRPr lang="en-US" sz="2400" dirty="0" smtClean="0">
              <a:solidFill>
                <a:schemeClr val="tx1"/>
              </a:solidFill>
              <a:latin typeface="Times Armenian"/>
              <a:ea typeface="Calibri"/>
            </a:endParaRPr>
          </a:p>
          <a:p>
            <a:pPr>
              <a:lnSpc>
                <a:spcPct val="115000"/>
              </a:lnSpc>
              <a:spcBef>
                <a:spcPts val="0"/>
              </a:spcBef>
              <a:spcAft>
                <a:spcPts val="1000"/>
              </a:spcAft>
            </a:pPr>
            <a:r>
              <a:rPr lang="en-US" sz="2900" i="1" dirty="0" smtClean="0">
                <a:solidFill>
                  <a:schemeClr val="tx1"/>
                </a:solidFill>
                <a:latin typeface="Times Armenian"/>
                <a:ea typeface="Calibri"/>
              </a:rPr>
              <a:t>ՀՀ </a:t>
            </a:r>
            <a:r>
              <a:rPr lang="en-US" sz="2900" i="1" dirty="0" err="1" smtClean="0">
                <a:solidFill>
                  <a:schemeClr val="tx1"/>
                </a:solidFill>
                <a:latin typeface="Times Armenian"/>
                <a:ea typeface="Calibri"/>
              </a:rPr>
              <a:t>Քրեական</a:t>
            </a:r>
            <a:r>
              <a:rPr lang="en-US" sz="2900" i="1" dirty="0" smtClean="0">
                <a:solidFill>
                  <a:schemeClr val="tx1"/>
                </a:solidFill>
                <a:latin typeface="Times Armenian"/>
                <a:ea typeface="Calibri"/>
              </a:rPr>
              <a:t> </a:t>
            </a:r>
            <a:r>
              <a:rPr lang="en-US" sz="2900" i="1" dirty="0" err="1" smtClean="0">
                <a:solidFill>
                  <a:schemeClr val="tx1"/>
                </a:solidFill>
                <a:latin typeface="Times Armenian"/>
                <a:ea typeface="Calibri"/>
              </a:rPr>
              <a:t>օրենսգիրք</a:t>
            </a:r>
            <a:endParaRPr lang="en-US" sz="2900" i="1" dirty="0" smtClean="0">
              <a:solidFill>
                <a:schemeClr val="tx1"/>
              </a:solidFill>
              <a:latin typeface="Times Armenian"/>
              <a:ea typeface="Calibri"/>
            </a:endParaRPr>
          </a:p>
          <a:p>
            <a:pPr algn="just">
              <a:lnSpc>
                <a:spcPct val="115000"/>
              </a:lnSpc>
              <a:spcBef>
                <a:spcPts val="0"/>
              </a:spcBef>
              <a:spcAft>
                <a:spcPts val="1000"/>
              </a:spcAft>
            </a:pPr>
            <a:r>
              <a:rPr lang="hy-AM" i="1" dirty="0">
                <a:solidFill>
                  <a:schemeClr val="tx1"/>
                </a:solidFill>
                <a:latin typeface="Times Armenian"/>
                <a:ea typeface="Calibri"/>
              </a:rPr>
              <a:t>Հոդված </a:t>
            </a:r>
            <a:r>
              <a:rPr lang="hy-AM" i="1" dirty="0" smtClean="0">
                <a:solidFill>
                  <a:schemeClr val="tx1"/>
                </a:solidFill>
                <a:latin typeface="Times Armenian"/>
                <a:ea typeface="Calibri"/>
              </a:rPr>
              <a:t>397</a:t>
            </a:r>
            <a:r>
              <a:rPr lang="en-US" i="1" dirty="0" smtClean="0">
                <a:solidFill>
                  <a:schemeClr val="tx1"/>
                </a:solidFill>
                <a:latin typeface="Times Armenian"/>
                <a:ea typeface="Calibri"/>
              </a:rPr>
              <a:t>.</a:t>
            </a:r>
            <a:r>
              <a:rPr lang="hy-AM" i="1" dirty="0" smtClean="0">
                <a:solidFill>
                  <a:schemeClr val="tx1"/>
                </a:solidFill>
                <a:latin typeface="Times Armenian"/>
                <a:ea typeface="Calibri"/>
              </a:rPr>
              <a:t>1</a:t>
            </a:r>
            <a:r>
              <a:rPr lang="hy-AM" i="1" dirty="0">
                <a:solidFill>
                  <a:schemeClr val="tx1"/>
                </a:solidFill>
                <a:latin typeface="Times Armenian"/>
                <a:ea typeface="Calibri"/>
              </a:rPr>
              <a:t>.</a:t>
            </a:r>
          </a:p>
          <a:p>
            <a:pPr algn="just">
              <a:lnSpc>
                <a:spcPct val="115000"/>
              </a:lnSpc>
              <a:spcBef>
                <a:spcPts val="0"/>
              </a:spcBef>
              <a:spcAft>
                <a:spcPts val="1000"/>
              </a:spcAft>
            </a:pPr>
            <a:r>
              <a:rPr lang="hy-AM" i="1" dirty="0">
                <a:solidFill>
                  <a:schemeClr val="tx1"/>
                </a:solidFill>
                <a:latin typeface="Times Armenian"/>
                <a:ea typeface="Calibri"/>
              </a:rPr>
              <a:t> Ցեղասպանությունը և խաղաղության ու մարդկության անվտանգության դեմ ուղղված մյուս հանցագործությունները </a:t>
            </a:r>
            <a:r>
              <a:rPr lang="hy-AM" b="1" i="1" dirty="0">
                <a:solidFill>
                  <a:schemeClr val="tx1"/>
                </a:solidFill>
                <a:latin typeface="Times Armenian"/>
                <a:ea typeface="Calibri"/>
              </a:rPr>
              <a:t>հերքելը, մեղմացնելը, դրանց հավանություն տալը կամ արդարացնելը </a:t>
            </a:r>
          </a:p>
          <a:p>
            <a:pPr algn="just">
              <a:lnSpc>
                <a:spcPct val="115000"/>
              </a:lnSpc>
              <a:spcBef>
                <a:spcPts val="0"/>
              </a:spcBef>
              <a:spcAft>
                <a:spcPts val="1000"/>
              </a:spcAft>
            </a:pPr>
            <a:r>
              <a:rPr lang="hy-AM" i="1" dirty="0" smtClean="0">
                <a:solidFill>
                  <a:schemeClr val="tx1"/>
                </a:solidFill>
                <a:latin typeface="Times Armenian"/>
                <a:ea typeface="Calibri"/>
              </a:rPr>
              <a:t>Համակարգչային </a:t>
            </a:r>
            <a:r>
              <a:rPr lang="hy-AM" i="1" dirty="0">
                <a:solidFill>
                  <a:schemeClr val="tx1"/>
                </a:solidFill>
                <a:latin typeface="Times Armenian"/>
                <a:ea typeface="Calibri"/>
              </a:rPr>
              <a:t>համակարգի միջոցով հանրությանը նյութեր տարածելու կամ որևէ այլ ձևով մատչելի դարձնելու միջոցով ցեղասպանությունը և խաղաղության ու մարդկության անվտանգության դեմ ուղղված սույն գլխի մյուս հոդվածներով նախատեսված հանցագործությունները հերքելը, մեղմացնելը, հավանություն տալը կամ արդարացնելը, եթե դա կատարվել է ռասայական պատկանելության, մաշկի գույնի, ազգային կամ էթնիկական ծագման կամ կրոնական պատկանելության հիման վրա՝ անձի կամ անձանց խմբի նկատմամբ ատելություն, խտրականություն կամ բռնություն հրահրելու նպատակով`</a:t>
            </a:r>
          </a:p>
          <a:p>
            <a:pPr algn="just">
              <a:lnSpc>
                <a:spcPct val="115000"/>
              </a:lnSpc>
              <a:spcBef>
                <a:spcPts val="0"/>
              </a:spcBef>
              <a:spcAft>
                <a:spcPts val="1000"/>
              </a:spcAft>
            </a:pPr>
            <a:r>
              <a:rPr lang="hy-AM" i="1" dirty="0" smtClean="0">
                <a:solidFill>
                  <a:schemeClr val="tx1"/>
                </a:solidFill>
                <a:latin typeface="Times Armenian"/>
                <a:ea typeface="Calibri"/>
              </a:rPr>
              <a:t>պատժվում </a:t>
            </a:r>
            <a:r>
              <a:rPr lang="hy-AM" i="1" dirty="0">
                <a:solidFill>
                  <a:schemeClr val="tx1"/>
                </a:solidFill>
                <a:latin typeface="Times Armenian"/>
                <a:ea typeface="Calibri"/>
              </a:rPr>
              <a:t>է տուգանքով՝ նվազագույն աշխատավարձի հարյուրապատիկից երեքհարյուրապատիկի չափով, կամ ազատազրկմամբ՝ առավելագույնը չորս տարի ժամկետով:</a:t>
            </a: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sz="2400" i="1"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33423417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77500" lnSpcReduction="20000"/>
          </a:bodyPr>
          <a:lstStyle/>
          <a:p>
            <a:pPr algn="just">
              <a:lnSpc>
                <a:spcPct val="115000"/>
              </a:lnSpc>
              <a:spcBef>
                <a:spcPts val="0"/>
              </a:spcBef>
              <a:spcAft>
                <a:spcPts val="1000"/>
              </a:spcAft>
            </a:pPr>
            <a:endParaRPr lang="en-US" sz="2400" dirty="0" smtClean="0">
              <a:solidFill>
                <a:schemeClr val="tx1"/>
              </a:solidFill>
              <a:latin typeface="Times Armenian"/>
              <a:ea typeface="Calibri"/>
            </a:endParaRPr>
          </a:p>
          <a:p>
            <a:pPr>
              <a:lnSpc>
                <a:spcPct val="115000"/>
              </a:lnSpc>
              <a:spcBef>
                <a:spcPts val="0"/>
              </a:spcBef>
              <a:spcAft>
                <a:spcPts val="1000"/>
              </a:spcAft>
            </a:pPr>
            <a:r>
              <a:rPr lang="en-US" sz="2900" i="1" dirty="0" smtClean="0">
                <a:solidFill>
                  <a:schemeClr val="tx1"/>
                </a:solidFill>
                <a:latin typeface="Times Armenian"/>
                <a:ea typeface="Calibri"/>
              </a:rPr>
              <a:t>ՀՀ </a:t>
            </a:r>
            <a:r>
              <a:rPr lang="en-US" sz="2900" i="1" dirty="0" err="1" smtClean="0">
                <a:solidFill>
                  <a:schemeClr val="tx1"/>
                </a:solidFill>
                <a:latin typeface="Times Armenian"/>
                <a:ea typeface="Calibri"/>
              </a:rPr>
              <a:t>Քրեական</a:t>
            </a:r>
            <a:r>
              <a:rPr lang="en-US" sz="2900" i="1" dirty="0" smtClean="0">
                <a:solidFill>
                  <a:schemeClr val="tx1"/>
                </a:solidFill>
                <a:latin typeface="Times Armenian"/>
                <a:ea typeface="Calibri"/>
              </a:rPr>
              <a:t> </a:t>
            </a:r>
            <a:r>
              <a:rPr lang="en-US" sz="2900" i="1" dirty="0" err="1" smtClean="0">
                <a:solidFill>
                  <a:schemeClr val="tx1"/>
                </a:solidFill>
                <a:latin typeface="Times Armenian"/>
                <a:ea typeface="Calibri"/>
              </a:rPr>
              <a:t>օրենսգիրք</a:t>
            </a:r>
            <a:endParaRPr lang="en-US" sz="2900" i="1" dirty="0" smtClean="0">
              <a:solidFill>
                <a:schemeClr val="tx1"/>
              </a:solidFill>
              <a:latin typeface="Times Armenian"/>
              <a:ea typeface="Calibri"/>
            </a:endParaRPr>
          </a:p>
          <a:p>
            <a:pPr algn="just">
              <a:lnSpc>
                <a:spcPct val="115000"/>
              </a:lnSpc>
              <a:spcBef>
                <a:spcPts val="0"/>
              </a:spcBef>
              <a:spcAft>
                <a:spcPts val="1000"/>
              </a:spcAft>
            </a:pPr>
            <a:r>
              <a:rPr lang="hy-AM" b="1" i="1" dirty="0">
                <a:solidFill>
                  <a:schemeClr val="tx1"/>
                </a:solidFill>
                <a:latin typeface="Times Armenian"/>
                <a:ea typeface="Calibri"/>
              </a:rPr>
              <a:t>Հոդված 226.</a:t>
            </a:r>
          </a:p>
          <a:p>
            <a:pPr algn="just">
              <a:lnSpc>
                <a:spcPct val="115000"/>
              </a:lnSpc>
              <a:spcBef>
                <a:spcPts val="0"/>
              </a:spcBef>
              <a:spcAft>
                <a:spcPts val="1000"/>
              </a:spcAft>
            </a:pPr>
            <a:r>
              <a:rPr lang="hy-AM" i="1" dirty="0">
                <a:solidFill>
                  <a:schemeClr val="tx1"/>
                </a:solidFill>
                <a:latin typeface="Times Armenian"/>
                <a:ea typeface="Calibri"/>
              </a:rPr>
              <a:t> Ազգային, ռասայական կամ կրոնական թշնամանք հարուցելը </a:t>
            </a:r>
          </a:p>
          <a:p>
            <a:pPr algn="just">
              <a:lnSpc>
                <a:spcPct val="115000"/>
              </a:lnSpc>
              <a:spcBef>
                <a:spcPts val="0"/>
              </a:spcBef>
              <a:spcAft>
                <a:spcPts val="1000"/>
              </a:spcAft>
            </a:pPr>
            <a:r>
              <a:rPr lang="hy-AM" i="1" dirty="0" smtClean="0">
                <a:solidFill>
                  <a:schemeClr val="tx1"/>
                </a:solidFill>
                <a:latin typeface="Times Armenian"/>
                <a:ea typeface="Calibri"/>
              </a:rPr>
              <a:t>1</a:t>
            </a:r>
            <a:r>
              <a:rPr lang="hy-AM" i="1" dirty="0">
                <a:solidFill>
                  <a:schemeClr val="tx1"/>
                </a:solidFill>
                <a:latin typeface="Times Armenian"/>
                <a:ea typeface="Calibri"/>
              </a:rPr>
              <a:t>. Ազգային, ռասայական կամ կրոնական թշնամանք հարուցելուն, ռասայական գերազանցությանը կամ ազգային արժանապատվությունը նվաստացնելուն ուղղված գործողությունները՝ </a:t>
            </a:r>
          </a:p>
          <a:p>
            <a:pPr algn="just">
              <a:lnSpc>
                <a:spcPct val="115000"/>
              </a:lnSpc>
              <a:spcBef>
                <a:spcPts val="0"/>
              </a:spcBef>
              <a:spcAft>
                <a:spcPts val="1000"/>
              </a:spcAft>
            </a:pPr>
            <a:r>
              <a:rPr lang="hy-AM" i="1" dirty="0" smtClean="0">
                <a:solidFill>
                  <a:schemeClr val="tx1"/>
                </a:solidFill>
                <a:latin typeface="Times Armenian"/>
                <a:ea typeface="Calibri"/>
              </a:rPr>
              <a:t>պատժվում </a:t>
            </a:r>
            <a:r>
              <a:rPr lang="hy-AM" i="1" dirty="0">
                <a:solidFill>
                  <a:schemeClr val="tx1"/>
                </a:solidFill>
                <a:latin typeface="Times Armenian"/>
                <a:ea typeface="Calibri"/>
              </a:rPr>
              <a:t>են տուգանքով՝ նվազագույն աշխատավարձի երկուհարյուրապատիկից հինգհարյուրապատիկի չափով, կամ ազատազրկմամբ՝ երկուսից չորս տարի ժամկետով:</a:t>
            </a:r>
          </a:p>
          <a:p>
            <a:pPr algn="just">
              <a:lnSpc>
                <a:spcPct val="115000"/>
              </a:lnSpc>
              <a:spcBef>
                <a:spcPts val="0"/>
              </a:spcBef>
              <a:spcAft>
                <a:spcPts val="1000"/>
              </a:spcAft>
            </a:pPr>
            <a:r>
              <a:rPr lang="hy-AM" i="1" dirty="0" smtClean="0">
                <a:solidFill>
                  <a:schemeClr val="tx1"/>
                </a:solidFill>
                <a:latin typeface="Times Armenian"/>
                <a:ea typeface="Calibri"/>
              </a:rPr>
              <a:t>2</a:t>
            </a:r>
            <a:r>
              <a:rPr lang="hy-AM" i="1" dirty="0">
                <a:solidFill>
                  <a:schemeClr val="tx1"/>
                </a:solidFill>
                <a:latin typeface="Times Armenian"/>
                <a:ea typeface="Calibri"/>
              </a:rPr>
              <a:t>. Սույն հոդվածի առաջին մասով նախատեսված արարքները, որոնք կատարվել են՝</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1</a:t>
            </a:r>
            <a:r>
              <a:rPr lang="hy-AM" i="1" dirty="0">
                <a:solidFill>
                  <a:schemeClr val="tx1"/>
                </a:solidFill>
                <a:latin typeface="Times Armenian"/>
                <a:ea typeface="Calibri"/>
              </a:rPr>
              <a:t>) հրապարակայնորեն կամ լրատվության միջոցներ օգտագործելով,</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2</a:t>
            </a:r>
            <a:r>
              <a:rPr lang="hy-AM" i="1" dirty="0">
                <a:solidFill>
                  <a:schemeClr val="tx1"/>
                </a:solidFill>
                <a:latin typeface="Times Armenian"/>
                <a:ea typeface="Calibri"/>
              </a:rPr>
              <a:t>) բռնություն գործադրելով կամ դա գործադրելու սպառնալիքով,</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3</a:t>
            </a:r>
            <a:r>
              <a:rPr lang="hy-AM" i="1" dirty="0">
                <a:solidFill>
                  <a:schemeClr val="tx1"/>
                </a:solidFill>
                <a:latin typeface="Times Armenian"/>
                <a:ea typeface="Calibri"/>
              </a:rPr>
              <a:t>) պաշտոնեական դիրքն օգտագործելով,</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4</a:t>
            </a:r>
            <a:r>
              <a:rPr lang="hy-AM" i="1" dirty="0">
                <a:solidFill>
                  <a:schemeClr val="tx1"/>
                </a:solidFill>
                <a:latin typeface="Times Armenian"/>
                <a:ea typeface="Calibri"/>
              </a:rPr>
              <a:t>) կազմակերպված խմբի կողմից՝</a:t>
            </a:r>
          </a:p>
          <a:p>
            <a:pPr algn="just">
              <a:lnSpc>
                <a:spcPct val="115000"/>
              </a:lnSpc>
              <a:spcBef>
                <a:spcPts val="0"/>
              </a:spcBef>
              <a:spcAft>
                <a:spcPts val="1000"/>
              </a:spcAft>
            </a:pPr>
            <a:r>
              <a:rPr lang="hy-AM" i="1" dirty="0" smtClean="0">
                <a:solidFill>
                  <a:schemeClr val="tx1"/>
                </a:solidFill>
                <a:latin typeface="Times Armenian"/>
                <a:ea typeface="Calibri"/>
              </a:rPr>
              <a:t>պատժվում </a:t>
            </a:r>
            <a:r>
              <a:rPr lang="hy-AM" i="1" dirty="0">
                <a:solidFill>
                  <a:schemeClr val="tx1"/>
                </a:solidFill>
                <a:latin typeface="Times Armenian"/>
                <a:ea typeface="Calibri"/>
              </a:rPr>
              <a:t>են ազատազրկմամբ՝ երեքից վեց տարի ժամկետով:</a:t>
            </a: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sz="2400" i="1"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24169223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70000" lnSpcReduction="20000"/>
          </a:bodyPr>
          <a:lstStyle/>
          <a:p>
            <a:pPr>
              <a:lnSpc>
                <a:spcPct val="115000"/>
              </a:lnSpc>
              <a:spcBef>
                <a:spcPts val="0"/>
              </a:spcBef>
              <a:spcAft>
                <a:spcPts val="1000"/>
              </a:spcAft>
            </a:pPr>
            <a:r>
              <a:rPr lang="en-US" sz="2900" i="1" dirty="0" smtClean="0">
                <a:solidFill>
                  <a:schemeClr val="tx1"/>
                </a:solidFill>
                <a:latin typeface="Times Armenian"/>
                <a:ea typeface="Calibri"/>
              </a:rPr>
              <a:t>ՀՀ </a:t>
            </a:r>
            <a:r>
              <a:rPr lang="en-US" sz="2900" i="1" dirty="0" err="1" smtClean="0">
                <a:solidFill>
                  <a:schemeClr val="tx1"/>
                </a:solidFill>
                <a:latin typeface="Times Armenian"/>
                <a:ea typeface="Calibri"/>
              </a:rPr>
              <a:t>Քաղաքացիական</a:t>
            </a:r>
            <a:r>
              <a:rPr lang="en-US" sz="2900" i="1" dirty="0" smtClean="0">
                <a:solidFill>
                  <a:schemeClr val="tx1"/>
                </a:solidFill>
                <a:latin typeface="Times Armenian"/>
                <a:ea typeface="Calibri"/>
              </a:rPr>
              <a:t> </a:t>
            </a:r>
            <a:r>
              <a:rPr lang="en-US" sz="2900" i="1" dirty="0" err="1" smtClean="0">
                <a:solidFill>
                  <a:schemeClr val="tx1"/>
                </a:solidFill>
                <a:latin typeface="Times Armenian"/>
                <a:ea typeface="Calibri"/>
              </a:rPr>
              <a:t>օրենսգիրք</a:t>
            </a:r>
            <a:endParaRPr lang="en-US" sz="2900" i="1" dirty="0" smtClean="0">
              <a:solidFill>
                <a:schemeClr val="tx1"/>
              </a:solidFill>
              <a:latin typeface="Times Armenian"/>
              <a:ea typeface="Calibri"/>
            </a:endParaRPr>
          </a:p>
          <a:p>
            <a:pPr algn="just">
              <a:lnSpc>
                <a:spcPct val="115000"/>
              </a:lnSpc>
              <a:spcBef>
                <a:spcPts val="0"/>
              </a:spcBef>
              <a:spcAft>
                <a:spcPts val="1000"/>
              </a:spcAft>
            </a:pPr>
            <a:r>
              <a:rPr lang="hy-AM" b="1" i="1" dirty="0">
                <a:solidFill>
                  <a:schemeClr val="tx1"/>
                </a:solidFill>
                <a:latin typeface="Times Armenian"/>
                <a:ea typeface="Calibri"/>
              </a:rPr>
              <a:t>Հոդված 1087.1.</a:t>
            </a:r>
          </a:p>
          <a:p>
            <a:pPr>
              <a:lnSpc>
                <a:spcPct val="115000"/>
              </a:lnSpc>
              <a:spcBef>
                <a:spcPts val="0"/>
              </a:spcBef>
            </a:pPr>
            <a:r>
              <a:rPr lang="hy-AM" i="1" dirty="0">
                <a:solidFill>
                  <a:schemeClr val="tx1"/>
                </a:solidFill>
                <a:latin typeface="Times Armenian"/>
                <a:ea typeface="Calibri"/>
              </a:rPr>
              <a:t> </a:t>
            </a:r>
            <a:r>
              <a:rPr lang="hy-AM" dirty="0">
                <a:solidFill>
                  <a:schemeClr val="tx1"/>
                </a:solidFill>
                <a:latin typeface="Times Armenian"/>
                <a:ea typeface="Calibri"/>
              </a:rPr>
              <a:t>Պատվին, արժանապատվությանը կամ գործարար համբավին պատճառված </a:t>
            </a:r>
            <a:endParaRPr lang="en-US" dirty="0" smtClean="0">
              <a:solidFill>
                <a:schemeClr val="tx1"/>
              </a:solidFill>
              <a:latin typeface="Times Armenian"/>
              <a:ea typeface="Calibri"/>
            </a:endParaRPr>
          </a:p>
          <a:p>
            <a:pPr>
              <a:lnSpc>
                <a:spcPct val="115000"/>
              </a:lnSpc>
              <a:spcBef>
                <a:spcPts val="0"/>
              </a:spcBef>
            </a:pPr>
            <a:r>
              <a:rPr lang="hy-AM" dirty="0" smtClean="0">
                <a:solidFill>
                  <a:schemeClr val="tx1"/>
                </a:solidFill>
                <a:latin typeface="Times Armenian"/>
                <a:ea typeface="Calibri"/>
              </a:rPr>
              <a:t>վնասի </a:t>
            </a:r>
            <a:r>
              <a:rPr lang="hy-AM" dirty="0">
                <a:solidFill>
                  <a:schemeClr val="tx1"/>
                </a:solidFill>
                <a:latin typeface="Times Armenian"/>
                <a:ea typeface="Calibri"/>
              </a:rPr>
              <a:t>հատուցման կարգը և պայմանները </a:t>
            </a:r>
            <a:endParaRPr lang="en-US" dirty="0" smtClean="0">
              <a:solidFill>
                <a:schemeClr val="tx1"/>
              </a:solidFill>
              <a:latin typeface="Times Armenian"/>
              <a:ea typeface="Calibri"/>
            </a:endParaRPr>
          </a:p>
          <a:p>
            <a:pPr>
              <a:lnSpc>
                <a:spcPct val="115000"/>
              </a:lnSpc>
              <a:spcBef>
                <a:spcPts val="0"/>
              </a:spcBef>
            </a:pPr>
            <a:endParaRPr lang="hy-AM" dirty="0">
              <a:solidFill>
                <a:schemeClr val="tx1"/>
              </a:solidFill>
              <a:latin typeface="Times Armenian"/>
              <a:ea typeface="Calibri"/>
            </a:endParaRPr>
          </a:p>
          <a:p>
            <a:pPr algn="just">
              <a:lnSpc>
                <a:spcPct val="115000"/>
              </a:lnSpc>
              <a:spcBef>
                <a:spcPts val="0"/>
              </a:spcBef>
              <a:spcAft>
                <a:spcPts val="1000"/>
              </a:spcAft>
            </a:pPr>
            <a:r>
              <a:rPr lang="hy-AM" dirty="0" smtClean="0">
                <a:solidFill>
                  <a:schemeClr val="tx1"/>
                </a:solidFill>
                <a:latin typeface="Times Armenian"/>
                <a:ea typeface="Calibri"/>
              </a:rPr>
              <a:t>1</a:t>
            </a:r>
            <a:r>
              <a:rPr lang="hy-AM" dirty="0">
                <a:solidFill>
                  <a:schemeClr val="tx1"/>
                </a:solidFill>
                <a:latin typeface="Times Armenian"/>
                <a:ea typeface="Calibri"/>
              </a:rPr>
              <a:t>. Անձը, որի պատիվը, արժանապատվությունը կամ գործարար համբավը արատավորել են վիրավորանքի կամ զրպարտության միջոցով, կարող է դիմել դատարան` վիրավորանք հասցրած կամ զրպարտություն կատարած անձի դեմ</a:t>
            </a:r>
          </a:p>
          <a:p>
            <a:pPr algn="just">
              <a:lnSpc>
                <a:spcPct val="115000"/>
              </a:lnSpc>
              <a:spcBef>
                <a:spcPts val="0"/>
              </a:spcBef>
              <a:spcAft>
                <a:spcPts val="1000"/>
              </a:spcAft>
            </a:pPr>
            <a:r>
              <a:rPr lang="en-US" dirty="0" smtClean="0">
                <a:solidFill>
                  <a:schemeClr val="tx1"/>
                </a:solidFill>
                <a:latin typeface="Times Armenian"/>
                <a:ea typeface="Calibri"/>
              </a:rPr>
              <a:t>…</a:t>
            </a:r>
          </a:p>
          <a:p>
            <a:pPr algn="just">
              <a:lnSpc>
                <a:spcPct val="115000"/>
              </a:lnSpc>
              <a:spcBef>
                <a:spcPts val="0"/>
              </a:spcBef>
              <a:spcAft>
                <a:spcPts val="1000"/>
              </a:spcAft>
            </a:pPr>
            <a:r>
              <a:rPr lang="hy-AM" dirty="0" smtClean="0">
                <a:solidFill>
                  <a:schemeClr val="tx1"/>
                </a:solidFill>
                <a:latin typeface="Times Armenian"/>
                <a:ea typeface="Calibri"/>
              </a:rPr>
              <a:t>7</a:t>
            </a:r>
            <a:r>
              <a:rPr lang="hy-AM" dirty="0">
                <a:solidFill>
                  <a:schemeClr val="tx1"/>
                </a:solidFill>
                <a:latin typeface="Times Armenian"/>
                <a:ea typeface="Calibri"/>
              </a:rPr>
              <a:t>. Վիրավորանքի դեպքում անձը կարող է դատական կարգով </a:t>
            </a:r>
            <a:r>
              <a:rPr lang="hy-AM" dirty="0" smtClean="0">
                <a:solidFill>
                  <a:schemeClr val="tx1"/>
                </a:solidFill>
                <a:latin typeface="Times Armenian"/>
                <a:ea typeface="Calibri"/>
              </a:rPr>
              <a:t>պահանջել</a:t>
            </a:r>
            <a:r>
              <a:rPr lang="en-US" dirty="0" smtClean="0">
                <a:solidFill>
                  <a:schemeClr val="tx1"/>
                </a:solidFill>
                <a:latin typeface="Times Armenian"/>
                <a:ea typeface="Calibri"/>
              </a:rPr>
              <a:t>…</a:t>
            </a:r>
            <a:endParaRPr lang="hy-AM" dirty="0">
              <a:solidFill>
                <a:schemeClr val="tx1"/>
              </a:solidFill>
              <a:latin typeface="Times Armenian"/>
              <a:ea typeface="Calibri"/>
            </a:endParaRPr>
          </a:p>
          <a:p>
            <a:pPr marL="574675" indent="-287338" algn="just">
              <a:lnSpc>
                <a:spcPct val="115000"/>
              </a:lnSpc>
              <a:spcBef>
                <a:spcPts val="0"/>
              </a:spcBef>
              <a:spcAft>
                <a:spcPts val="1000"/>
              </a:spcAft>
            </a:pPr>
            <a:r>
              <a:rPr lang="hy-AM" dirty="0" smtClean="0">
                <a:solidFill>
                  <a:schemeClr val="tx1"/>
                </a:solidFill>
                <a:latin typeface="Times Armenian"/>
                <a:ea typeface="Calibri"/>
              </a:rPr>
              <a:t>1</a:t>
            </a:r>
            <a:r>
              <a:rPr lang="hy-AM" dirty="0">
                <a:solidFill>
                  <a:schemeClr val="tx1"/>
                </a:solidFill>
                <a:latin typeface="Times Armenian"/>
                <a:ea typeface="Calibri"/>
              </a:rPr>
              <a:t>) հրապարակայնորեն ներողություն խնդրել</a:t>
            </a:r>
            <a:r>
              <a:rPr lang="hy-AM" dirty="0" smtClean="0">
                <a:solidFill>
                  <a:schemeClr val="tx1"/>
                </a:solidFill>
                <a:latin typeface="Times Armenian"/>
                <a:ea typeface="Calibri"/>
              </a:rPr>
              <a:t>:</a:t>
            </a:r>
            <a:endParaRPr lang="hy-AM" dirty="0">
              <a:solidFill>
                <a:schemeClr val="tx1"/>
              </a:solidFill>
              <a:latin typeface="Times Armenian"/>
              <a:ea typeface="Calibri"/>
            </a:endParaRPr>
          </a:p>
          <a:p>
            <a:pPr marL="574675" indent="-287338" algn="just">
              <a:lnSpc>
                <a:spcPct val="115000"/>
              </a:lnSpc>
              <a:spcBef>
                <a:spcPts val="0"/>
              </a:spcBef>
              <a:spcAft>
                <a:spcPts val="1000"/>
              </a:spcAft>
            </a:pPr>
            <a:r>
              <a:rPr lang="en-US" dirty="0" smtClean="0">
                <a:solidFill>
                  <a:schemeClr val="tx1"/>
                </a:solidFill>
                <a:latin typeface="Times Armenian"/>
                <a:ea typeface="Calibri"/>
              </a:rPr>
              <a:t>…</a:t>
            </a:r>
            <a:endParaRPr lang="hy-AM" dirty="0">
              <a:solidFill>
                <a:schemeClr val="tx1"/>
              </a:solidFill>
              <a:latin typeface="Times Armenian"/>
              <a:ea typeface="Calibri"/>
            </a:endParaRPr>
          </a:p>
          <a:p>
            <a:pPr marL="574675" indent="-287338" algn="just">
              <a:lnSpc>
                <a:spcPct val="115000"/>
              </a:lnSpc>
              <a:spcBef>
                <a:spcPts val="0"/>
              </a:spcBef>
              <a:spcAft>
                <a:spcPts val="1000"/>
              </a:spcAft>
            </a:pPr>
            <a:r>
              <a:rPr lang="hy-AM" dirty="0" smtClean="0">
                <a:solidFill>
                  <a:schemeClr val="tx1"/>
                </a:solidFill>
                <a:latin typeface="Times Armenian"/>
                <a:ea typeface="Calibri"/>
              </a:rPr>
              <a:t>3</a:t>
            </a:r>
            <a:r>
              <a:rPr lang="hy-AM" dirty="0">
                <a:solidFill>
                  <a:schemeClr val="tx1"/>
                </a:solidFill>
                <a:latin typeface="Times Armenian"/>
                <a:ea typeface="Calibri"/>
              </a:rPr>
              <a:t>) սահմանված նվազագույն աշխատավարձի մինչև </a:t>
            </a:r>
            <a:r>
              <a:rPr lang="hy-AM" b="1" dirty="0">
                <a:solidFill>
                  <a:schemeClr val="tx1"/>
                </a:solidFill>
                <a:latin typeface="Times Armenian"/>
                <a:ea typeface="Calibri"/>
              </a:rPr>
              <a:t>1000-ապատիկի չափով փոխհատուցում վճարել</a:t>
            </a:r>
            <a:r>
              <a:rPr lang="hy-AM" b="1" dirty="0" smtClean="0">
                <a:solidFill>
                  <a:schemeClr val="tx1"/>
                </a:solidFill>
                <a:latin typeface="Times Armenian"/>
                <a:ea typeface="Calibri"/>
              </a:rPr>
              <a:t>:</a:t>
            </a:r>
            <a:endParaRPr lang="en-US" b="1" dirty="0" smtClean="0">
              <a:solidFill>
                <a:schemeClr val="tx1"/>
              </a:solidFill>
              <a:latin typeface="Times Armenian"/>
              <a:ea typeface="Calibri"/>
            </a:endParaRPr>
          </a:p>
          <a:p>
            <a:pPr algn="just">
              <a:lnSpc>
                <a:spcPct val="115000"/>
              </a:lnSpc>
              <a:spcBef>
                <a:spcPts val="0"/>
              </a:spcBef>
              <a:spcAft>
                <a:spcPts val="1000"/>
              </a:spcAft>
            </a:pPr>
            <a:r>
              <a:rPr lang="en-US" dirty="0" smtClean="0">
                <a:solidFill>
                  <a:schemeClr val="tx1"/>
                </a:solidFill>
                <a:latin typeface="Times Armenian"/>
                <a:ea typeface="Calibri"/>
              </a:rPr>
              <a:t>…</a:t>
            </a:r>
          </a:p>
          <a:p>
            <a:pPr algn="just">
              <a:lnSpc>
                <a:spcPct val="115000"/>
              </a:lnSpc>
              <a:spcBef>
                <a:spcPts val="0"/>
              </a:spcBef>
              <a:spcAft>
                <a:spcPts val="1000"/>
              </a:spcAft>
            </a:pPr>
            <a:r>
              <a:rPr lang="hy-AM" dirty="0" smtClean="0">
                <a:solidFill>
                  <a:schemeClr val="tx1"/>
                </a:solidFill>
                <a:latin typeface="Times Armenian"/>
                <a:ea typeface="Calibri"/>
              </a:rPr>
              <a:t>8. </a:t>
            </a:r>
            <a:r>
              <a:rPr lang="hy-AM" dirty="0">
                <a:solidFill>
                  <a:schemeClr val="tx1"/>
                </a:solidFill>
                <a:latin typeface="Times Armenian"/>
                <a:ea typeface="Calibri"/>
              </a:rPr>
              <a:t>Զրպարտության դեպքում անձը կարող է դատական կարգով պահանջել հետևյալ միջոցներից մեկը կամ մի քանիսը`</a:t>
            </a:r>
          </a:p>
          <a:p>
            <a:pPr algn="just">
              <a:lnSpc>
                <a:spcPct val="115000"/>
              </a:lnSpc>
              <a:spcBef>
                <a:spcPts val="0"/>
              </a:spcBef>
              <a:spcAft>
                <a:spcPts val="1000"/>
              </a:spcAft>
            </a:pPr>
            <a:r>
              <a:rPr lang="hy-AM" dirty="0" smtClean="0">
                <a:solidFill>
                  <a:schemeClr val="tx1"/>
                </a:solidFill>
                <a:latin typeface="Times Armenian"/>
                <a:ea typeface="Calibri"/>
              </a:rPr>
              <a:t>1</a:t>
            </a:r>
            <a:r>
              <a:rPr lang="hy-AM" dirty="0">
                <a:solidFill>
                  <a:schemeClr val="tx1"/>
                </a:solidFill>
                <a:latin typeface="Times Armenian"/>
                <a:ea typeface="Calibri"/>
              </a:rPr>
              <a:t>) </a:t>
            </a:r>
            <a:r>
              <a:rPr lang="en-US" dirty="0" smtClean="0">
                <a:solidFill>
                  <a:schemeClr val="tx1"/>
                </a:solidFill>
                <a:latin typeface="Times Armenian"/>
                <a:ea typeface="Calibri"/>
              </a:rPr>
              <a:t>…</a:t>
            </a:r>
            <a:r>
              <a:rPr lang="hy-AM" dirty="0" smtClean="0">
                <a:solidFill>
                  <a:schemeClr val="tx1"/>
                </a:solidFill>
                <a:latin typeface="Times Armenian"/>
                <a:ea typeface="Calibri"/>
              </a:rPr>
              <a:t>հրապարակայնորեն </a:t>
            </a:r>
            <a:r>
              <a:rPr lang="hy-AM" b="1" dirty="0">
                <a:solidFill>
                  <a:schemeClr val="tx1"/>
                </a:solidFill>
                <a:latin typeface="Times Armenian"/>
                <a:ea typeface="Calibri"/>
              </a:rPr>
              <a:t>հերքել</a:t>
            </a:r>
            <a:r>
              <a:rPr lang="hy-AM" dirty="0">
                <a:solidFill>
                  <a:schemeClr val="tx1"/>
                </a:solidFill>
                <a:latin typeface="Times Armenian"/>
                <a:ea typeface="Calibri"/>
              </a:rPr>
              <a:t> զրպարտություն համարվող փաստացի տվյալները և (կամ) հրապարակել դրանց վերաբերյալ իր պատասխանը: </a:t>
            </a:r>
            <a:r>
              <a:rPr lang="hy-AM" dirty="0" smtClean="0">
                <a:solidFill>
                  <a:schemeClr val="tx1"/>
                </a:solidFill>
                <a:latin typeface="Times Armenian"/>
                <a:ea typeface="Calibri"/>
              </a:rPr>
              <a:t>2</a:t>
            </a:r>
            <a:r>
              <a:rPr lang="hy-AM" dirty="0">
                <a:solidFill>
                  <a:schemeClr val="tx1"/>
                </a:solidFill>
                <a:latin typeface="Times Armenian"/>
                <a:ea typeface="Calibri"/>
              </a:rPr>
              <a:t>) սահմանված նվազագույն աշխատավարձի մինչև </a:t>
            </a:r>
            <a:r>
              <a:rPr lang="hy-AM" b="1" dirty="0">
                <a:solidFill>
                  <a:schemeClr val="tx1"/>
                </a:solidFill>
                <a:latin typeface="Times Armenian"/>
                <a:ea typeface="Calibri"/>
              </a:rPr>
              <a:t>2000-ապատիկի չափով փոխհատուցում վճարել</a:t>
            </a:r>
            <a:r>
              <a:rPr lang="hy-AM" dirty="0">
                <a:solidFill>
                  <a:schemeClr val="tx1"/>
                </a:solidFill>
                <a:latin typeface="Times Armenian"/>
                <a:ea typeface="Calibri"/>
              </a:rPr>
              <a:t>:</a:t>
            </a: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en-US" i="1" dirty="0" smtClean="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sz="2400" i="1"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13635212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763000" cy="6477000"/>
          </a:xfrm>
        </p:spPr>
        <p:txBody>
          <a:bodyPr>
            <a:normAutofit fontScale="62500" lnSpcReduction="20000"/>
          </a:bodyPr>
          <a:lstStyle/>
          <a:p>
            <a:pPr>
              <a:lnSpc>
                <a:spcPct val="115000"/>
              </a:lnSpc>
              <a:spcBef>
                <a:spcPts val="0"/>
              </a:spcBef>
              <a:spcAft>
                <a:spcPts val="1000"/>
              </a:spcAft>
            </a:pPr>
            <a:r>
              <a:rPr lang="en-US" sz="3400" i="1" dirty="0" err="1" smtClean="0">
                <a:solidFill>
                  <a:schemeClr val="tx1"/>
                </a:solidFill>
                <a:latin typeface="Times Armenian"/>
                <a:ea typeface="Calibri"/>
              </a:rPr>
              <a:t>Հեռուստատեսության</a:t>
            </a:r>
            <a:r>
              <a:rPr lang="en-US" sz="3400" i="1" dirty="0" smtClean="0">
                <a:solidFill>
                  <a:schemeClr val="tx1"/>
                </a:solidFill>
                <a:latin typeface="Times Armenian"/>
                <a:ea typeface="Calibri"/>
              </a:rPr>
              <a:t> և </a:t>
            </a:r>
            <a:r>
              <a:rPr lang="en-US" sz="3400" i="1" dirty="0" err="1" smtClean="0">
                <a:solidFill>
                  <a:schemeClr val="tx1"/>
                </a:solidFill>
                <a:latin typeface="Times Armenian"/>
                <a:ea typeface="Calibri"/>
              </a:rPr>
              <a:t>ռադիոյի</a:t>
            </a:r>
            <a:r>
              <a:rPr lang="en-US" sz="3400" i="1" dirty="0" smtClean="0">
                <a:solidFill>
                  <a:schemeClr val="tx1"/>
                </a:solidFill>
                <a:latin typeface="Times Armenian"/>
                <a:ea typeface="Calibri"/>
              </a:rPr>
              <a:t> </a:t>
            </a:r>
            <a:r>
              <a:rPr lang="en-US" sz="3400" i="1" dirty="0" err="1" smtClean="0">
                <a:solidFill>
                  <a:schemeClr val="tx1"/>
                </a:solidFill>
                <a:latin typeface="Times Armenian"/>
                <a:ea typeface="Calibri"/>
              </a:rPr>
              <a:t>մասին</a:t>
            </a:r>
            <a:endParaRPr lang="en-US" sz="3400" i="1" dirty="0" smtClean="0">
              <a:solidFill>
                <a:schemeClr val="tx1"/>
              </a:solidFill>
              <a:latin typeface="Times Armenian"/>
              <a:ea typeface="Calibri"/>
            </a:endParaRPr>
          </a:p>
          <a:p>
            <a:pPr algn="just">
              <a:lnSpc>
                <a:spcPct val="115000"/>
              </a:lnSpc>
              <a:spcBef>
                <a:spcPts val="0"/>
              </a:spcBef>
              <a:spcAft>
                <a:spcPts val="1000"/>
              </a:spcAft>
            </a:pPr>
            <a:r>
              <a:rPr lang="hy-AM" b="1" i="1" dirty="0">
                <a:solidFill>
                  <a:schemeClr val="tx1"/>
                </a:solidFill>
                <a:latin typeface="Times Armenian"/>
                <a:ea typeface="Calibri"/>
              </a:rPr>
              <a:t>Հոդված 22.</a:t>
            </a:r>
          </a:p>
          <a:p>
            <a:pPr algn="just">
              <a:lnSpc>
                <a:spcPct val="115000"/>
              </a:lnSpc>
              <a:spcBef>
                <a:spcPts val="0"/>
              </a:spcBef>
              <a:spcAft>
                <a:spcPts val="1000"/>
              </a:spcAft>
            </a:pPr>
            <a:r>
              <a:rPr lang="hy-AM" i="1" dirty="0">
                <a:solidFill>
                  <a:schemeClr val="tx1"/>
                </a:solidFill>
                <a:latin typeface="Times Armenian"/>
                <a:ea typeface="Calibri"/>
              </a:rPr>
              <a:t> Հեռուստառադիոհաղորդումների չարաշահման անթույլատրելիությունը </a:t>
            </a:r>
          </a:p>
          <a:p>
            <a:pPr algn="just">
              <a:lnSpc>
                <a:spcPct val="115000"/>
              </a:lnSpc>
              <a:spcBef>
                <a:spcPts val="0"/>
              </a:spcBef>
              <a:spcAft>
                <a:spcPts val="1000"/>
              </a:spcAft>
            </a:pPr>
            <a:r>
              <a:rPr lang="hy-AM" i="1" dirty="0" smtClean="0">
                <a:solidFill>
                  <a:schemeClr val="tx1"/>
                </a:solidFill>
                <a:latin typeface="Times Armenian"/>
                <a:ea typeface="Calibri"/>
              </a:rPr>
              <a:t>1</a:t>
            </a:r>
            <a:r>
              <a:rPr lang="hy-AM" i="1" dirty="0">
                <a:solidFill>
                  <a:schemeClr val="tx1"/>
                </a:solidFill>
                <a:latin typeface="Times Armenian"/>
                <a:ea typeface="Calibri"/>
              </a:rPr>
              <a:t>. Արգելվում է հեռուստառադիոհաղորդումներն օգտագործել`</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1</a:t>
            </a:r>
            <a:r>
              <a:rPr lang="hy-AM" i="1" dirty="0">
                <a:solidFill>
                  <a:schemeClr val="tx1"/>
                </a:solidFill>
                <a:latin typeface="Times Armenian"/>
                <a:ea typeface="Calibri"/>
              </a:rPr>
              <a:t>) իշխանությունը բռնի զավթելու, Հայաստանի Հանրապետության սահմանադրական կարգը բռնությամբ փոխելու և տապալելու քարոզչության,</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2</a:t>
            </a:r>
            <a:r>
              <a:rPr lang="hy-AM" i="1" dirty="0">
                <a:solidFill>
                  <a:schemeClr val="tx1"/>
                </a:solidFill>
                <a:latin typeface="Times Armenian"/>
                <a:ea typeface="Calibri"/>
              </a:rPr>
              <a:t>) ազգային, ռասայական և կրոնական թշնամանք կամ երկպառակություններ սերմանելու,</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3</a:t>
            </a:r>
            <a:r>
              <a:rPr lang="hy-AM" i="1" dirty="0">
                <a:solidFill>
                  <a:schemeClr val="tx1"/>
                </a:solidFill>
                <a:latin typeface="Times Armenian"/>
                <a:ea typeface="Calibri"/>
              </a:rPr>
              <a:t>) պատերազմ քարոզելու,</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4</a:t>
            </a:r>
            <a:r>
              <a:rPr lang="hy-AM" i="1" dirty="0">
                <a:solidFill>
                  <a:schemeClr val="tx1"/>
                </a:solidFill>
                <a:latin typeface="Times Armenian"/>
                <a:ea typeface="Calibri"/>
              </a:rPr>
              <a:t>) քրեորեն պատժելի կամ գործող օրենսդրությամբ արգելված արարքների կոչեր տարածելու,</a:t>
            </a:r>
          </a:p>
          <a:p>
            <a:pPr marL="509588" indent="-276225" algn="just">
              <a:lnSpc>
                <a:spcPct val="115000"/>
              </a:lnSpc>
              <a:spcBef>
                <a:spcPts val="0"/>
              </a:spcBef>
              <a:spcAft>
                <a:spcPts val="1000"/>
              </a:spcAft>
            </a:pPr>
            <a:r>
              <a:rPr lang="hy-AM" i="1" dirty="0" smtClean="0">
                <a:solidFill>
                  <a:schemeClr val="tx1"/>
                </a:solidFill>
                <a:latin typeface="Times Armenian"/>
                <a:ea typeface="Calibri"/>
              </a:rPr>
              <a:t>5) պոռնկագրություն տարածելու,</a:t>
            </a:r>
          </a:p>
          <a:p>
            <a:pPr marL="457200" indent="-223838" algn="l">
              <a:lnSpc>
                <a:spcPct val="115000"/>
              </a:lnSpc>
              <a:spcBef>
                <a:spcPts val="0"/>
              </a:spcBef>
              <a:spcAft>
                <a:spcPts val="1000"/>
              </a:spcAft>
            </a:pPr>
            <a:r>
              <a:rPr lang="hy-AM" i="1" dirty="0" smtClean="0">
                <a:solidFill>
                  <a:schemeClr val="tx1"/>
                </a:solidFill>
                <a:latin typeface="Times Armenian"/>
                <a:ea typeface="Calibri"/>
              </a:rPr>
              <a:t>6)</a:t>
            </a:r>
            <a:r>
              <a:rPr lang="en-US" i="1" dirty="0" smtClean="0">
                <a:solidFill>
                  <a:schemeClr val="tx1"/>
                </a:solidFill>
                <a:latin typeface="Times Armenian"/>
                <a:ea typeface="Calibri"/>
              </a:rPr>
              <a:t> </a:t>
            </a:r>
            <a:r>
              <a:rPr lang="hy-AM" i="1" dirty="0" smtClean="0">
                <a:solidFill>
                  <a:schemeClr val="tx1"/>
                </a:solidFill>
                <a:latin typeface="Times Armenian"/>
                <a:ea typeface="Calibri"/>
              </a:rPr>
              <a:t>բռնության </a:t>
            </a:r>
            <a:r>
              <a:rPr lang="hy-AM" i="1" dirty="0">
                <a:solidFill>
                  <a:schemeClr val="tx1"/>
                </a:solidFill>
                <a:latin typeface="Times Armenian"/>
                <a:ea typeface="Calibri"/>
              </a:rPr>
              <a:t>և դաժանության պաշտամունք պարունակող կամ քարոզող հաղորդումներ հեռարձակելու նպատակներով:</a:t>
            </a:r>
          </a:p>
          <a:p>
            <a:pPr algn="just">
              <a:lnSpc>
                <a:spcPct val="115000"/>
              </a:lnSpc>
              <a:spcBef>
                <a:spcPts val="0"/>
              </a:spcBef>
              <a:spcAft>
                <a:spcPts val="1000"/>
              </a:spcAft>
            </a:pPr>
            <a:r>
              <a:rPr lang="hy-AM" i="1" dirty="0" smtClean="0">
                <a:solidFill>
                  <a:schemeClr val="tx1"/>
                </a:solidFill>
                <a:latin typeface="Times Armenian"/>
                <a:ea typeface="Calibri"/>
              </a:rPr>
              <a:t>Բացառություն </a:t>
            </a:r>
            <a:r>
              <a:rPr lang="hy-AM" i="1" dirty="0">
                <a:solidFill>
                  <a:schemeClr val="tx1"/>
                </a:solidFill>
                <a:latin typeface="Times Armenian"/>
                <a:ea typeface="Calibri"/>
              </a:rPr>
              <a:t>կարող են լինել պատմափաստավավերագրական նյութերի օգտագործումն ու ցուցադրումը:</a:t>
            </a:r>
          </a:p>
          <a:p>
            <a:pPr algn="just">
              <a:lnSpc>
                <a:spcPct val="115000"/>
              </a:lnSpc>
              <a:spcBef>
                <a:spcPts val="0"/>
              </a:spcBef>
              <a:spcAft>
                <a:spcPts val="1000"/>
              </a:spcAft>
            </a:pPr>
            <a:r>
              <a:rPr lang="hy-AM" i="1" dirty="0" smtClean="0">
                <a:solidFill>
                  <a:schemeClr val="tx1"/>
                </a:solidFill>
                <a:latin typeface="Times Armenian"/>
                <a:ea typeface="Calibri"/>
              </a:rPr>
              <a:t>2</a:t>
            </a:r>
            <a:r>
              <a:rPr lang="hy-AM" i="1" dirty="0">
                <a:solidFill>
                  <a:schemeClr val="tx1"/>
                </a:solidFill>
                <a:latin typeface="Times Armenian"/>
                <a:ea typeface="Calibri"/>
              </a:rPr>
              <a:t>. Էրոտիկ բնույթի հեռուստառադիոհաղորդումները և սարսափ ու ակնհայտ բռնություն պարունակող ֆիլմերը, ինչպես նաև անչափահասների առողջության, մտավոր և ֆիզիկական զարգացման, դաստիարակության վրա հնարավոր բացասական ազդեցություն ունեցող հաղորդումները, բացառությամբ բաժանորդային հեռարձակման, կարող են եթեր հեռարձակվել ժամը 24.00-6.00-ն: Նման հաղորդումների որոշման </a:t>
            </a:r>
            <a:r>
              <a:rPr lang="hy-AM" b="1" i="1" dirty="0">
                <a:solidFill>
                  <a:schemeClr val="tx1"/>
                </a:solidFill>
                <a:latin typeface="Times Armenian"/>
                <a:ea typeface="Calibri"/>
              </a:rPr>
              <a:t>չափորոշիչները</a:t>
            </a:r>
            <a:r>
              <a:rPr lang="hy-AM" i="1" dirty="0">
                <a:solidFill>
                  <a:schemeClr val="tx1"/>
                </a:solidFill>
                <a:latin typeface="Times Armenian"/>
                <a:ea typeface="Calibri"/>
              </a:rPr>
              <a:t> սահմանվում են օրենքով:</a:t>
            </a: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hy-AM" i="1" dirty="0">
              <a:solidFill>
                <a:schemeClr val="tx1"/>
              </a:solidFill>
              <a:latin typeface="Times Armenian"/>
              <a:ea typeface="Calibri"/>
            </a:endParaRPr>
          </a:p>
          <a:p>
            <a:pPr algn="just">
              <a:lnSpc>
                <a:spcPct val="115000"/>
              </a:lnSpc>
              <a:spcBef>
                <a:spcPts val="0"/>
              </a:spcBef>
              <a:spcAft>
                <a:spcPts val="1000"/>
              </a:spcAft>
            </a:pPr>
            <a:endParaRPr lang="en-US" sz="2400" i="1" dirty="0" smtClean="0">
              <a:solidFill>
                <a:schemeClr val="tx1"/>
              </a:solidFill>
              <a:latin typeface="Times Armenian"/>
              <a:ea typeface="Calibri"/>
            </a:endParaRPr>
          </a:p>
          <a:p>
            <a:pPr indent="228600" algn="just">
              <a:lnSpc>
                <a:spcPct val="115000"/>
              </a:lnSpc>
              <a:spcBef>
                <a:spcPts val="0"/>
              </a:spcBef>
              <a:spcAft>
                <a:spcPts val="1000"/>
              </a:spcAft>
            </a:pPr>
            <a:endParaRPr lang="en-US" sz="2400" dirty="0">
              <a:latin typeface="Times New Roman"/>
              <a:ea typeface="Times New Roman"/>
            </a:endParaRPr>
          </a:p>
          <a:p>
            <a:pPr indent="228600" algn="just">
              <a:lnSpc>
                <a:spcPct val="115000"/>
              </a:lnSpc>
              <a:spcBef>
                <a:spcPts val="0"/>
              </a:spcBef>
              <a:spcAft>
                <a:spcPts val="1000"/>
              </a:spcAft>
            </a:pPr>
            <a:endParaRPr lang="en-US" sz="2400" dirty="0" smtClean="0">
              <a:latin typeface="Times New Roman"/>
              <a:ea typeface="Times New Roman"/>
            </a:endParaRPr>
          </a:p>
          <a:p>
            <a:pPr indent="228600" algn="just">
              <a:lnSpc>
                <a:spcPct val="115000"/>
              </a:lnSpc>
              <a:spcBef>
                <a:spcPts val="0"/>
              </a:spcBef>
              <a:spcAft>
                <a:spcPts val="1000"/>
              </a:spcAft>
            </a:pPr>
            <a:endParaRPr lang="es-ES" sz="2400" dirty="0" smtClean="0">
              <a:solidFill>
                <a:schemeClr val="tx1"/>
              </a:solidFill>
              <a:latin typeface="Times Armenian"/>
              <a:ea typeface="Calibri"/>
            </a:endParaRPr>
          </a:p>
        </p:txBody>
      </p:sp>
    </p:spTree>
    <p:extLst>
      <p:ext uri="{BB962C8B-B14F-4D97-AF65-F5344CB8AC3E}">
        <p14:creationId xmlns:p14="http://schemas.microsoft.com/office/powerpoint/2010/main" val="22848692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9803</TotalTime>
  <Words>3319</Words>
  <Application>Microsoft Office PowerPoint</Application>
  <PresentationFormat>On-screen Show (4:3)</PresentationFormat>
  <Paragraphs>355</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Executive</vt:lpstr>
      <vt:lpstr>Ատելություն սերմանող խոսք  Hate Speech   </vt:lpstr>
      <vt:lpstr>Բաժին I.       Կրոնական դեֆամացիայի դրսևորումները տարբեր                            երկրներում</vt:lpstr>
      <vt:lpstr>PowerPoint Presentation</vt:lpstr>
      <vt:lpstr> Ամսագրի էջը, որում 2006 թվականի մայիսի 28-ին հրապարակվել էին Մուհամեդի ծաղրանկարները, որոնք արաբական աշխարհում և եվրոպայի մուսուլմանների համայնքներում  մեծ հուզումներ և բախումներ առաջացրին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Դեֆամացիայի դրսևորումներ Հայաստանում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Մարդու իրավունքների և  հիմնարար ազատությունների մասին եվրոպական կոնվենցիա</vt:lpstr>
      <vt:lpstr>      Մարդու իրավունքների և  հիմնարար ազատությունների մասին եվրոպական կոնվենցիա</vt:lpstr>
      <vt:lpstr>      Մարդու իրավունքների և  հիմնարար ազատությունների մասին եվրոպական կոնվենցիա</vt:lpstr>
      <vt:lpstr>   Հոդված 10  Արտահայտվելու ազատություն  </vt:lpstr>
      <vt:lpstr>  Հոդված 9   Մտքի, խղճի և կրոնի ազատություն</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new</dc:creator>
  <cp:lastModifiedBy>Arayik</cp:lastModifiedBy>
  <cp:revision>113</cp:revision>
  <cp:lastPrinted>2012-11-29T16:36:11Z</cp:lastPrinted>
  <dcterms:created xsi:type="dcterms:W3CDTF">2011-07-18T05:47:16Z</dcterms:created>
  <dcterms:modified xsi:type="dcterms:W3CDTF">2012-11-30T07:31:12Z</dcterms:modified>
</cp:coreProperties>
</file>