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3"/>
  </p:notesMasterIdLst>
  <p:sldIdLst>
    <p:sldId id="256" r:id="rId2"/>
    <p:sldId id="258" r:id="rId3"/>
    <p:sldId id="259" r:id="rId4"/>
    <p:sldId id="272" r:id="rId5"/>
    <p:sldId id="271" r:id="rId6"/>
    <p:sldId id="273" r:id="rId7"/>
    <p:sldId id="274" r:id="rId8"/>
    <p:sldId id="278" r:id="rId9"/>
    <p:sldId id="280" r:id="rId10"/>
    <p:sldId id="275" r:id="rId11"/>
    <p:sldId id="282" r:id="rId12"/>
    <p:sldId id="283" r:id="rId13"/>
    <p:sldId id="284" r:id="rId14"/>
    <p:sldId id="285" r:id="rId15"/>
    <p:sldId id="286" r:id="rId16"/>
    <p:sldId id="287" r:id="rId17"/>
    <p:sldId id="289" r:id="rId18"/>
    <p:sldId id="288" r:id="rId19"/>
    <p:sldId id="290" r:id="rId20"/>
    <p:sldId id="291" r:id="rId21"/>
    <p:sldId id="292" r:id="rId22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66699"/>
    <a:srgbClr val="FF0000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563" autoAdjust="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l" rtl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l" rtl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y" noProof="0"/>
              <a:t>Click to edit Master text styles</a:t>
            </a:r>
          </a:p>
          <a:p>
            <a:pPr lvl="1"/>
            <a:r>
              <a:rPr lang="hy" noProof="0"/>
              <a:t>Second level</a:t>
            </a:r>
          </a:p>
          <a:p>
            <a:pPr lvl="2"/>
            <a:r>
              <a:rPr lang="hy" noProof="0"/>
              <a:t>Third level</a:t>
            </a:r>
          </a:p>
          <a:p>
            <a:pPr lvl="3"/>
            <a:r>
              <a:rPr lang="hy" noProof="0"/>
              <a:t>Fourth level</a:t>
            </a:r>
          </a:p>
          <a:p>
            <a:pPr lvl="4"/>
            <a:r>
              <a:rPr lang="hy" noProof="0"/>
              <a:t>Fifth level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>
            <a:lvl1pPr algn="l" rtl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>
            <a:lvl1pPr algn="l" rtl="0">
              <a:defRPr sz="1200">
                <a:latin typeface="Arial" charset="0"/>
              </a:defRPr>
            </a:lvl1pPr>
          </a:lstStyle>
          <a:p>
            <a:pPr>
              <a:defRPr/>
            </a:pPr>
            <a:fld id="{AA12E07B-77D7-42FD-9B60-FA9DCDF062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94AE97-6E9B-43CC-9F83-BA6985C5B40F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l-GR" smtClean="0"/>
              <a:t>Տևողություն՝ երկարաժամկետ ազատազրկում: </a:t>
            </a:r>
          </a:p>
          <a:p>
            <a:pPr eaLnBrk="1" hangingPunct="1"/>
            <a:r>
              <a:rPr lang="el-GR" smtClean="0"/>
              <a:t>Ինտենսիվություն՝ մասնավորապես ֆիզիկական կամ բարոյական ազդեցություններ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l-GR" smtClean="0"/>
              <a:t>Սեռ՝ կին Մասլովա</a:t>
            </a:r>
          </a:p>
          <a:p>
            <a:pPr eaLnBrk="1" hangingPunct="1"/>
            <a:r>
              <a:rPr lang="el-GR" smtClean="0"/>
              <a:t>Տարիք՝ ծերեր, անչափահասներ</a:t>
            </a:r>
          </a:p>
          <a:p>
            <a:pPr eaLnBrk="1" hangingPunct="1"/>
            <a:r>
              <a:rPr lang="el-GR" smtClean="0"/>
              <a:t>Հիվանդություններ՝ հոգեկան հիվանդ, հատուկ հիվանդություններ </a:t>
            </a:r>
          </a:p>
          <a:p>
            <a:pPr eaLnBrk="1" hangingPunct="1"/>
            <a:r>
              <a:rPr lang="el-GR" smtClean="0"/>
              <a:t>Օրինականություն / արդարացում՝ Յանկով,Վալաշինաս </a:t>
            </a:r>
          </a:p>
          <a:p>
            <a:pPr eaLnBrk="1" hangingPunct="1"/>
            <a:r>
              <a:rPr lang="el-GR" smtClean="0"/>
              <a:t>Դիմողի սեփական վարքը կամ հարակից նկատառումներ</a:t>
            </a:r>
          </a:p>
          <a:p>
            <a:pPr eaLnBrk="1" hangingPunct="1"/>
            <a:r>
              <a:rPr lang="el-GR" smtClean="0"/>
              <a:t>Մեղմացնող գործոնները</a:t>
            </a:r>
          </a:p>
          <a:p>
            <a:pPr eaLnBrk="1" hangingPunct="1"/>
            <a:r>
              <a:rPr lang="el-GR" smtClean="0"/>
              <a:t>Կ ՈՒ Մ ՈՒ Լ Ա Տ Ի Վ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2500C3-DEB6-4F97-B660-B2120FE50BEB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 algn="l" rtl="0">
              <a:defRPr/>
            </a:lvl1pPr>
          </a:lstStyle>
          <a:p>
            <a:r>
              <a:rPr lang="hy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 rtl="0">
              <a:buFont typeface="Wingdings" pitchFamily="2" charset="2"/>
              <a:buNone/>
              <a:defRPr/>
            </a:lvl1pPr>
          </a:lstStyle>
          <a:p>
            <a:r>
              <a:rPr lang="hy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E975A928-0A63-4642-BBA9-38087A2EFC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y"/>
              <a:t>Click to edit Master text styles</a:t>
            </a:r>
          </a:p>
          <a:p>
            <a:pPr lvl="1"/>
            <a:r>
              <a:rPr lang="hy"/>
              <a:t>Second level</a:t>
            </a:r>
          </a:p>
          <a:p>
            <a:pPr lvl="2"/>
            <a:r>
              <a:rPr lang="hy"/>
              <a:t>Third level</a:t>
            </a:r>
          </a:p>
          <a:p>
            <a:pPr lvl="3"/>
            <a:r>
              <a:rPr lang="hy"/>
              <a:t>Fourth level</a:t>
            </a:r>
          </a:p>
          <a:p>
            <a:pPr lvl="4"/>
            <a:r>
              <a:rPr lang="hy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93BDC0F0-1CFA-42B4-8245-E7CDE7445C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 rtl="0">
              <a:defRPr sz="4000" b="1" cap="all"/>
            </a:lvl1pPr>
          </a:lstStyle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 algn="l" rtl="0">
              <a:buNone/>
              <a:defRPr sz="2000"/>
            </a:lvl1pPr>
            <a:lvl2pPr marL="457200" indent="0" algn="l" rtl="0">
              <a:buNone/>
              <a:defRPr sz="1800"/>
            </a:lvl2pPr>
            <a:lvl3pPr marL="914400" indent="0" algn="l" rtl="0">
              <a:buNone/>
              <a:defRPr sz="1600"/>
            </a:lvl3pPr>
            <a:lvl4pPr marL="1371600" indent="0" algn="l" rtl="0">
              <a:buNone/>
              <a:defRPr sz="1400"/>
            </a:lvl4pPr>
            <a:lvl5pPr marL="1828800" indent="0" algn="l" rtl="0">
              <a:buNone/>
              <a:defRPr sz="1400"/>
            </a:lvl5pPr>
            <a:lvl6pPr marL="2286000" indent="0" algn="l" rtl="0">
              <a:buNone/>
              <a:defRPr sz="1400"/>
            </a:lvl6pPr>
            <a:lvl7pPr marL="2743200" indent="0" algn="l" rtl="0">
              <a:buNone/>
              <a:defRPr sz="1400"/>
            </a:lvl7pPr>
            <a:lvl8pPr marL="3200400" indent="0" algn="l" rtl="0">
              <a:buNone/>
              <a:defRPr sz="1400"/>
            </a:lvl8pPr>
            <a:lvl9pPr marL="3657600" indent="0" algn="l" rtl="0">
              <a:buNone/>
              <a:defRPr sz="1400"/>
            </a:lvl9pPr>
          </a:lstStyle>
          <a:p>
            <a:pPr lvl="0"/>
            <a:r>
              <a:rPr lang="hy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FE3DCDE8-C136-4676-94AD-3E7D3BB33E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/>
            <a:r>
              <a:rPr lang="hy"/>
              <a:t>Click to edit Master text styles</a:t>
            </a:r>
          </a:p>
          <a:p>
            <a:pPr lvl="1"/>
            <a:r>
              <a:rPr lang="hy"/>
              <a:t>Second level</a:t>
            </a:r>
          </a:p>
          <a:p>
            <a:pPr lvl="2"/>
            <a:r>
              <a:rPr lang="hy"/>
              <a:t>Third level</a:t>
            </a:r>
          </a:p>
          <a:p>
            <a:pPr lvl="3"/>
            <a:r>
              <a:rPr lang="hy"/>
              <a:t>Fourth level</a:t>
            </a:r>
          </a:p>
          <a:p>
            <a:pPr lvl="4"/>
            <a:r>
              <a:rPr lang="hy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/>
            <a:r>
              <a:rPr lang="hy"/>
              <a:t>Click to edit Master text styles</a:t>
            </a:r>
          </a:p>
          <a:p>
            <a:pPr lvl="1"/>
            <a:r>
              <a:rPr lang="hy"/>
              <a:t>Second level</a:t>
            </a:r>
          </a:p>
          <a:p>
            <a:pPr lvl="2"/>
            <a:r>
              <a:rPr lang="hy"/>
              <a:t>Third level</a:t>
            </a:r>
          </a:p>
          <a:p>
            <a:pPr lvl="3"/>
            <a:r>
              <a:rPr lang="hy"/>
              <a:t>Fourth level</a:t>
            </a:r>
          </a:p>
          <a:p>
            <a:pPr lvl="4"/>
            <a:r>
              <a:rPr lang="hy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C8369458-00CA-4B01-B731-E27BF9B59A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 algn="l" rtl="0">
              <a:defRPr/>
            </a:lvl1pPr>
          </a:lstStyle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l" rtl="0"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/>
            <a:r>
              <a:rPr lang="hy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/>
            <a:r>
              <a:rPr lang="hy"/>
              <a:t>Click to edit Master text styles</a:t>
            </a:r>
          </a:p>
          <a:p>
            <a:pPr lvl="1"/>
            <a:r>
              <a:rPr lang="hy"/>
              <a:t>Second level</a:t>
            </a:r>
          </a:p>
          <a:p>
            <a:pPr lvl="2"/>
            <a:r>
              <a:rPr lang="hy"/>
              <a:t>Third level</a:t>
            </a:r>
          </a:p>
          <a:p>
            <a:pPr lvl="3"/>
            <a:r>
              <a:rPr lang="hy"/>
              <a:t>Fourth level</a:t>
            </a:r>
          </a:p>
          <a:p>
            <a:pPr lvl="4"/>
            <a:r>
              <a:rPr lang="hy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l" rtl="0"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/>
            <a:r>
              <a:rPr lang="hy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/>
            <a:r>
              <a:rPr lang="hy"/>
              <a:t>Click to edit Master text styles</a:t>
            </a:r>
          </a:p>
          <a:p>
            <a:pPr lvl="1"/>
            <a:r>
              <a:rPr lang="hy"/>
              <a:t>Second level</a:t>
            </a:r>
          </a:p>
          <a:p>
            <a:pPr lvl="2"/>
            <a:r>
              <a:rPr lang="hy"/>
              <a:t>Third level</a:t>
            </a:r>
          </a:p>
          <a:p>
            <a:pPr lvl="3"/>
            <a:r>
              <a:rPr lang="hy"/>
              <a:t>Fourth level</a:t>
            </a:r>
          </a:p>
          <a:p>
            <a:pPr lvl="4"/>
            <a:r>
              <a:rPr lang="hy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5C95BEFE-D0E6-4E27-9C5E-D9981B9550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890406C7-0CE6-44F3-9A31-08A8B7DFDD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71EE3146-B987-4A89-BB13-9DFBA1071F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 rtl="0">
              <a:defRPr sz="2000" b="1"/>
            </a:lvl1pPr>
          </a:lstStyle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 algn="l" rtl="0">
              <a:defRPr sz="3200"/>
            </a:lvl1pPr>
            <a:lvl2pPr algn="l" rtl="0">
              <a:defRPr sz="2800"/>
            </a:lvl2pPr>
            <a:lvl3pPr algn="l" rtl="0">
              <a:defRPr sz="24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/>
            <a:r>
              <a:rPr lang="hy"/>
              <a:t>Click to edit Master text styles</a:t>
            </a:r>
          </a:p>
          <a:p>
            <a:pPr lvl="1"/>
            <a:r>
              <a:rPr lang="hy"/>
              <a:t>Second level</a:t>
            </a:r>
          </a:p>
          <a:p>
            <a:pPr lvl="2"/>
            <a:r>
              <a:rPr lang="hy"/>
              <a:t>Third level</a:t>
            </a:r>
          </a:p>
          <a:p>
            <a:pPr lvl="3"/>
            <a:r>
              <a:rPr lang="hy"/>
              <a:t>Fourth level</a:t>
            </a:r>
          </a:p>
          <a:p>
            <a:pPr lvl="4"/>
            <a:r>
              <a:rPr lang="hy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 algn="l" rtl="0">
              <a:buNone/>
              <a:defRPr sz="14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/>
            <a:r>
              <a:rPr lang="hy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A496D020-21D2-4690-8B19-1D039CA405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rtl="0">
              <a:defRPr sz="2000" b="1"/>
            </a:lvl1pPr>
          </a:lstStyle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algn="l" rtl="0">
              <a:buNone/>
              <a:defRPr sz="14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/>
            <a:r>
              <a:rPr lang="hy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6FDCF805-50EE-459D-8EE9-1F675C8E54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y"/>
              <a:t>Click to edit Master text styles</a:t>
            </a:r>
          </a:p>
          <a:p>
            <a:pPr lvl="1"/>
            <a:r>
              <a:rPr lang="hy"/>
              <a:t>Second level</a:t>
            </a:r>
          </a:p>
          <a:p>
            <a:pPr lvl="2"/>
            <a:r>
              <a:rPr lang="hy"/>
              <a:t>Third level</a:t>
            </a:r>
          </a:p>
          <a:p>
            <a:pPr lvl="3"/>
            <a:r>
              <a:rPr lang="hy"/>
              <a:t>Fourth level</a:t>
            </a:r>
          </a:p>
          <a:p>
            <a:pPr lvl="4"/>
            <a:r>
              <a:rPr lang="hy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15AD3805-3B0D-498C-ADCF-8CDF07C83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hy"/>
              <a:t>Click to edit Master text styles</a:t>
            </a:r>
          </a:p>
          <a:p>
            <a:pPr lvl="1"/>
            <a:r>
              <a:rPr lang="hy"/>
              <a:t>Second level</a:t>
            </a:r>
          </a:p>
          <a:p>
            <a:pPr lvl="2"/>
            <a:r>
              <a:rPr lang="hy"/>
              <a:t>Third level</a:t>
            </a:r>
          </a:p>
          <a:p>
            <a:pPr lvl="3"/>
            <a:r>
              <a:rPr lang="hy"/>
              <a:t>Fourth level</a:t>
            </a:r>
          </a:p>
          <a:p>
            <a:pPr lvl="4"/>
            <a:r>
              <a:rPr lang="hy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E99ED3CC-7355-45D0-9861-1967537B2E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F250CEED-CB37-418F-B658-DAE643563E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y"/>
              <a:t>Սեղմեք խմբագրելու համար Master title ոճը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y"/>
              <a:t>Սեղմեք խմբագրելու համար Master text ոճը</a:t>
            </a:r>
          </a:p>
          <a:p>
            <a:pPr lvl="1"/>
            <a:r>
              <a:rPr lang="hy"/>
              <a:t>Երկրորդ մակարդակ</a:t>
            </a:r>
          </a:p>
          <a:p>
            <a:pPr lvl="2"/>
            <a:r>
              <a:rPr lang="hy"/>
              <a:t>Երրորդ մակարդակ</a:t>
            </a:r>
          </a:p>
          <a:p>
            <a:pPr lvl="3"/>
            <a:r>
              <a:rPr lang="hy"/>
              <a:t>Չորրորդ մակարդակ</a:t>
            </a:r>
          </a:p>
          <a:p>
            <a:pPr lvl="4"/>
            <a:r>
              <a:rPr lang="hy"/>
              <a:t>Հինգերորդ մակարդակ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>
            <a:lvl1pPr algn="l"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>
            <a:lvl1pPr algn="ctr"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>
            <a:lvl1pPr algn="l"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E9647440-0904-45CC-91BF-4B60605B1F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hy" sz="3600" b="1" i="1" dirty="0"/>
              <a:t>Մարդու իրավունքների եվրոպական կոնվեցիայի (ՄԻԵԿ) 3-րդ հոդվածի համաձայն խոշտանգումների արգելում</a:t>
            </a:r>
            <a:r>
              <a:rPr lang="hy" sz="3600" dirty="0"/>
              <a:t> 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hy" sz="2400" b="1" dirty="0"/>
              <a:t>Աղվերան</a:t>
            </a:r>
            <a:r>
              <a:rPr lang="en-GB" sz="2400" b="1" dirty="0"/>
              <a:t/>
            </a:r>
            <a:br>
              <a:rPr lang="en-GB" sz="2400" b="1" dirty="0"/>
            </a:br>
            <a:r>
              <a:rPr lang="en-GB" sz="3200" b="1" dirty="0" smtClean="0"/>
              <a:t/>
            </a:r>
            <a:br>
              <a:rPr lang="en-GB" sz="3200" b="1" dirty="0" smtClean="0"/>
            </a:br>
            <a:r>
              <a:rPr lang="hy" sz="3200" b="1" dirty="0"/>
              <a:t>Փետրվարի 6, 2015թ. 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85875" y="4143375"/>
            <a:ext cx="6400800" cy="1752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40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algn="l" eaLnBrk="1" hangingPunct="1">
              <a:lnSpc>
                <a:spcPct val="90000"/>
              </a:lnSpc>
              <a:defRPr/>
            </a:pPr>
            <a:r>
              <a:rPr lang="hy" dirty="0"/>
              <a:t>               Է. Սվանիձե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 sz="3600" dirty="0"/>
              <a:t>3-րդ հոդված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1357313"/>
            <a:ext cx="8329612" cy="55006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hy" b="1" i="1" dirty="0"/>
              <a:t>«</a:t>
            </a:r>
            <a:r>
              <a:rPr lang="hy" sz="2400" b="1" i="1" dirty="0"/>
              <a:t>Ոչ ոք չպետք է ենթարկվի խոշտանգման կամ անմարդկային կամ նվաստացնող վերաբերմունքի կամ պատժի»: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y" sz="2400" b="1" u="sng" dirty="0"/>
              <a:t>Արգելումը սահմանող տարրեր/</a:t>
            </a:r>
            <a:r>
              <a:rPr lang="hy" sz="2400" b="1" u="sng" dirty="0">
                <a:solidFill>
                  <a:schemeClr val="folHlink"/>
                </a:solidFill>
              </a:rPr>
              <a:t>ցուցիչներ</a:t>
            </a:r>
            <a:r>
              <a:rPr lang="hy" sz="2400" b="1" dirty="0"/>
              <a:t>, որոնք վերաբերմունքը կամ պատիժը դարձնում են անընդունելի՝ 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hy" sz="2400" b="1" dirty="0">
                <a:solidFill>
                  <a:schemeClr val="folHlink"/>
                </a:solidFill>
              </a:rPr>
              <a:t>Խոշտանգում         </a:t>
            </a:r>
            <a:r>
              <a:rPr lang="en-US" sz="2400" b="1" dirty="0" smtClean="0">
                <a:solidFill>
                  <a:schemeClr val="folHlink"/>
                </a:solidFill>
              </a:rPr>
              <a:t>	        </a:t>
            </a:r>
            <a:r>
              <a:rPr lang="hy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Վերաբերմունք</a:t>
            </a:r>
            <a:endParaRPr lang="hy" sz="24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hy" sz="2400" b="1" dirty="0">
                <a:solidFill>
                  <a:schemeClr val="folHlink"/>
                </a:solidFill>
              </a:rPr>
              <a:t>Անմարդկային                          </a:t>
            </a:r>
            <a:r>
              <a:rPr lang="en-US" sz="2400" b="1" dirty="0" smtClean="0">
                <a:solidFill>
                  <a:schemeClr val="folHlink"/>
                </a:solidFill>
              </a:rPr>
              <a:t>	</a:t>
            </a:r>
            <a:r>
              <a:rPr lang="hy" sz="2400" b="1" dirty="0" smtClean="0">
                <a:solidFill>
                  <a:schemeClr val="bg2"/>
                </a:solidFill>
              </a:rPr>
              <a:t>+</a:t>
            </a:r>
            <a:endParaRPr lang="hy" sz="2400" b="1" dirty="0">
              <a:solidFill>
                <a:schemeClr val="bg2"/>
              </a:solidFill>
            </a:endParaRP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hy" sz="2400" b="1" dirty="0">
                <a:solidFill>
                  <a:schemeClr val="folHlink"/>
                </a:solidFill>
              </a:rPr>
              <a:t>Նվաստացնող                    </a:t>
            </a:r>
            <a:r>
              <a:rPr lang="en-US" sz="2400" b="1" dirty="0" smtClean="0">
                <a:solidFill>
                  <a:schemeClr val="folHlink"/>
                </a:solidFill>
              </a:rPr>
              <a:t>	    </a:t>
            </a:r>
            <a:r>
              <a:rPr lang="hy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Պատիժ</a:t>
            </a:r>
            <a:r>
              <a:rPr lang="hy" sz="2400" b="1" dirty="0" smtClean="0">
                <a:solidFill>
                  <a:schemeClr val="folHlink"/>
                </a:solidFill>
              </a:rPr>
              <a:t> </a:t>
            </a:r>
            <a:endParaRPr lang="hy" sz="2400" b="1" dirty="0">
              <a:solidFill>
                <a:schemeClr val="folHlink"/>
              </a:solidFill>
            </a:endParaRPr>
          </a:p>
          <a:p>
            <a:pPr eaLnBrk="1" hangingPunct="1">
              <a:defRPr/>
            </a:pPr>
            <a:r>
              <a:rPr dirty="0"/>
              <a:t>   </a:t>
            </a:r>
            <a:r>
              <a:rPr sz="2000" dirty="0" err="1"/>
              <a:t>Առանց</a:t>
            </a:r>
            <a:r>
              <a:rPr sz="2000" dirty="0"/>
              <a:t> </a:t>
            </a:r>
            <a:r>
              <a:rPr sz="2000" dirty="0" err="1"/>
              <a:t>դասակարգման</a:t>
            </a:r>
            <a:r>
              <a:rPr lang="hy" sz="2000" b="1" dirty="0">
                <a:solidFill>
                  <a:schemeClr val="folHlink"/>
                </a:solidFill>
              </a:rPr>
              <a:t> </a:t>
            </a:r>
            <a:r>
              <a:rPr lang="en-US" sz="2000" b="1" dirty="0" smtClean="0">
                <a:solidFill>
                  <a:schemeClr val="folHlink"/>
                </a:solidFill>
              </a:rPr>
              <a:t>   </a:t>
            </a:r>
            <a:r>
              <a:rPr lang="hy" sz="2000" i="1" dirty="0" smtClean="0">
                <a:solidFill>
                  <a:srgbClr val="C00000"/>
                </a:solidFill>
              </a:rPr>
              <a:t>Օստրովարն </a:t>
            </a:r>
            <a:r>
              <a:rPr lang="hy" sz="2000" i="1" dirty="0">
                <a:solidFill>
                  <a:srgbClr val="C00000"/>
                </a:solidFill>
              </a:rPr>
              <a:t>ընդդեմ Մոլդովայի</a:t>
            </a:r>
            <a:r>
              <a:rPr sz="2000" dirty="0"/>
              <a:t>    </a:t>
            </a:r>
            <a:endParaRPr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 sz="4000" dirty="0"/>
              <a:t>Սահմանումներ (Ցուցիչներ</a:t>
            </a:r>
            <a:r>
              <a:rPr lang="hy" dirty="0"/>
              <a:t>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280400" cy="54451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hy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Խոշտանգում</a:t>
            </a: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Char char="•"/>
              <a:defRPr/>
            </a:pPr>
            <a:r>
              <a:rPr lang="hy" sz="1800" i="1" dirty="0">
                <a:latin typeface="Verdana" pitchFamily="34" charset="0"/>
              </a:rPr>
              <a:t> 	Ցանկացած գործողություն, որով </a:t>
            </a:r>
            <a:r>
              <a:rPr lang="hy" sz="1800" i="1" u="sng" dirty="0">
                <a:latin typeface="Verdana" pitchFamily="34" charset="0"/>
              </a:rPr>
              <a:t>միտումնավոր կերպով</a:t>
            </a:r>
            <a:r>
              <a:rPr lang="hy" sz="1800" i="1" dirty="0">
                <a:latin typeface="Verdana" pitchFamily="34" charset="0"/>
              </a:rPr>
              <a:t> մարդուն պատճառվում է </a:t>
            </a:r>
            <a:r>
              <a:rPr lang="hy" sz="1800" i="1" u="sng" dirty="0">
                <a:latin typeface="Verdana" pitchFamily="34" charset="0"/>
              </a:rPr>
              <a:t>ուժեղ ցավ կամ  </a:t>
            </a:r>
            <a:r>
              <a:rPr lang="hy" sz="1800" i="1" dirty="0">
                <a:latin typeface="Verdana" pitchFamily="34" charset="0"/>
              </a:rPr>
              <a:t>ֆիզիկական կամ հոգեկան </a:t>
            </a:r>
            <a:r>
              <a:rPr lang="hy" sz="1800" i="1" u="sng" dirty="0">
                <a:latin typeface="Verdana" pitchFamily="34" charset="0"/>
              </a:rPr>
              <a:t>տառապանք </a:t>
            </a:r>
            <a:r>
              <a:rPr lang="hy" sz="1800" i="1" dirty="0">
                <a:latin typeface="Verdana" pitchFamily="34" charset="0"/>
              </a:rPr>
              <a:t> այնպիսի </a:t>
            </a:r>
            <a:r>
              <a:rPr lang="en" sz="1800" i="1" u="sng" dirty="0">
                <a:latin typeface="Verdana" pitchFamily="34" charset="0"/>
              </a:rPr>
              <a:t>նպատակներով</a:t>
            </a:r>
            <a:r>
              <a:rPr lang="en" sz="1800" i="1" dirty="0">
                <a:latin typeface="Verdana" pitchFamily="34" charset="0"/>
              </a:rPr>
              <a:t>,  ինչպիսիք են՝</a:t>
            </a:r>
          </a:p>
          <a:p>
            <a:pPr lvl="3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Char char="•"/>
              <a:defRPr/>
            </a:pPr>
            <a:r>
              <a:rPr lang="hy" sz="1800" i="1" dirty="0">
                <a:latin typeface="Verdana" pitchFamily="34" charset="0"/>
              </a:rPr>
              <a:t>	նրանից կամ մի երրորդ անձից տեղեկություններ կամ խոստովանություն կորզելը,</a:t>
            </a:r>
          </a:p>
          <a:p>
            <a:pPr lvl="3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Char char="•"/>
              <a:defRPr/>
            </a:pPr>
            <a:r>
              <a:rPr lang="hy" sz="1800" i="1" dirty="0">
                <a:latin typeface="Verdana" pitchFamily="34" charset="0"/>
              </a:rPr>
              <a:t> 	ինչ-որ գործողության համար պատժելը, 	որը կատարել կամ կատարման մեջ կասկածվում է նա կամ երրորդ անձը, կամ </a:t>
            </a:r>
          </a:p>
          <a:p>
            <a:pPr lvl="3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Char char="•"/>
              <a:defRPr/>
            </a:pPr>
            <a:r>
              <a:rPr lang="hy" sz="1800" i="1" dirty="0">
                <a:latin typeface="Verdana" pitchFamily="34" charset="0"/>
              </a:rPr>
              <a:t> 	նրան կամ երրորդ անձին վախեցնելը կամ հարկադրելը, կամ  </a:t>
            </a:r>
          </a:p>
          <a:p>
            <a:pPr lvl="3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Char char="•"/>
              <a:defRPr/>
            </a:pPr>
            <a:r>
              <a:rPr lang="hy" sz="1800" i="1" dirty="0">
                <a:latin typeface="Verdana" pitchFamily="34" charset="0"/>
              </a:rPr>
              <a:t> 	ցանկացած տեսակի խտրականության վրա հենված ցանկացած պատճառով խոշտանգումը, </a:t>
            </a:r>
            <a:endParaRPr lang="en-GB" sz="1200" i="1" dirty="0">
              <a:latin typeface="Verdana" pitchFamily="34" charset="0"/>
            </a:endParaRP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Char char="•"/>
              <a:defRPr/>
            </a:pPr>
            <a:r>
              <a:rPr lang="hy" sz="1800" i="1" dirty="0">
                <a:latin typeface="Verdana" pitchFamily="34" charset="0"/>
              </a:rPr>
              <a:t> 	եթե նման ցավը կամ տառապանքը պատճառվում է պետական պաշտոնյայի, կամ </a:t>
            </a:r>
            <a:r>
              <a:rPr lang="en" sz="1800" b="1" i="1" dirty="0">
                <a:latin typeface="Verdana" pitchFamily="34" charset="0"/>
              </a:rPr>
              <a:t>պաշտոնական դիրքում հանդես եկող այլ անձի </a:t>
            </a:r>
            <a:r>
              <a:rPr lang="en" sz="1800" i="1" dirty="0">
                <a:latin typeface="Verdana" pitchFamily="34" charset="0"/>
              </a:rPr>
              <a:t>կողմից, կամ նրա դրդմամբ, կամ համաձայնությամբ, կամ գործակցությամբ: </a:t>
            </a:r>
            <a:endParaRPr lang="en-US" sz="20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hy" sz="2000" dirty="0"/>
              <a:t>Բացառիկ խստություն - «խոշտանգման ստիգմա»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hy" sz="2000" dirty="0"/>
              <a:t>Հատուկ նպատակներ (խոստովանություն և այլն)  Մ Ի Տ Ու Մ Ն Ա Վ Ո Ր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hy" sz="2000" dirty="0"/>
              <a:t>Պետական աշխատող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28575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hy" sz="4000" dirty="0"/>
              <a:t>Խոշտանգում (օրինակներ)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714500"/>
            <a:ext cx="82296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hy" sz="2800" dirty="0"/>
              <a:t> - </a:t>
            </a:r>
            <a:r>
              <a:rPr lang="hy" sz="2400" dirty="0"/>
              <a:t>ծեծի դաժան ձևեր </a:t>
            </a:r>
            <a:r>
              <a:rPr lang="hy" sz="2400" i="1" dirty="0">
                <a:solidFill>
                  <a:srgbClr val="FF0000"/>
                </a:solidFill>
              </a:rPr>
              <a:t>Սոլմոունին ընդդեմ Ֆրանսիայի</a:t>
            </a:r>
            <a:endParaRPr lang="en-US" sz="24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hy" sz="2400" dirty="0"/>
              <a:t> - ոտնաթաթի ծեծ՝ ֆալակա </a:t>
            </a:r>
            <a:r>
              <a:rPr lang="hy" sz="2400" i="1" dirty="0">
                <a:solidFill>
                  <a:srgbClr val="FF0000"/>
                </a:solidFill>
              </a:rPr>
              <a:t>Մամմադովն </a:t>
            </a:r>
            <a:r>
              <a:rPr lang="en" sz="2400" i="1" dirty="0">
                <a:solidFill>
                  <a:srgbClr val="FF0000"/>
                </a:solidFill>
              </a:rPr>
              <a:t>ընդդեմ </a:t>
            </a:r>
            <a:r>
              <a:rPr lang="hy" sz="2400" i="1" dirty="0">
                <a:solidFill>
                  <a:srgbClr val="FF0000"/>
                </a:solidFill>
              </a:rPr>
              <a:t> Ադրբեջանի</a:t>
            </a:r>
            <a:endParaRPr lang="en-US" sz="24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hy" sz="2400" dirty="0"/>
              <a:t> - էլեկտրական շոկ, սառը և տաք ջրով խոշտանգում, հարվածներ գլխին և սպառնալիքներ, որ հայցվորի երեխաների հետ վատ կվարվեն </a:t>
            </a:r>
            <a:r>
              <a:rPr lang="hy" sz="2400" i="1" dirty="0">
                <a:solidFill>
                  <a:srgbClr val="FF0000"/>
                </a:solidFill>
              </a:rPr>
              <a:t>Ակկոսն ընդդեմ</a:t>
            </a:r>
            <a:r>
              <a:rPr lang="hy" sz="2400" dirty="0">
                <a:solidFill>
                  <a:srgbClr val="FF0000"/>
                </a:solidFill>
              </a:rPr>
              <a:t> Թուրքիայի</a:t>
            </a:r>
            <a:endParaRPr lang="en-US" sz="2400" dirty="0">
              <a:solidFill>
                <a:schemeClr val="folHlink"/>
              </a:solidFill>
            </a:endParaRPr>
          </a:p>
          <a:p>
            <a:pPr eaLnBrk="1" hangingPunct="1">
              <a:buFontTx/>
              <a:buChar char="-"/>
              <a:defRPr/>
            </a:pPr>
            <a:r>
              <a:rPr lang="hy" sz="2400" dirty="0"/>
              <a:t>բռնաբարություն/սեռական ոտնձգություն </a:t>
            </a:r>
            <a:r>
              <a:rPr lang="hy" sz="2400" i="1" dirty="0">
                <a:solidFill>
                  <a:srgbClr val="FF0000"/>
                </a:solidFill>
              </a:rPr>
              <a:t>Մասլովան ընդդեմ</a:t>
            </a:r>
            <a:r>
              <a:rPr lang="hy" sz="2400" dirty="0">
                <a:solidFill>
                  <a:srgbClr val="FF0000"/>
                </a:solidFill>
              </a:rPr>
              <a:t> </a:t>
            </a:r>
            <a:r>
              <a:rPr lang="hy" sz="2400" i="1" dirty="0">
                <a:solidFill>
                  <a:srgbClr val="FF0000"/>
                </a:solidFill>
              </a:rPr>
              <a:t>Ռուսաստանի</a:t>
            </a:r>
            <a:endParaRPr lang="en-US" sz="2400" i="1" dirty="0" smtClean="0"/>
          </a:p>
          <a:p>
            <a:pPr eaLnBrk="1" hangingPunct="1">
              <a:buFontTx/>
              <a:buChar char="-"/>
              <a:defRPr/>
            </a:pPr>
            <a:r>
              <a:rPr lang="hy" sz="2400" dirty="0"/>
              <a:t>պայմաններ </a:t>
            </a:r>
            <a:r>
              <a:rPr lang="hy" sz="2400" i="1" dirty="0">
                <a:solidFill>
                  <a:srgbClr val="FF0000"/>
                </a:solidFill>
              </a:rPr>
              <a:t>Իլաշկուն և այլոք </a:t>
            </a:r>
            <a:r>
              <a:rPr lang="hy" sz="2400" dirty="0">
                <a:solidFill>
                  <a:srgbClr val="FF0000"/>
                </a:solidFill>
              </a:rPr>
              <a:t>ընդդեմ </a:t>
            </a:r>
            <a:r>
              <a:rPr lang="hy" sz="2400" i="1" dirty="0">
                <a:solidFill>
                  <a:srgbClr val="FF0000"/>
                </a:solidFill>
              </a:rPr>
              <a:t>Ռուսաստանի և Մոլդովայի</a:t>
            </a:r>
            <a:r>
              <a:rPr lang="hy" sz="2400" dirty="0"/>
              <a:t> </a:t>
            </a:r>
          </a:p>
          <a:p>
            <a:pPr eaLnBrk="1" hangingPunct="1">
              <a:buFontTx/>
              <a:buChar char="-"/>
              <a:defRPr/>
            </a:pPr>
            <a:r>
              <a:rPr lang="hy" sz="2400" dirty="0"/>
              <a:t>այլ զարգացումներ</a:t>
            </a:r>
            <a:endParaRPr lang="en-US" sz="2400" dirty="0"/>
          </a:p>
          <a:p>
            <a:pPr eaLnBrk="1" hangingPunct="1">
              <a:defRPr/>
            </a:pP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 sz="4000" dirty="0"/>
              <a:t>Սահմանող ցուցիչներ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18488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hy" sz="2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Անմարդկային</a:t>
            </a:r>
            <a:r>
              <a:rPr lang="hy" sz="2000" dirty="0"/>
              <a:t> - դաժան և ոչ քաղաքակիրթ բնույթի խոշտանգումների հասկացություններ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hy" sz="2000" i="1" dirty="0">
                <a:solidFill>
                  <a:srgbClr val="FF0000"/>
                </a:solidFill>
              </a:rPr>
              <a:t>Էգմեզն ընդդեմ Կիպրոսի</a:t>
            </a:r>
            <a:r>
              <a:rPr lang="hy" sz="2000" dirty="0">
                <a:solidFill>
                  <a:srgbClr val="FF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hy" sz="2000" i="1" dirty="0">
                <a:solidFill>
                  <a:srgbClr val="FF0000"/>
                </a:solidFill>
              </a:rPr>
              <a:t>Գաֆգեն ընդդեմ</a:t>
            </a:r>
            <a:r>
              <a:rPr lang="hy" sz="2000" dirty="0">
                <a:solidFill>
                  <a:srgbClr val="FF0000"/>
                </a:solidFill>
              </a:rPr>
              <a:t> </a:t>
            </a:r>
            <a:r>
              <a:rPr lang="hy" sz="2000" i="1" dirty="0">
                <a:solidFill>
                  <a:srgbClr val="FF0000"/>
                </a:solidFill>
              </a:rPr>
              <a:t>Գերմանիայի</a:t>
            </a:r>
            <a:r>
              <a:rPr lang="hy" sz="2000" dirty="0">
                <a:solidFill>
                  <a:srgbClr val="FF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y" sz="2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Նվաստացնող</a:t>
            </a:r>
            <a:r>
              <a:rPr lang="hy" sz="2000" dirty="0"/>
              <a:t> - ստորացնող և վարկաբերկող ազդեցություններ կամ հետևանքներ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hy" sz="2000" dirty="0"/>
              <a:t> </a:t>
            </a:r>
            <a:r>
              <a:rPr lang="hy" sz="2000" i="1" dirty="0">
                <a:solidFill>
                  <a:srgbClr val="FF0000"/>
                </a:solidFill>
              </a:rPr>
              <a:t>Յանկովն ընդդեմ</a:t>
            </a:r>
            <a:r>
              <a:rPr lang="hy" sz="2000" dirty="0">
                <a:solidFill>
                  <a:srgbClr val="FF0000"/>
                </a:solidFill>
              </a:rPr>
              <a:t> </a:t>
            </a:r>
            <a:r>
              <a:rPr lang="hy" sz="2000" i="1" dirty="0">
                <a:solidFill>
                  <a:srgbClr val="FF0000"/>
                </a:solidFill>
              </a:rPr>
              <a:t>Բուլղարիայի</a:t>
            </a:r>
            <a:r>
              <a:rPr lang="hy" sz="2000" dirty="0">
                <a:solidFill>
                  <a:srgbClr val="FF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hy" sz="2000" i="1" dirty="0">
                <a:solidFill>
                  <a:srgbClr val="FF0000"/>
                </a:solidFill>
              </a:rPr>
              <a:t> Վալասինասն ընդդեմ Լիտվայի</a:t>
            </a:r>
            <a:r>
              <a:rPr lang="hy" sz="2000" dirty="0">
                <a:solidFill>
                  <a:srgbClr val="FF0000"/>
                </a:solidFill>
              </a:rPr>
              <a:t> </a:t>
            </a:r>
            <a:endParaRPr lang="en-US" sz="2000" i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hy" sz="2000" dirty="0"/>
              <a:t>Տհաճ</a:t>
            </a:r>
            <a:endParaRPr lang="en-GB" sz="2000" dirty="0">
              <a:latin typeface="Verdana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hy" sz="2000" dirty="0">
                <a:latin typeface="Verdana" pitchFamily="34" charset="0"/>
              </a:rPr>
              <a:t>  Սա չի ներառում  ցավ կամ տառապանք, միայն այն դեպքերում, որոնք բխում են, բնորոշ են, կամ պատահականորեն տեղի են ունենում օրինական պատժամիջոցներ կիրառելու ժամանակ:  (Օրինական/արդարացված կերպով ձեռնաշղթա հագցնելը, մեկուսի բանտարկությունը </a:t>
            </a:r>
            <a:r>
              <a:rPr lang="hy" sz="2000" i="1" dirty="0">
                <a:latin typeface="Verdana" pitchFamily="34" charset="0"/>
              </a:rPr>
              <a:t>Օչալանն ընդդեմ</a:t>
            </a:r>
            <a:r>
              <a:rPr lang="hy" sz="2000" dirty="0">
                <a:latin typeface="Verdana" pitchFamily="34" charset="0"/>
              </a:rPr>
              <a:t> </a:t>
            </a:r>
            <a:r>
              <a:rPr lang="hy" sz="2000" i="1" dirty="0">
                <a:latin typeface="Verdana" pitchFamily="34" charset="0"/>
              </a:rPr>
              <a:t>Թուրքիայի)</a:t>
            </a:r>
            <a:endParaRPr lang="en-US" sz="2000" i="1" dirty="0">
              <a:latin typeface="Verdana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/>
              <a:t>Չափանիշներ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91513" cy="52292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Tx/>
              <a:buFontTx/>
              <a:buNone/>
              <a:defRPr/>
            </a:pPr>
            <a:r>
              <a:rPr lang="hy" sz="2000" dirty="0">
                <a:latin typeface="Verdana" pitchFamily="34" charset="0"/>
              </a:rPr>
              <a:t>Պատճառված </a:t>
            </a:r>
            <a:r>
              <a:rPr lang="hy" sz="2000" dirty="0">
                <a:solidFill>
                  <a:srgbClr val="FFFF00"/>
                </a:solidFill>
                <a:latin typeface="Verdana" pitchFamily="34" charset="0"/>
              </a:rPr>
              <a:t>տառապանքի ուժգնությունը</a:t>
            </a:r>
            <a:r>
              <a:rPr lang="hy" sz="2000" dirty="0">
                <a:latin typeface="Verdana" pitchFamily="34" charset="0"/>
              </a:rPr>
              <a:t> կախված է հետևյալ գործոններից (փաստացի իրականացում, որը հենվում է փաստագրական տվյալների վրա)՝</a:t>
            </a:r>
          </a:p>
          <a:p>
            <a:pPr eaLnBrk="1" hangingPunct="1">
              <a:lnSpc>
                <a:spcPct val="80000"/>
              </a:lnSpc>
              <a:buClrTx/>
              <a:buFontTx/>
              <a:buChar char="•"/>
              <a:defRPr/>
            </a:pPr>
            <a:r>
              <a:rPr lang="hy" sz="2000" i="1" dirty="0">
                <a:latin typeface="Verdana" pitchFamily="34" charset="0"/>
              </a:rPr>
              <a:t>    </a:t>
            </a:r>
            <a:r>
              <a:rPr lang="hy" sz="2000" dirty="0">
                <a:latin typeface="Verdana" pitchFamily="34" charset="0"/>
              </a:rPr>
              <a:t>Ֆիզիկական կամ բարոյական ազդեցություններ </a:t>
            </a:r>
            <a:r>
              <a:rPr lang="hy" sz="2000" i="1" dirty="0">
                <a:solidFill>
                  <a:srgbClr val="FF0000"/>
                </a:solidFill>
                <a:latin typeface="Verdana" pitchFamily="34" charset="0"/>
              </a:rPr>
              <a:t>Մամմադովան ընդդեմ </a:t>
            </a:r>
            <a:r>
              <a:rPr lang="en" sz="2000" i="1" dirty="0">
                <a:latin typeface="Verdana" pitchFamily="34" charset="0"/>
              </a:rPr>
              <a:t>Ադրբեջանի</a:t>
            </a:r>
            <a:endParaRPr lang="en-GB" sz="2000" dirty="0"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ClrTx/>
              <a:buFontTx/>
              <a:buChar char="•"/>
              <a:defRPr/>
            </a:pPr>
            <a:r>
              <a:rPr lang="hy" sz="2000" dirty="0">
                <a:latin typeface="Verdana" pitchFamily="34" charset="0"/>
              </a:rPr>
              <a:t>    Տևողությունը </a:t>
            </a:r>
            <a:r>
              <a:rPr lang="hy" sz="2000" dirty="0">
                <a:solidFill>
                  <a:srgbClr val="FF0000"/>
                </a:solidFill>
                <a:latin typeface="Verdana" pitchFamily="34" charset="0"/>
              </a:rPr>
              <a:t>Սելմունի/Էգմեզ</a:t>
            </a:r>
            <a:endParaRPr lang="en-GB" sz="2000" dirty="0"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ClrTx/>
              <a:buFontTx/>
              <a:buChar char="•"/>
              <a:defRPr/>
            </a:pPr>
            <a:r>
              <a:rPr lang="hy" sz="2000" dirty="0">
                <a:latin typeface="Verdana" pitchFamily="34" charset="0"/>
              </a:rPr>
              <a:t>    Ի կատար ածման եղանակը և մեթոդը (մերկ ցուցադրելը, և այլն) </a:t>
            </a:r>
            <a:r>
              <a:rPr lang="hy" sz="2000" i="1" dirty="0">
                <a:latin typeface="Verdana" pitchFamily="34" charset="0"/>
              </a:rPr>
              <a:t>Ակսոյ, Ռաննինեն </a:t>
            </a:r>
            <a:endParaRPr lang="en-GB" sz="2000" i="1" dirty="0"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hy" sz="2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Լրացուցիչ հայեցակետեր</a:t>
            </a:r>
            <a:r>
              <a:rPr lang="hy" sz="2000" dirty="0"/>
              <a:t> - հարաբերական մոտեցում</a:t>
            </a:r>
            <a:r>
              <a:rPr lang="hy" sz="2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hy" sz="2000" dirty="0">
                <a:latin typeface="Verdana" pitchFamily="34" charset="0"/>
              </a:rPr>
              <a:t> Զոհի սեռը, տարիքը և առողջական վիճակը </a:t>
            </a:r>
            <a:r>
              <a:rPr lang="hy" sz="2000" i="1" dirty="0">
                <a:solidFill>
                  <a:srgbClr val="FF0000"/>
                </a:solidFill>
                <a:latin typeface="Verdana" pitchFamily="34" charset="0"/>
              </a:rPr>
              <a:t>Մենեշևան ընդդեմ</a:t>
            </a:r>
            <a:r>
              <a:rPr lang="hy" sz="2000" dirty="0">
                <a:solidFill>
                  <a:srgbClr val="FF0000"/>
                </a:solidFill>
                <a:latin typeface="Verdana" pitchFamily="34" charset="0"/>
              </a:rPr>
              <a:t> Ռուսաստան/</a:t>
            </a:r>
            <a:r>
              <a:rPr lang="hy" sz="2000" i="1" dirty="0">
                <a:solidFill>
                  <a:srgbClr val="FF0000"/>
                </a:solidFill>
                <a:latin typeface="Verdana" pitchFamily="34" charset="0"/>
              </a:rPr>
              <a:t>Նալբանդովն ընդդեմ</a:t>
            </a:r>
            <a:r>
              <a:rPr lang="hy" sz="2000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hy" sz="2000" i="1" dirty="0">
                <a:solidFill>
                  <a:srgbClr val="FF0000"/>
                </a:solidFill>
                <a:latin typeface="Verdana" pitchFamily="34" charset="0"/>
              </a:rPr>
              <a:t>Ռուսաստանի</a:t>
            </a:r>
            <a:r>
              <a:rPr lang="hy" sz="2000" dirty="0"/>
              <a:t> </a:t>
            </a:r>
            <a:endParaRPr lang="en-US" sz="2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hy" sz="2000" dirty="0"/>
              <a:t>Ընկալումների զարգացումը՝ Բանական ընկալում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hy" sz="2000" i="1" dirty="0">
                <a:solidFill>
                  <a:srgbClr val="FF0000"/>
                </a:solidFill>
              </a:rPr>
              <a:t>X ընդդեմ</a:t>
            </a:r>
            <a:r>
              <a:rPr lang="hy" sz="2000" dirty="0">
                <a:solidFill>
                  <a:srgbClr val="FF0000"/>
                </a:solidFill>
              </a:rPr>
              <a:t> </a:t>
            </a:r>
            <a:r>
              <a:rPr lang="hy" sz="2000" i="1" dirty="0">
                <a:solidFill>
                  <a:srgbClr val="FF0000"/>
                </a:solidFill>
              </a:rPr>
              <a:t>Գերմանիայի</a:t>
            </a:r>
            <a:r>
              <a:rPr lang="hy" sz="2000" dirty="0">
                <a:solidFill>
                  <a:srgbClr val="FF0000"/>
                </a:solidFill>
              </a:rPr>
              <a:t> 1962թ. 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hy" sz="2000" i="1" dirty="0">
                <a:solidFill>
                  <a:srgbClr val="FF0000"/>
                </a:solidFill>
              </a:rPr>
              <a:t>Իռլանդիան ընդդեմ</a:t>
            </a:r>
            <a:r>
              <a:rPr lang="hy" sz="2000" dirty="0">
                <a:solidFill>
                  <a:srgbClr val="FF0000"/>
                </a:solidFill>
              </a:rPr>
              <a:t> Մեծ Բրիտանիայի 1978թ.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hy" sz="2000" i="1" dirty="0">
                <a:solidFill>
                  <a:srgbClr val="FF0000"/>
                </a:solidFill>
              </a:rPr>
              <a:t>Իլասկուն ընդդեմ</a:t>
            </a:r>
            <a:r>
              <a:rPr lang="hy" sz="2000" dirty="0">
                <a:solidFill>
                  <a:srgbClr val="FF0000"/>
                </a:solidFill>
              </a:rPr>
              <a:t> </a:t>
            </a:r>
            <a:r>
              <a:rPr lang="hy" sz="2000" i="1" dirty="0">
                <a:solidFill>
                  <a:srgbClr val="FF0000"/>
                </a:solidFill>
              </a:rPr>
              <a:t>Մոլդովայի և Ռուսաստանի</a:t>
            </a:r>
            <a:r>
              <a:rPr lang="hy" sz="2000" dirty="0">
                <a:solidFill>
                  <a:srgbClr val="FF0000"/>
                </a:solidFill>
              </a:rPr>
              <a:t> 2003թ. </a:t>
            </a:r>
            <a:r>
              <a:rPr lang="hy" sz="2400" dirty="0">
                <a:solidFill>
                  <a:srgbClr val="FF0000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buClrTx/>
              <a:buFontTx/>
              <a:buNone/>
              <a:defRPr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/>
              <a:t>Ո՞րն է համարվում վատ վերաբերմունք: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 sz="2600" dirty="0"/>
              <a:t>Այս հարցին կա ուղղակի պատասխան, որը ելնում է բանական ընկալումից և այդ բառերի ժամանակակից ըմբռնումներից: Այն սովորաբար թույլ է տալիս սովորական մարդուն ճանաչել խոշտանգումը, կամ ենթադրել, որ որոշակի վերաբերմունքը անմարդկային է, կամ նվաստացնող և, հետևաբար, անընդունելի է: Ուստի, պետք է առաջնորդվել </a:t>
            </a:r>
            <a:r>
              <a:rPr lang="hy" sz="2600" b="1" u="sng" dirty="0"/>
              <a:t>վատ վերաբերմունքի հասկացության ոգով և ընդհանուր իմաստով</a:t>
            </a:r>
            <a:r>
              <a:rPr lang="hy" sz="2600" b="1" dirty="0"/>
              <a:t>:</a:t>
            </a:r>
            <a:r>
              <a:rPr lang="hy" sz="2600" dirty="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 sz="3600" dirty="0"/>
              <a:t>Վատ վերաբերմունքի արգելանքների </a:t>
            </a:r>
            <a:r>
              <a:rPr lang="hy" sz="3600" dirty="0" smtClean="0"/>
              <a:t>շրջանակը </a:t>
            </a:r>
            <a:endParaRPr lang="hy" sz="3600" dirty="0"/>
          </a:p>
        </p:txBody>
      </p:sp>
      <p:grpSp>
        <p:nvGrpSpPr>
          <p:cNvPr id="22530" name="Content Placeholder 43010"/>
          <p:cNvGrpSpPr>
            <a:grpSpLocks/>
          </p:cNvGrpSpPr>
          <p:nvPr/>
        </p:nvGrpSpPr>
        <p:grpSpPr bwMode="auto">
          <a:xfrm>
            <a:off x="1331913" y="1627188"/>
            <a:ext cx="7064375" cy="4681537"/>
            <a:chOff x="676" y="776"/>
            <a:chExt cx="4682" cy="3103"/>
          </a:xfrm>
        </p:grpSpPr>
        <p:sp>
          <p:nvSpPr>
            <p:cNvPr id="22537" name="_s43013"/>
            <p:cNvSpPr>
              <a:spLocks noChangeArrowheads="1"/>
            </p:cNvSpPr>
            <p:nvPr/>
          </p:nvSpPr>
          <p:spPr bwMode="auto">
            <a:xfrm flipV="1">
              <a:off x="1860" y="867"/>
              <a:ext cx="2313" cy="1219"/>
            </a:xfrm>
            <a:custGeom>
              <a:avLst/>
              <a:gdLst>
                <a:gd name="T0" fmla="*/ 1735 w 21600"/>
                <a:gd name="T1" fmla="*/ 610 h 21600"/>
                <a:gd name="T2" fmla="*/ 1157 w 21600"/>
                <a:gd name="T3" fmla="*/ 1219 h 21600"/>
                <a:gd name="T4" fmla="*/ 578 w 21600"/>
                <a:gd name="T5" fmla="*/ 610 h 21600"/>
                <a:gd name="T6" fmla="*/ 115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200 w 21600"/>
                <a:gd name="T13" fmla="*/ 7194 h 21600"/>
                <a:gd name="T14" fmla="*/ 14400 w 21600"/>
                <a:gd name="T15" fmla="*/ 144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8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466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lIns="0" tIns="0" rIns="0" bIns="0" anchor="ctr"/>
            <a:lstStyle/>
            <a:p>
              <a:endParaRPr lang="el-GR"/>
            </a:p>
          </p:txBody>
        </p:sp>
        <p:sp>
          <p:nvSpPr>
            <p:cNvPr id="4" name="_s43014"/>
            <p:cNvSpPr>
              <a:spLocks noChangeArrowheads="1"/>
            </p:cNvSpPr>
            <p:nvPr/>
          </p:nvSpPr>
          <p:spPr bwMode="auto">
            <a:xfrm flipV="1">
              <a:off x="681" y="2177"/>
              <a:ext cx="4671" cy="1225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3366"/>
            </a:solidFill>
            <a:ln w="469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lIns="0" tIns="0" rIns="8280000" bIns="0" anchor="ctr"/>
            <a:lstStyle/>
            <a:p>
              <a:r>
                <a:rPr lang="en-US" sz="33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howcard Gothic"/>
                </a:rPr>
                <a:t>                          </a:t>
              </a:r>
            </a:p>
            <a:p>
              <a:endParaRPr lang="en-US" sz="33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howcard Gothic"/>
              </a:endParaRPr>
            </a:p>
            <a:p>
              <a:r>
                <a:rPr lang="en-US" sz="33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howcard Gothic"/>
                </a:rPr>
                <a:t>                         </a:t>
              </a:r>
            </a:p>
            <a:p>
              <a:r>
                <a:rPr lang="en-US" sz="2200"/>
                <a:t>              </a:t>
              </a:r>
            </a:p>
            <a:p>
              <a:endParaRPr lang="en-US" sz="2200"/>
            </a:p>
            <a:p>
              <a:endParaRPr lang="en-US" sz="2200"/>
            </a:p>
            <a:p>
              <a:r>
                <a:rPr lang="en-US" sz="2200"/>
                <a:t>     </a:t>
              </a:r>
            </a:p>
            <a:p>
              <a:endParaRPr lang="en-US" sz="2200"/>
            </a:p>
            <a:p>
              <a:r>
                <a:rPr lang="en-US" sz="2200"/>
                <a:t>          </a:t>
              </a:r>
            </a:p>
            <a:p>
              <a:r>
                <a:rPr lang="en-US" sz="3700" b="1">
                  <a:solidFill>
                    <a:srgbClr val="33CC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</a:t>
              </a:r>
              <a:r>
                <a:rPr lang="ru-RU" sz="2400" b="1">
                  <a:solidFill>
                    <a:srgbClr val="33CC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Նպատակ </a:t>
              </a:r>
              <a:r>
                <a:rPr lang="en-US" sz="2400" b="1">
                  <a:solidFill>
                    <a:srgbClr val="33CC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+/- </a:t>
              </a:r>
              <a:r>
                <a:rPr lang="ru-RU" sz="2400" b="1">
                  <a:solidFill>
                    <a:srgbClr val="33CC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Հարաբերական գործոններ</a:t>
              </a:r>
              <a:endParaRPr lang="en-US" sz="2400" b="1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22531" name="WordArt 7"/>
          <p:cNvSpPr>
            <a:spLocks noChangeArrowheads="1" noChangeShapeType="1" noTextEdit="1"/>
          </p:cNvSpPr>
          <p:nvPr/>
        </p:nvSpPr>
        <p:spPr bwMode="auto">
          <a:xfrm>
            <a:off x="4140200" y="2565400"/>
            <a:ext cx="1228725" cy="42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y-AM" sz="28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</a:rPr>
              <a:t>ԽՈՇՏԱՆԳՈՒՄ</a:t>
            </a:r>
            <a:endParaRPr lang="el-GR" sz="2800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22532" name="WordArt 8"/>
          <p:cNvSpPr>
            <a:spLocks noChangeArrowheads="1" noChangeShapeType="1" noTextEdit="1"/>
          </p:cNvSpPr>
          <p:nvPr/>
        </p:nvSpPr>
        <p:spPr bwMode="auto">
          <a:xfrm>
            <a:off x="1979613" y="4437063"/>
            <a:ext cx="8137525" cy="355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y-AM" sz="24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2">
                    <a:alpha val="50195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</a:rPr>
              <a:t>ԱՆՄԱՐԴԿԱՅԻՆ ՆՎԱՍՏԱՑՈՒՄ                      </a:t>
            </a:r>
            <a:endParaRPr lang="el-GR" sz="2400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chemeClr val="bg2">
                  <a:alpha val="50195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22533" name="WordArt 9"/>
          <p:cNvSpPr>
            <a:spLocks noChangeArrowheads="1" noChangeShapeType="1" noTextEdit="1"/>
          </p:cNvSpPr>
          <p:nvPr/>
        </p:nvSpPr>
        <p:spPr bwMode="auto">
          <a:xfrm>
            <a:off x="2555875" y="5300663"/>
            <a:ext cx="4032250" cy="398462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hy-AM" sz="2000" kern="1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cs typeface="Times New Roman"/>
              </a:rPr>
              <a:t>ԽՍՏՈՒԹՅԱՆ ՆՎԱԶԱԳՈՒՅՆ ՄԱԿԱՐԴԱԿ</a:t>
            </a:r>
            <a:endParaRPr lang="el-GR" sz="2000" kern="10">
              <a:ln w="9525">
                <a:noFill/>
                <a:round/>
                <a:headEnd/>
                <a:tailEnd/>
              </a:ln>
              <a:solidFill>
                <a:srgbClr val="0000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2534" name="WordArt 10"/>
          <p:cNvSpPr>
            <a:spLocks noChangeArrowheads="1" noChangeShapeType="1" noTextEdit="1"/>
          </p:cNvSpPr>
          <p:nvPr/>
        </p:nvSpPr>
        <p:spPr bwMode="auto">
          <a:xfrm>
            <a:off x="3851275" y="3357563"/>
            <a:ext cx="1504950" cy="398462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hy-AM" sz="2000" kern="1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cs typeface="Times New Roman"/>
              </a:rPr>
              <a:t>ՇԵՄ</a:t>
            </a:r>
            <a:endParaRPr lang="el-GR" sz="2000" kern="10">
              <a:ln w="9525">
                <a:noFill/>
                <a:round/>
                <a:headEnd/>
                <a:tailEnd/>
              </a:ln>
              <a:solidFill>
                <a:srgbClr val="0000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2535" name="AutoShape 11"/>
          <p:cNvSpPr>
            <a:spLocks noChangeArrowheads="1"/>
          </p:cNvSpPr>
          <p:nvPr/>
        </p:nvSpPr>
        <p:spPr bwMode="auto">
          <a:xfrm>
            <a:off x="8388350" y="3860800"/>
            <a:ext cx="485775" cy="976313"/>
          </a:xfrm>
          <a:prstGeom prst="up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GB"/>
          </a:p>
        </p:txBody>
      </p:sp>
      <p:sp>
        <p:nvSpPr>
          <p:cNvPr id="22536" name="AutoShape 12"/>
          <p:cNvSpPr>
            <a:spLocks noChangeArrowheads="1"/>
          </p:cNvSpPr>
          <p:nvPr/>
        </p:nvSpPr>
        <p:spPr bwMode="auto">
          <a:xfrm>
            <a:off x="8388350" y="5013325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GB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/>
              <a:t>Հատուկ համատեքստեր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 sz="2400" dirty="0"/>
              <a:t>Արդար դատական քննության կոպիտ խախտում, որը հանգեցնում է սուր մարդկային ցավի՝ մահապատժի </a:t>
            </a:r>
            <a:r>
              <a:rPr lang="hy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Օչալանն </a:t>
            </a:r>
            <a:r>
              <a:rPr lang="hy" sz="2400" dirty="0"/>
              <a:t> </a:t>
            </a:r>
            <a:r>
              <a:rPr lang="en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ընդդեմ</a:t>
            </a:r>
            <a:r>
              <a:rPr lang="hy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Թուրքիայի</a:t>
            </a:r>
            <a:r>
              <a:rPr lang="hy" sz="2400" dirty="0">
                <a:solidFill>
                  <a:srgbClr val="FF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y" sz="2400" dirty="0"/>
              <a:t>Անօրինական ձերբակալությունը կարող է խստացնել զոհի տառապանքը և նպաստել խստության նվազագույն մակարդակ ձեռք բերելուն </a:t>
            </a:r>
            <a:r>
              <a:rPr lang="hy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(5-րդ հոդվածի խախտում + 3-րդ հոդվածի խախտում) </a:t>
            </a:r>
            <a:r>
              <a:rPr lang="hy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Տրեպաշկինն ընդդեմ Ռուսաստանի</a:t>
            </a:r>
            <a:endPara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hy" sz="2400" dirty="0"/>
              <a:t>Դատարանի դահլիճում ստորացնող իրավիճակը կարող է հավասարվել նվաստացնող վերաբերմունքի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hy" sz="2400" dirty="0"/>
              <a:t>  </a:t>
            </a:r>
            <a:r>
              <a:rPr lang="hy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Սարբանն </a:t>
            </a:r>
            <a:r>
              <a:rPr lang="hy" sz="24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ընդդեմ</a:t>
            </a:r>
            <a:r>
              <a:rPr lang="hy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Մոլդովայի, Ռամիշվիլին և Կոխրեիդձին </a:t>
            </a:r>
            <a:r>
              <a:rPr lang="hy" sz="24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ընդդեմ </a:t>
            </a:r>
            <a:r>
              <a:rPr lang="hy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Վրաստանի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GB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 sz="4000" dirty="0"/>
              <a:t>Դրական պարտականություններ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412875"/>
            <a:ext cx="8137525" cy="54451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GB" sz="2400" dirty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hy" sz="2000" dirty="0"/>
              <a:t>ԲԱՑԱՍԱԿԱՆ և ԴՐԱԿԱՆ պարտականություններ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hy" sz="2000" dirty="0">
                <a:latin typeface="AcadNusx" pitchFamily="2" charset="0"/>
              </a:rPr>
              <a:t>Ա </a:t>
            </a:r>
            <a:r>
              <a:rPr lang="hy" sz="2000" dirty="0"/>
              <a:t>ՄԻԵԿ-ի 1-ին հոդված </a:t>
            </a:r>
            <a:r>
              <a:rPr lang="hy" sz="2000" dirty="0">
                <a:latin typeface="AcadNusx" pitchFamily="2" charset="0"/>
              </a:rPr>
              <a:t>-</a:t>
            </a:r>
            <a:r>
              <a:rPr lang="hy" sz="2000" dirty="0">
                <a:latin typeface="Arial" charset="0"/>
              </a:rPr>
              <a:t> «ապահովում»</a:t>
            </a:r>
            <a:endParaRPr lang="en-GB" sz="2000" dirty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hy" sz="2000" dirty="0"/>
              <a:t>Ազատությունից զրկված անձանց </a:t>
            </a:r>
            <a:r>
              <a:rPr lang="hy" sz="2000" dirty="0">
                <a:cs typeface="Times New Roman" pitchFamily="18" charset="0"/>
              </a:rPr>
              <a:t>կալանավորման ընդունելի պայմաններ և պատշաճ բժշկական օգնություն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y" sz="2000" dirty="0"/>
              <a:t>Վերապատրաստել ոստիկանների, տրամադրել պատշաճ սարքավորումներ, որպեսզի չչարաշահվեն այն խիստ կանոնները, որոնք թույլ են տալիս ուժ կիրառել (Մոլդովա, 2009թ.)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y" sz="2000" dirty="0">
                <a:cs typeface="Times New Roman" pitchFamily="18" charset="0"/>
              </a:rPr>
              <a:t>Այլ «ողջամիտ քայլեր»՝ կանխելու համար վատ վերաբերմունքը վտանգի տակ անձանց/խոցելի անձանց նկատմամբ</a:t>
            </a:r>
            <a:r>
              <a:rPr lang="hy" sz="2000" dirty="0"/>
              <a:t>(</a:t>
            </a:r>
            <a:r>
              <a:rPr lang="hy" sz="2000" i="1" dirty="0">
                <a:solidFill>
                  <a:srgbClr val="FF0000"/>
                </a:solidFill>
              </a:rPr>
              <a:t>Մոլդովան ընդդեմ Ռումինիա</a:t>
            </a:r>
            <a:r>
              <a:rPr lang="hy" sz="2000" dirty="0"/>
              <a:t>) Ե Ր Ր Ո Ր Դ   Ա Ն Ձ</a:t>
            </a:r>
            <a:r>
              <a:rPr lang="hy" sz="2400" dirty="0"/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y" sz="2000" dirty="0">
                <a:cs typeface="Times New Roman" pitchFamily="18" charset="0"/>
              </a:rPr>
              <a:t>Քրեական իրավունք ընդունելու և այն կիրարկելու պարտավորություն՝ անձի անձեռնմխելիությունը երաշխավորելու համար (</a:t>
            </a:r>
            <a:r>
              <a:rPr lang="hy" sz="2000" i="1" dirty="0">
                <a:solidFill>
                  <a:srgbClr val="FF0000"/>
                </a:solidFill>
              </a:rPr>
              <a:t>Օպուզն ընդդեմ</a:t>
            </a:r>
            <a:r>
              <a:rPr lang="hy" sz="2000" dirty="0">
                <a:solidFill>
                  <a:srgbClr val="FF0000"/>
                </a:solidFill>
              </a:rPr>
              <a:t> </a:t>
            </a:r>
            <a:r>
              <a:rPr lang="hy" sz="2000" i="1" dirty="0">
                <a:solidFill>
                  <a:srgbClr val="FF0000"/>
                </a:solidFill>
              </a:rPr>
              <a:t>Թուրքիայի</a:t>
            </a:r>
            <a:r>
              <a:rPr lang="hy" sz="2000" i="1" dirty="0"/>
              <a:t>)</a:t>
            </a:r>
            <a:r>
              <a:rPr lang="hy" sz="2000" dirty="0"/>
              <a:t>Ընտանեկան բռնություն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y" sz="2000" dirty="0"/>
              <a:t>Ընթացակարգային պարտավորություններ (հետաքննել/փոխհատուցել)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/>
              <a:t>Այլ իրավունքների հետ փոխհարաբերությունը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2214563"/>
            <a:ext cx="82296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hy" sz="2800" dirty="0">
                <a:latin typeface="AcadNusx" pitchFamily="2" charset="0"/>
              </a:rPr>
              <a:t>  </a:t>
            </a:r>
            <a:r>
              <a:rPr lang="hy" sz="2400" dirty="0">
                <a:latin typeface="AcadNusx" pitchFamily="2" charset="0"/>
              </a:rPr>
              <a:t>- </a:t>
            </a:r>
            <a:r>
              <a:rPr lang="hy" sz="2400" dirty="0">
                <a:latin typeface="Arial" charset="0"/>
              </a:rPr>
              <a:t>6-րդ</a:t>
            </a:r>
            <a:r>
              <a:rPr lang="hy" sz="2400" dirty="0">
                <a:latin typeface="AcadNusx" pitchFamily="2" charset="0"/>
              </a:rPr>
              <a:t> հոդված</a:t>
            </a:r>
            <a:r>
              <a:rPr lang="hy" sz="2400" dirty="0">
                <a:latin typeface="Arial" charset="0"/>
              </a:rPr>
              <a:t> (արդար դատական քննություն)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hy" sz="2000" i="1" dirty="0">
                <a:solidFill>
                  <a:srgbClr val="FF0000"/>
                </a:solidFill>
              </a:rPr>
              <a:t>Հարությունյանն ընդդեմ Հայաստանի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hy" sz="2000" i="1" dirty="0">
                <a:solidFill>
                  <a:srgbClr val="FF0000"/>
                </a:solidFill>
              </a:rPr>
              <a:t>Գաֆգենն ընդդեմ Գերմանիայի</a:t>
            </a:r>
            <a:r>
              <a:rPr lang="hy" sz="2000" dirty="0">
                <a:solidFill>
                  <a:srgbClr val="FF0000"/>
                </a:solidFill>
                <a:latin typeface="AcadNusx" pitchFamily="2" charset="0"/>
              </a:rPr>
              <a:t>  </a:t>
            </a:r>
            <a:endParaRPr lang="en-US" sz="2000" dirty="0">
              <a:solidFill>
                <a:srgbClr val="FF0000"/>
              </a:solidFill>
              <a:latin typeface="AcadNusx" pitchFamily="2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hy" sz="2400" dirty="0"/>
              <a:t>   </a:t>
            </a:r>
            <a:r>
              <a:rPr lang="hy" sz="2400" dirty="0">
                <a:latin typeface="AcadNusx" pitchFamily="2" charset="0"/>
              </a:rPr>
              <a:t>- </a:t>
            </a:r>
            <a:r>
              <a:rPr lang="hy" sz="2400" dirty="0">
                <a:latin typeface="Arial" charset="0"/>
              </a:rPr>
              <a:t>13-րդ</a:t>
            </a:r>
            <a:r>
              <a:rPr lang="hy" sz="2400" dirty="0">
                <a:latin typeface="AcadNusx" pitchFamily="2" charset="0"/>
              </a:rPr>
              <a:t> հոդված</a:t>
            </a:r>
            <a:r>
              <a:rPr lang="hy" sz="2400" dirty="0">
                <a:latin typeface="Arial" charset="0"/>
              </a:rPr>
              <a:t> (արդյունավետ դատական պաշտպանության միջոցներ)</a:t>
            </a:r>
            <a:r>
              <a:rPr lang="hy" sz="2400" dirty="0">
                <a:latin typeface="AcadNusx" pitchFamily="2" charset="0"/>
              </a:rPr>
              <a:t>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hy" sz="2400" b="1" dirty="0">
                <a:latin typeface="AcadNusx" pitchFamily="2" charset="0"/>
              </a:rPr>
              <a:t>  </a:t>
            </a:r>
            <a:r>
              <a:rPr lang="hy" sz="2800" b="1" dirty="0">
                <a:latin typeface="AcadNusx" pitchFamily="2" charset="0"/>
              </a:rPr>
              <a:t>3+13=3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hy" sz="2000" i="1" dirty="0">
                <a:solidFill>
                  <a:srgbClr val="FF0000"/>
                </a:solidFill>
              </a:rPr>
              <a:t>Աֆանասիևն </a:t>
            </a:r>
            <a:r>
              <a:rPr lang="hy" sz="2000" dirty="0">
                <a:solidFill>
                  <a:srgbClr val="FF0000"/>
                </a:solidFill>
              </a:rPr>
              <a:t>ընդդեմ</a:t>
            </a:r>
            <a:r>
              <a:rPr lang="hy" sz="2000" i="1" dirty="0">
                <a:solidFill>
                  <a:srgbClr val="FF0000"/>
                </a:solidFill>
              </a:rPr>
              <a:t> Ուկրաինայի </a:t>
            </a:r>
            <a:endParaRPr lang="en-US" sz="2000" i="1" dirty="0">
              <a:solidFill>
                <a:srgbClr val="FF0000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hy" sz="2000" i="1" dirty="0">
                <a:solidFill>
                  <a:srgbClr val="FF0000"/>
                </a:solidFill>
              </a:rPr>
              <a:t>Բաթին և այլոք ընդդեմ Թուրքիայի</a:t>
            </a:r>
            <a:endParaRPr lang="en-US" sz="2000" dirty="0">
              <a:solidFill>
                <a:srgbClr val="FF0000"/>
              </a:solidFill>
              <a:latin typeface="AcadNusx" pitchFamily="2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hy" sz="2400" dirty="0">
                <a:latin typeface="AcadNusx" pitchFamily="2" charset="0"/>
              </a:rPr>
              <a:t> </a:t>
            </a:r>
            <a:r>
              <a:rPr lang="hy" sz="2400" dirty="0">
                <a:latin typeface="Arial" charset="0"/>
              </a:rPr>
              <a:t>-Փոխհատուցման քաղաքացիական հայցեր-</a:t>
            </a:r>
            <a:r>
              <a:rPr lang="hy" sz="2400" dirty="0">
                <a:latin typeface="AcadNusx" pitchFamily="2" charset="0"/>
              </a:rPr>
              <a:t> </a:t>
            </a:r>
            <a:r>
              <a:rPr lang="hy" sz="2400" dirty="0">
                <a:latin typeface="Arial" charset="0"/>
              </a:rPr>
              <a:t>Հոդված </a:t>
            </a:r>
            <a:r>
              <a:rPr lang="hy" sz="2400" dirty="0">
                <a:latin typeface="AcadNusx" pitchFamily="2" charset="0"/>
              </a:rPr>
              <a:t>13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hy" sz="2000" i="1" dirty="0">
                <a:solidFill>
                  <a:srgbClr val="FF0000"/>
                </a:solidFill>
              </a:rPr>
              <a:t>Մենեշևան </a:t>
            </a:r>
            <a:r>
              <a:rPr lang="en" sz="2000" i="1" dirty="0">
                <a:solidFill>
                  <a:srgbClr val="FF0000"/>
                </a:solidFill>
              </a:rPr>
              <a:t>ընդդեմ Ռուսաստանի</a:t>
            </a:r>
            <a:r>
              <a:rPr lang="hy" sz="2000" dirty="0">
                <a:solidFill>
                  <a:srgbClr val="FF0000"/>
                </a:solidFill>
              </a:rPr>
              <a:t> </a:t>
            </a:r>
            <a:endParaRPr lang="en-US" sz="2000" dirty="0">
              <a:solidFill>
                <a:srgbClr val="FF0000"/>
              </a:solidFill>
              <a:latin typeface="AcadNusx" pitchFamily="2" charset="0"/>
            </a:endParaRPr>
          </a:p>
          <a:p>
            <a:pPr eaLnBrk="1" hangingPunct="1">
              <a:defRPr/>
            </a:pP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 sz="4000" dirty="0"/>
              <a:t>Ընթացակարգային պարտականություն</a:t>
            </a: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hy" sz="4000" dirty="0"/>
              <a:t>(ՄԻԵԴ)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 sz="2800" dirty="0" smtClean="0"/>
              <a:t>Հաղորդում </a:t>
            </a:r>
            <a:r>
              <a:rPr lang="hy" sz="2800" dirty="0"/>
              <a:t>բժշկական ախտանիշների մասին, որոնք հատուկ են վատ վերաբերմունքի դեպքերին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hy" sz="2800" i="1" dirty="0">
                <a:solidFill>
                  <a:srgbClr val="FF0000"/>
                </a:solidFill>
                <a:effectLst/>
              </a:rPr>
              <a:t>Վերգելսկին ընդդեմ</a:t>
            </a:r>
            <a:r>
              <a:rPr lang="hy" sz="2800" dirty="0">
                <a:solidFill>
                  <a:srgbClr val="FF0000"/>
                </a:solidFill>
                <a:effectLst/>
              </a:rPr>
              <a:t> </a:t>
            </a:r>
            <a:r>
              <a:rPr lang="hy" sz="2800" i="1" dirty="0">
                <a:solidFill>
                  <a:srgbClr val="FF0000"/>
                </a:solidFill>
                <a:effectLst/>
              </a:rPr>
              <a:t>Ուկրաինայի</a:t>
            </a:r>
            <a:endParaRPr lang="en-GB" sz="2800" i="1" dirty="0" smtClean="0">
              <a:solidFill>
                <a:srgbClr val="FF0000"/>
              </a:solidFill>
              <a:effectLst/>
            </a:endParaRPr>
          </a:p>
          <a:p>
            <a:pPr eaLnBrk="1" hangingPunct="1">
              <a:defRPr/>
            </a:pPr>
            <a:r>
              <a:rPr lang="hy" sz="2800" dirty="0"/>
              <a:t>Ոչ միայն կալանավորված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hy" sz="2800" i="1" dirty="0">
                <a:solidFill>
                  <a:srgbClr val="FF0000"/>
                </a:solidFill>
                <a:effectLst/>
              </a:rPr>
              <a:t>Մուրադովան ընդդեմ</a:t>
            </a:r>
            <a:r>
              <a:rPr lang="hy" sz="2800" dirty="0">
                <a:solidFill>
                  <a:srgbClr val="FF0000"/>
                </a:solidFill>
                <a:effectLst/>
              </a:rPr>
              <a:t> </a:t>
            </a:r>
            <a:r>
              <a:rPr lang="hy" sz="2800" i="1" dirty="0">
                <a:solidFill>
                  <a:srgbClr val="FF0000"/>
                </a:solidFill>
                <a:effectLst/>
              </a:rPr>
              <a:t>Ադրբեջանի</a:t>
            </a:r>
          </a:p>
          <a:p>
            <a:pPr eaLnBrk="1" hangingPunct="1">
              <a:defRPr/>
            </a:pPr>
            <a:r>
              <a:rPr lang="hy" sz="2800" dirty="0"/>
              <a:t> Երաշխիքներ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hy" sz="2800" i="1" dirty="0">
                <a:solidFill>
                  <a:srgbClr val="FF0000"/>
                </a:solidFill>
                <a:effectLst/>
              </a:rPr>
              <a:t>Պավլենկոն ընդդեմ</a:t>
            </a:r>
            <a:r>
              <a:rPr lang="hy" sz="2800" dirty="0">
                <a:solidFill>
                  <a:srgbClr val="FF0000"/>
                </a:solidFill>
                <a:effectLst/>
              </a:rPr>
              <a:t> </a:t>
            </a:r>
            <a:r>
              <a:rPr lang="hy" sz="2800" i="1" dirty="0">
                <a:solidFill>
                  <a:srgbClr val="FF0000"/>
                </a:solidFill>
                <a:effectLst/>
              </a:rPr>
              <a:t>Ռուսաստանի</a:t>
            </a:r>
            <a:r>
              <a:rPr lang="hy" sz="2800" i="1" dirty="0">
                <a:solidFill>
                  <a:srgbClr val="FF0000"/>
                </a:solidFill>
              </a:rPr>
              <a:t> </a:t>
            </a:r>
            <a:r>
              <a:rPr lang="hy" sz="2800" dirty="0"/>
              <a:t> </a:t>
            </a:r>
            <a:endParaRPr lang="en-GB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 sz="2800" dirty="0"/>
              <a:t>Եվրոպայի խորհրդի Խոշտանգումների և անմարդկային կամ արժանապատվությունը նվաստացնող վերաբերմունքի կամ պատժի կանխարգելման կոմիտե (CPT</a:t>
            </a:r>
            <a:r>
              <a:rPr lang="hy" sz="2800" dirty="0" smtClean="0"/>
              <a:t>)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r>
              <a:rPr lang="hy" sz="2400" dirty="0" smtClean="0"/>
              <a:t>Ընթացակարգային </a:t>
            </a:r>
            <a:r>
              <a:rPr lang="hy" sz="2400" dirty="0"/>
              <a:t>կոնվենցիա = այցելություններ + համագործակցություն</a:t>
            </a:r>
          </a:p>
          <a:p>
            <a:pPr eaLnBrk="1" hangingPunct="1">
              <a:defRPr/>
            </a:pPr>
            <a:r>
              <a:rPr lang="hy" sz="2400" dirty="0"/>
              <a:t>3-րդ հոդված («գումար») </a:t>
            </a:r>
          </a:p>
          <a:p>
            <a:pPr eaLnBrk="1" hangingPunct="1">
              <a:defRPr/>
            </a:pPr>
            <a:r>
              <a:rPr lang="hy" sz="2400" dirty="0"/>
              <a:t>Կանխարգելիչ</a:t>
            </a:r>
          </a:p>
          <a:p>
            <a:pPr eaLnBrk="1" hangingPunct="1">
              <a:defRPr/>
            </a:pPr>
            <a:r>
              <a:rPr lang="hy" sz="2400" dirty="0"/>
              <a:t>ՄԻԵԴ հետ հարաբերություն</a:t>
            </a:r>
            <a:endParaRPr lang="en-GB" sz="2400" dirty="0" smtClean="0"/>
          </a:p>
          <a:p>
            <a:pPr eaLnBrk="1" hangingPunct="1">
              <a:buFontTx/>
              <a:buChar char="-"/>
              <a:defRPr/>
            </a:pPr>
            <a:r>
              <a:rPr lang="hy" sz="2400" dirty="0"/>
              <a:t>Ապացուցային</a:t>
            </a:r>
          </a:p>
          <a:p>
            <a:pPr eaLnBrk="1" hangingPunct="1">
              <a:buFontTx/>
              <a:buChar char="-"/>
              <a:defRPr/>
            </a:pPr>
            <a:r>
              <a:rPr lang="hy" sz="2400" dirty="0"/>
              <a:t>Ստանդարտների սահմանում (օրենսդրական)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GB" dirty="0" smtClean="0"/>
          </a:p>
          <a:p>
            <a:pPr eaLnBrk="1" hangingPunct="1">
              <a:buFontTx/>
              <a:buChar char="-"/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 sz="3200" dirty="0"/>
              <a:t>Ը Ն Թ Ա Ց Ա Կ Ա Ր Գ Ա Յ Ի Ն               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hy" sz="3200" dirty="0" smtClean="0"/>
              <a:t>Ե </a:t>
            </a:r>
            <a:r>
              <a:rPr lang="hy" sz="3200" dirty="0"/>
              <a:t>Ր Ա Շ Խ Ի Ք Ն Ե Ր Ի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hy" sz="3200" dirty="0"/>
              <a:t>Հ Ի Մ Ն Ա Վ Ո Ր ՈՒ Մ 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813" y="1600200"/>
            <a:ext cx="7978775" cy="5257800"/>
          </a:xfrm>
        </p:spPr>
        <p:txBody>
          <a:bodyPr/>
          <a:lstStyle/>
          <a:p>
            <a:pPr eaLnBrk="1" hangingPunct="1">
              <a:defRPr/>
            </a:pPr>
            <a:endParaRPr lang="en-US" dirty="0" smtClean="0">
              <a:solidFill>
                <a:schemeClr val="tx2"/>
              </a:solidFill>
            </a:endParaRPr>
          </a:p>
          <a:p>
            <a:pPr eaLnBrk="1" hangingPunct="1">
              <a:defRPr/>
            </a:pPr>
            <a:r>
              <a:rPr lang="hy" sz="2800" dirty="0" smtClean="0">
                <a:solidFill>
                  <a:schemeClr val="tx2"/>
                </a:solidFill>
              </a:rPr>
              <a:t>Բավական </a:t>
            </a:r>
            <a:r>
              <a:rPr lang="hy" sz="2800" dirty="0">
                <a:solidFill>
                  <a:schemeClr val="tx2"/>
                </a:solidFill>
              </a:rPr>
              <a:t>չէ հետաքննչական </a:t>
            </a:r>
            <a:r>
              <a:rPr lang="hy" sz="2800" dirty="0" smtClean="0">
                <a:solidFill>
                  <a:schemeClr val="tx2"/>
                </a:solidFill>
              </a:rPr>
              <a:t>գործողություններ </a:t>
            </a:r>
            <a:r>
              <a:rPr lang="hy" sz="2800" dirty="0">
                <a:solidFill>
                  <a:schemeClr val="tx2"/>
                </a:solidFill>
              </a:rPr>
              <a:t>կատարելը</a:t>
            </a:r>
            <a:endParaRPr lang="en-US" sz="2800" dirty="0">
              <a:solidFill>
                <a:schemeClr val="tx2"/>
              </a:solidFill>
            </a:endParaRPr>
          </a:p>
          <a:p>
            <a:pPr algn="just" eaLnBrk="1" hangingPunct="1">
              <a:spcBef>
                <a:spcPts val="0"/>
              </a:spcBef>
              <a:defRPr/>
            </a:pPr>
            <a:r>
              <a:rPr lang="hy" sz="2800" b="1" dirty="0">
                <a:solidFill>
                  <a:srgbClr val="FFFF00"/>
                </a:solidFill>
              </a:rPr>
              <a:t>Մեղադրանքների և ցուցումների հաղորդում իրավասու մարմնին</a:t>
            </a:r>
            <a:endParaRPr lang="en-US" sz="2000" b="1" i="1" dirty="0">
              <a:solidFill>
                <a:srgbClr val="CC0099"/>
              </a:solidFill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hy" sz="2000" b="1" i="1" dirty="0">
                <a:solidFill>
                  <a:srgbClr val="CC0099"/>
                </a:solidFill>
              </a:rPr>
              <a:t>   </a:t>
            </a:r>
            <a:endParaRPr lang="en-US" sz="2000" b="1" i="1" dirty="0" smtClean="0">
              <a:solidFill>
                <a:srgbClr val="CC0099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hy" sz="2400" b="1" i="1" dirty="0">
                <a:solidFill>
                  <a:srgbClr val="FF0000"/>
                </a:solidFill>
              </a:rPr>
              <a:t>       Նախորդող ժամանակահատված </a:t>
            </a:r>
            <a:r>
              <a:rPr lang="en" sz="2400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Հետաքննություն</a:t>
            </a:r>
            <a:endParaRPr lang="en-US" sz="2400" b="1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699" name="AutoShape 6"/>
          <p:cNvSpPr>
            <a:spLocks noChangeArrowheads="1"/>
          </p:cNvSpPr>
          <p:nvPr/>
        </p:nvSpPr>
        <p:spPr bwMode="auto">
          <a:xfrm>
            <a:off x="1214438" y="5286375"/>
            <a:ext cx="3168650" cy="360363"/>
          </a:xfrm>
          <a:custGeom>
            <a:avLst/>
            <a:gdLst>
              <a:gd name="T0" fmla="*/ 2376487 w 21600"/>
              <a:gd name="T1" fmla="*/ 0 h 21600"/>
              <a:gd name="T2" fmla="*/ 0 w 21600"/>
              <a:gd name="T3" fmla="*/ 180182 h 21600"/>
              <a:gd name="T4" fmla="*/ 2376487 w 21600"/>
              <a:gd name="T5" fmla="*/ 360363 h 21600"/>
              <a:gd name="T6" fmla="*/ 3168650 w 21600"/>
              <a:gd name="T7" fmla="*/ 180182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29700" name="AutoShape 7"/>
          <p:cNvSpPr>
            <a:spLocks noChangeArrowheads="1"/>
          </p:cNvSpPr>
          <p:nvPr/>
        </p:nvSpPr>
        <p:spPr bwMode="auto">
          <a:xfrm>
            <a:off x="4714875" y="5214938"/>
            <a:ext cx="3384550" cy="485775"/>
          </a:xfrm>
          <a:prstGeom prst="rightArrow">
            <a:avLst>
              <a:gd name="adj1" fmla="val 50000"/>
              <a:gd name="adj2" fmla="val 174183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 dirty="0">
                <a:latin typeface="Arial" charset="0"/>
              </a:rPr>
              <a:t>Երաշխիքներ/Պաշտպանական միջոցներ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3811588" cy="4530725"/>
          </a:xfrm>
        </p:spPr>
        <p:txBody>
          <a:bodyPr/>
          <a:lstStyle/>
          <a:p>
            <a:pPr eaLnBrk="1" hangingPunct="1">
              <a:spcBef>
                <a:spcPts val="0"/>
              </a:spcBef>
              <a:buFontTx/>
              <a:buNone/>
              <a:defRPr/>
            </a:pPr>
            <a:r>
              <a:rPr lang="hy" sz="2000" b="1" dirty="0">
                <a:solidFill>
                  <a:srgbClr val="3333CC"/>
                </a:solidFill>
              </a:rPr>
              <a:t>Հիմնարար/</a:t>
            </a:r>
          </a:p>
          <a:p>
            <a:pPr eaLnBrk="1" hangingPunct="1">
              <a:spcBef>
                <a:spcPts val="0"/>
              </a:spcBef>
              <a:buFontTx/>
              <a:buNone/>
              <a:defRPr/>
            </a:pPr>
            <a:r>
              <a:rPr lang="hy" sz="2000" b="1" dirty="0">
                <a:solidFill>
                  <a:srgbClr val="3333CC"/>
                </a:solidFill>
              </a:rPr>
              <a:t>Ընթացակարգային 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hy" sz="1800" b="1" dirty="0"/>
              <a:t>Ազատազրկման ծանուցում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hy" sz="1800" b="1" dirty="0"/>
              <a:t>Փաստաբանի հասանելիություն 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hy" sz="1800" b="1" dirty="0"/>
              <a:t>Բժշկի հասանելիություն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hy" sz="1800" b="1" dirty="0"/>
              <a:t>Իրավունքների մասին տեղեկություններ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hy" sz="1800" b="1" dirty="0"/>
              <a:t>Դրսի մարմինների հետ հաղորդակցություն</a:t>
            </a:r>
            <a:endParaRPr lang="en-US" sz="1800" b="1" dirty="0">
              <a:latin typeface="AcadNusx" pitchFamily="2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hy" sz="2000" b="1" dirty="0">
                <a:solidFill>
                  <a:schemeClr val="accent1">
                    <a:lumMod val="75000"/>
                  </a:schemeClr>
                </a:solidFill>
                <a:latin typeface="AcadNusx" pitchFamily="2" charset="0"/>
              </a:rPr>
              <a:t>  </a:t>
            </a:r>
            <a:r>
              <a:rPr lang="hy" sz="2000" b="1" dirty="0">
                <a:solidFill>
                  <a:schemeClr val="accent1">
                    <a:lumMod val="75000"/>
                  </a:schemeClr>
                </a:solidFill>
              </a:rPr>
              <a:t>կալանավորման սկիզբ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75213" y="1600200"/>
            <a:ext cx="3811587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hy" sz="2000" b="1" dirty="0">
                <a:solidFill>
                  <a:schemeClr val="hlink"/>
                </a:solidFill>
              </a:rPr>
              <a:t>Գործնական/այլ</a:t>
            </a:r>
            <a:r>
              <a:rPr lang="hy" sz="2000" b="1" dirty="0">
                <a:solidFill>
                  <a:srgbClr val="000000"/>
                </a:solidFill>
              </a:rPr>
              <a:t> 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hy" sz="1800" dirty="0">
                <a:latin typeface="AcadNusx" pitchFamily="2" charset="0"/>
              </a:rPr>
              <a:t>- </a:t>
            </a:r>
            <a:r>
              <a:rPr lang="hy" sz="1800" b="1" dirty="0"/>
              <a:t>Ազատազրկման փաստաթղթեր</a:t>
            </a:r>
            <a:endParaRPr lang="en-US" sz="1800" b="1" dirty="0">
              <a:latin typeface="AcadNusx" pitchFamily="2" charset="0"/>
            </a:endParaRP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hy" sz="1800" b="1" dirty="0"/>
              <a:t>Մեղադրող կողմի և դատավորների   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hy" sz="1800" b="1" dirty="0"/>
              <a:t> </a:t>
            </a:r>
            <a:r>
              <a:rPr lang="hy" sz="1800" b="1" dirty="0" smtClean="0"/>
              <a:t>արտականությունները</a:t>
            </a:r>
            <a:endParaRPr lang="en-US" sz="1800" b="1" dirty="0">
              <a:latin typeface="AcadNusx" pitchFamily="2" charset="0"/>
            </a:endParaRP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hy" sz="1800" dirty="0"/>
              <a:t>- </a:t>
            </a:r>
            <a:r>
              <a:rPr lang="hy" sz="1800" b="1" dirty="0"/>
              <a:t>Պետական պաշտոնյաների պարտականությունները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hy" sz="1800" b="1" dirty="0"/>
              <a:t>Քրեակատարողական հիմնարկի ծառայության դերը</a:t>
            </a:r>
          </a:p>
          <a:p>
            <a:pPr eaLnBrk="1" hangingPunct="1">
              <a:buFontTx/>
              <a:buChar char="-"/>
              <a:defRPr/>
            </a:pPr>
            <a:endParaRPr lang="en-US" sz="2000" dirty="0">
              <a:latin typeface="AcadNusx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 sz="4000" dirty="0">
                <a:latin typeface="Arial" charset="0"/>
              </a:rPr>
              <a:t>Փաստաբանի հասանելիություն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600200"/>
            <a:ext cx="7786687" cy="52578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hy" sz="2400" dirty="0"/>
              <a:t>Կալանավորի ընտրությամբ փաստաբան </a:t>
            </a:r>
            <a:r>
              <a:rPr lang="hy" sz="2400" dirty="0">
                <a:latin typeface="AcadNusx" pitchFamily="2" charset="0"/>
              </a:rPr>
              <a:t>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hy" sz="2400" dirty="0"/>
              <a:t>Կոնֆիդենցիալ հանդիպումներ</a:t>
            </a:r>
            <a:r>
              <a:rPr lang="hy" sz="2400" dirty="0">
                <a:latin typeface="AcadNusx" pitchFamily="2" charset="0"/>
              </a:rPr>
              <a:t>  </a:t>
            </a:r>
          </a:p>
          <a:p>
            <a:pPr algn="just" eaLnBrk="1" hangingPunct="1">
              <a:lnSpc>
                <a:spcPct val="80000"/>
              </a:lnSpc>
              <a:buFontTx/>
              <a:buChar char="-"/>
              <a:defRPr/>
            </a:pPr>
            <a:r>
              <a:rPr lang="hy" sz="2400" dirty="0"/>
              <a:t>Նախքան առաջին հարցաքննությունը (ոչ ֆորմալ զրույց)(ՄԻԵԿ) </a:t>
            </a:r>
          </a:p>
          <a:p>
            <a:pPr algn="just" eaLnBrk="1" hangingPunct="1">
              <a:lnSpc>
                <a:spcPct val="80000"/>
              </a:lnSpc>
              <a:buFontTx/>
              <a:buChar char="-"/>
              <a:defRPr/>
            </a:pPr>
            <a:r>
              <a:rPr lang="hy" sz="2400" dirty="0"/>
              <a:t>Փաստացի կալանավորման պահից (CPT) = ՄԻԵԴ նախադեպային իրավունք</a:t>
            </a:r>
            <a:endParaRPr lang="en-US" sz="2400" dirty="0">
              <a:latin typeface="AcadNusx" pitchFamily="2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r>
              <a:rPr lang="hy" sz="2400" i="1" dirty="0">
                <a:solidFill>
                  <a:schemeClr val="accent2"/>
                </a:solidFill>
              </a:rPr>
              <a:t>   </a:t>
            </a:r>
            <a:r>
              <a:rPr lang="hy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Պիշչալնիկովն ընդդեմ Ռուսաստանի, </a:t>
            </a:r>
            <a:r>
              <a:rPr lang="hy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2009թ. </a:t>
            </a:r>
            <a:r>
              <a:rPr lang="hy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Պավլենկոն ընդդեմ</a:t>
            </a:r>
            <a:r>
              <a:rPr lang="hy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Ռուսաստանի 2010թ.</a:t>
            </a:r>
            <a:r>
              <a:rPr lang="hy" sz="2400" dirty="0">
                <a:solidFill>
                  <a:srgbClr val="FF0000"/>
                </a:solidFill>
              </a:rPr>
              <a:t> </a:t>
            </a:r>
            <a:r>
              <a:rPr lang="hy" sz="2400" dirty="0"/>
              <a:t>(մերժվել է)</a:t>
            </a:r>
            <a:endParaRPr lang="en-US" sz="2400" b="1" dirty="0">
              <a:solidFill>
                <a:schemeClr val="folHlink"/>
              </a:solidFill>
              <a:latin typeface="AcadNusx" pitchFamily="2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hy" sz="2400" dirty="0"/>
              <a:t>Մասնակցություն հարցաքննություններին</a:t>
            </a:r>
            <a:r>
              <a:rPr lang="hy" sz="2400" dirty="0">
                <a:latin typeface="AcadNusx" pitchFamily="2" charset="0"/>
              </a:rPr>
              <a:t>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y" sz="2400" dirty="0"/>
              <a:t>Իրավական օժանդակության հասանելիություն այն անձանց, որոնք չենք կարող վճարել իրավական ներկայացուցչության համար </a:t>
            </a:r>
          </a:p>
          <a:p>
            <a:pPr eaLnBrk="1" hangingPunct="1">
              <a:defRPr/>
            </a:pPr>
            <a:r>
              <a:rPr lang="hy" sz="24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    Սավիտսկին ընդդեմ Ուկրաինայի, 2012թ.</a:t>
            </a:r>
            <a:r>
              <a:rPr sz="2400" dirty="0"/>
              <a:t> 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2857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hy">
                <a:latin typeface="Arial" charset="0"/>
              </a:rPr>
              <a:t>Բժշկի հասանելիություն</a:t>
            </a:r>
            <a:endParaRPr lang="en-US" dirty="0">
              <a:latin typeface="AcadNusx" pitchFamily="2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2332038"/>
            <a:ext cx="8229600" cy="4525962"/>
          </a:xfrm>
        </p:spPr>
        <p:txBody>
          <a:bodyPr/>
          <a:lstStyle/>
          <a:p>
            <a:pPr eaLnBrk="1" hangingPunct="1">
              <a:defRPr/>
            </a:pPr>
            <a:r>
              <a:rPr lang="hy" sz="2800" dirty="0"/>
              <a:t>Երկու հիմնական նպատակ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hy" sz="2800" dirty="0">
                <a:latin typeface="AcadNusx" pitchFamily="2" charset="0"/>
              </a:rPr>
              <a:t>  - </a:t>
            </a:r>
            <a:r>
              <a:rPr lang="hy" sz="2800" dirty="0"/>
              <a:t>տեղեկությունների տրամադրում</a:t>
            </a:r>
            <a:endParaRPr lang="en-US" sz="2800" dirty="0">
              <a:latin typeface="AcadNusx" pitchFamily="2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hy" sz="2800" dirty="0">
                <a:latin typeface="AcadNusx" pitchFamily="2" charset="0"/>
              </a:rPr>
              <a:t>  - </a:t>
            </a:r>
            <a:r>
              <a:rPr lang="hy" sz="2800" dirty="0"/>
              <a:t>ապացույցների ձեռքբերում</a:t>
            </a:r>
            <a:endParaRPr lang="en-US" sz="2800" dirty="0">
              <a:latin typeface="AcadNusx" pitchFamily="2" charset="0"/>
            </a:endParaRPr>
          </a:p>
          <a:p>
            <a:pPr eaLnBrk="1" hangingPunct="1">
              <a:defRPr/>
            </a:pPr>
            <a:r>
              <a:rPr lang="hy" sz="2800" dirty="0">
                <a:latin typeface="Garamond" pitchFamily="18" charset="0"/>
              </a:rPr>
              <a:t>CPT</a:t>
            </a:r>
            <a:r>
              <a:rPr lang="hy" sz="2800" dirty="0"/>
              <a:t>ստանդարտներ =Ստրասբուրգի դատարանի նախադեպային իրավունք</a:t>
            </a:r>
            <a:endParaRPr lang="en-US" sz="2800" dirty="0">
              <a:latin typeface="AcadNusx" pitchFamily="2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hy" sz="2800" b="1" i="1" dirty="0">
                <a:solidFill>
                  <a:srgbClr val="FF0000"/>
                </a:solidFill>
                <a:effectLst/>
              </a:rPr>
              <a:t>    Մեհմետ Էրվենն </a:t>
            </a:r>
            <a:r>
              <a:rPr lang="hy" sz="2800" b="1" dirty="0">
                <a:solidFill>
                  <a:srgbClr val="FF0000"/>
                </a:solidFill>
                <a:effectLst/>
              </a:rPr>
              <a:t>ընդդեմ</a:t>
            </a:r>
            <a:r>
              <a:rPr lang="hy" sz="2800" b="1" i="1" dirty="0">
                <a:solidFill>
                  <a:srgbClr val="FF0000"/>
                </a:solidFill>
                <a:effectLst/>
              </a:rPr>
              <a:t> Թուրքիայի,</a:t>
            </a:r>
            <a:endParaRPr lang="en-US" sz="2800" b="1" dirty="0" smtClean="0">
              <a:solidFill>
                <a:srgbClr val="FF0000"/>
              </a:solidFill>
              <a:effectLst/>
              <a:latin typeface="AcadNusx" pitchFamily="2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hy" sz="2800" b="1" dirty="0">
                <a:solidFill>
                  <a:srgbClr val="FF0000"/>
                </a:solidFill>
                <a:effectLst/>
                <a:latin typeface="AcadNusx" pitchFamily="2" charset="0"/>
              </a:rPr>
              <a:t>  </a:t>
            </a:r>
            <a:r>
              <a:rPr lang="en" sz="2800" b="1" i="1" dirty="0">
                <a:solidFill>
                  <a:srgbClr val="FF0000"/>
                </a:solidFill>
                <a:effectLst/>
              </a:rPr>
              <a:t>Վերգելսկին ընդդեմ Ուկրաինայի</a:t>
            </a:r>
            <a:endParaRPr lang="en-US" sz="2800" b="1" dirty="0" smtClean="0">
              <a:solidFill>
                <a:srgbClr val="FF0000"/>
              </a:solidFill>
              <a:effectLst/>
              <a:latin typeface="AcadNusx" pitchFamily="2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b="1" dirty="0">
              <a:solidFill>
                <a:schemeClr val="accent2"/>
              </a:solidFill>
              <a:latin typeface="AcadNusx" pitchFamily="2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b="1" dirty="0">
              <a:solidFill>
                <a:schemeClr val="folHlink"/>
              </a:solidFill>
              <a:latin typeface="AcadNusx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hy">
                <a:latin typeface="Arial" charset="0"/>
              </a:rPr>
              <a:t>Բժշկի հասանելիություն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071563"/>
            <a:ext cx="8229600" cy="452596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hy" sz="2400" dirty="0"/>
              <a:t>Սեփական ընտրությամբ բժիշկ</a:t>
            </a:r>
            <a:r>
              <a:rPr lang="hy" sz="2400" dirty="0">
                <a:latin typeface="AcadNusx" pitchFamily="2" charset="0"/>
              </a:rPr>
              <a:t> </a:t>
            </a:r>
            <a:r>
              <a:rPr lang="hy" sz="2400" dirty="0"/>
              <a:t>(+ տրամադրված կալանք իրականացնող մարմինների կողմից)</a:t>
            </a:r>
            <a:r>
              <a:rPr lang="hy" sz="2400" dirty="0">
                <a:latin typeface="AcadNusx" pitchFamily="2" charset="0"/>
              </a:rPr>
              <a:t>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hy" sz="2400" dirty="0"/>
              <a:t>Ընդունելուց</a:t>
            </a:r>
            <a:r>
              <a:rPr lang="hy" sz="2400" dirty="0">
                <a:latin typeface="AcadNusx" pitchFamily="2" charset="0"/>
              </a:rPr>
              <a:t> (24 </a:t>
            </a:r>
            <a:r>
              <a:rPr lang="hy" sz="2400" dirty="0"/>
              <a:t>ժամ</a:t>
            </a:r>
            <a:r>
              <a:rPr lang="hy" sz="2400" dirty="0">
                <a:latin typeface="AcadNusx" pitchFamily="2" charset="0"/>
              </a:rPr>
              <a:t>) +</a:t>
            </a:r>
            <a:r>
              <a:rPr lang="hy" sz="2400" dirty="0"/>
              <a:t> պահանջի դեպքում</a:t>
            </a:r>
            <a:r>
              <a:rPr lang="hy" sz="2400" dirty="0">
                <a:latin typeface="AcadNusx" pitchFamily="2" charset="0"/>
              </a:rPr>
              <a:t> 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hy" sz="2400" dirty="0"/>
              <a:t>Լսելու և տեսնելու տարածությունից դուրս: Սահմանափակում՝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hy" sz="2400" dirty="0"/>
              <a:t>- միայն տեսողական հսկողության տակ, կամ 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  <a:defRPr/>
            </a:pPr>
            <a:r>
              <a:rPr lang="hy" sz="2400" dirty="0"/>
              <a:t>հետաքննության կողմից լիազորված բժիշկ մասնագետի այցելություն  </a:t>
            </a:r>
          </a:p>
          <a:p>
            <a:pPr algn="just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hy" sz="2400" dirty="0"/>
              <a:t>Փաստաթղթերի ճշգրիտ ձևակերպում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hy" sz="2400" dirty="0"/>
              <a:t>Բժշկական փաստաթղթերի առկայություն</a:t>
            </a:r>
            <a:r>
              <a:rPr lang="hy" sz="2400" dirty="0">
                <a:latin typeface="AcadNusx" pitchFamily="2" charset="0"/>
              </a:rPr>
              <a:t>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hy" sz="2400" dirty="0"/>
              <a:t>Դատական բժիշկներ</a:t>
            </a:r>
            <a:r>
              <a:rPr lang="hy" sz="2400" dirty="0">
                <a:latin typeface="AcadNusx" pitchFamily="2" charset="0"/>
              </a:rPr>
              <a:t> </a:t>
            </a:r>
            <a:r>
              <a:rPr lang="hy" sz="2400" dirty="0"/>
              <a:t>(առանց հապաղման)առանց հապաղման)</a:t>
            </a:r>
            <a:r>
              <a:rPr lang="hy" sz="2400" dirty="0">
                <a:latin typeface="AcadNusx" pitchFamily="2" charset="0"/>
              </a:rPr>
              <a:t> </a:t>
            </a:r>
            <a:endParaRPr lang="en-US" sz="2400" dirty="0" smtClean="0">
              <a:latin typeface="AcadNusx" pitchFamily="2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hy" sz="2000" i="1" dirty="0">
                <a:solidFill>
                  <a:srgbClr val="FF0000"/>
                </a:solidFill>
              </a:rPr>
              <a:t>Վալերիուն և Նիկոլ Ռոսկան ընդդեմ Մոլդովայի </a:t>
            </a:r>
            <a:r>
              <a:rPr lang="hy" sz="2000" dirty="0">
                <a:solidFill>
                  <a:srgbClr val="FF0000"/>
                </a:solidFill>
              </a:rPr>
              <a:t>, </a:t>
            </a:r>
            <a:r>
              <a:rPr lang="hy" sz="2000" dirty="0">
                <a:solidFill>
                  <a:srgbClr val="FF0000"/>
                </a:solidFill>
                <a:latin typeface="AcadNusx" pitchFamily="2" charset="0"/>
              </a:rPr>
              <a:t>2009թ. </a:t>
            </a:r>
            <a:endParaRPr lang="en-US" sz="2000" dirty="0" smtClean="0">
              <a:solidFill>
                <a:srgbClr val="FF0000"/>
              </a:solidFill>
              <a:latin typeface="AcadNusx" pitchFamily="2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 smtClean="0">
              <a:latin typeface="AcadNusx" pitchFamily="2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/>
              <a:t>Ազատազրկման ծանուցում</a:t>
            </a:r>
          </a:p>
        </p:txBody>
      </p:sp>
      <p:sp>
        <p:nvSpPr>
          <p:cNvPr id="3993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hy" sz="2400" dirty="0"/>
              <a:t>Ու՞մ ծանուցում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hy" sz="2400" dirty="0"/>
              <a:t>   Հարազատներ կամ կալանավորի կամքով՝ այլ երրորդ կողմերի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y" sz="2400" dirty="0"/>
              <a:t>CPT ստանդարտներ ընդունելի սահմանափակումների (ուշացումների) մասին՝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hy" sz="2400" dirty="0"/>
              <a:t>Գրավոր որոշում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hy" sz="2400" dirty="0"/>
              <a:t>Մինչև 48 ժամ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hy" sz="2400" dirty="0"/>
              <a:t>Հետաքննության օրինական շահերի նպատակով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hy" sz="2400" dirty="0"/>
              <a:t>Դատախազի/դատավորի կողմից հաստատված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hy" sz="2400" dirty="0"/>
              <a:t>Բողոքարկման ենթակա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/>
              <a:t>Ազատազրկման ծանուցում</a:t>
            </a:r>
          </a:p>
        </p:txBody>
      </p:sp>
      <p:sp>
        <p:nvSpPr>
          <p:cNvPr id="419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 sz="2800" dirty="0"/>
              <a:t>Չի թույլատրվում </a:t>
            </a:r>
            <a:r>
              <a:rPr lang="hy" sz="2800" u="sng" dirty="0"/>
              <a:t>կապ հաստատել մոտիկ արյունակցական բարեկամի</a:t>
            </a:r>
            <a:r>
              <a:rPr lang="hy" sz="2800" dirty="0"/>
              <a:t> հետ ձերբակալումից հետո: Փաստեր չկան, որ քննիչը </a:t>
            </a:r>
            <a:r>
              <a:rPr lang="hy" sz="2800" u="sng" dirty="0"/>
              <a:t>անհապաղ տեղեկացրել է ընտանիքին</a:t>
            </a:r>
            <a:r>
              <a:rPr lang="hy" sz="2800" dirty="0"/>
              <a:t> դիմողի ձերբակալության մասին կամ որ դիմողը խնդրելը է նրան՝ չտեղեկացնել: </a:t>
            </a:r>
          </a:p>
          <a:p>
            <a:pPr eaLnBrk="1" hangingPunct="1">
              <a:defRPr/>
            </a:pPr>
            <a:r>
              <a:rPr lang="hy" sz="2800" dirty="0"/>
              <a:t>Մարդկանց հետ շփումից զրկված - հայցին աջակցող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hy" sz="2800" dirty="0"/>
              <a:t>   </a:t>
            </a:r>
            <a:r>
              <a:rPr lang="hy" sz="2800" i="1" dirty="0">
                <a:solidFill>
                  <a:srgbClr val="FF9900"/>
                </a:solidFill>
              </a:rPr>
              <a:t>Պավլենկոն ընդդեմ</a:t>
            </a:r>
            <a:r>
              <a:rPr lang="hy" sz="2800" dirty="0">
                <a:solidFill>
                  <a:srgbClr val="FF9900"/>
                </a:solidFill>
              </a:rPr>
              <a:t> </a:t>
            </a:r>
            <a:r>
              <a:rPr lang="hy" sz="2800" i="1" dirty="0">
                <a:solidFill>
                  <a:srgbClr val="FF9900"/>
                </a:solidFill>
              </a:rPr>
              <a:t>Ռուսաստանի</a:t>
            </a:r>
            <a:r>
              <a:rPr lang="hy" sz="2800" dirty="0"/>
              <a:t> </a:t>
            </a: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y" dirty="0">
                <a:latin typeface="Arial" charset="0"/>
              </a:rPr>
              <a:t>Գործնական երաշխիքներ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1285875"/>
            <a:ext cx="8329612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1050" b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hy" sz="2100" b="1" dirty="0" smtClean="0"/>
              <a:t>Համապարփակ </a:t>
            </a:r>
            <a:r>
              <a:rPr lang="hy" sz="2100" b="1" dirty="0"/>
              <a:t>փաստաթղթեր ազատազրկման մասին</a:t>
            </a:r>
            <a:endParaRPr lang="en-US" sz="2100" b="1" dirty="0">
              <a:latin typeface="AcadNusx" pitchFamily="2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hy" sz="2100" b="1" dirty="0">
                <a:solidFill>
                  <a:srgbClr val="FF0000"/>
                </a:solidFill>
              </a:rPr>
              <a:t>CPT-ի 12-րդ Ընդհանուր զեկույց, </a:t>
            </a:r>
            <a:r>
              <a:rPr lang="en" sz="2100" b="1" dirty="0">
                <a:solidFill>
                  <a:srgbClr val="FF0000"/>
                </a:solidFill>
              </a:rPr>
              <a:t>Բրիբինն </a:t>
            </a:r>
            <a:r>
              <a:rPr lang="hy" sz="2100" b="1" i="1" dirty="0">
                <a:solidFill>
                  <a:srgbClr val="FF0000"/>
                </a:solidFill>
              </a:rPr>
              <a:t>ընդդեմ Մոլդովայի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hy" sz="2100" b="1" dirty="0"/>
              <a:t>Դատախազներն և դատավորները պետք է փորձեն հնարավորություն ստեղծել տեղեկությունների և փաստերի փոխանցման համար, որոնք վերաբերում են վատ վերաբերմունքին  Նրանք կտրուկ գործողություններ պետք է ձեռնարկեն ի պատասխան այն տեղեկությունների, որ տեղի է ունեցել վատ վերաբերմունքի դեպք այն անձանց նկատմամբ, որոնց նկատմամբ գործ է հարուցվել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hy" sz="2100" dirty="0">
                <a:solidFill>
                  <a:srgbClr val="FF0000"/>
                </a:solidFill>
              </a:rPr>
              <a:t>CPT-ի 14-րդ Ընդհանուր զեկույց, </a:t>
            </a:r>
            <a:r>
              <a:rPr lang="hy" sz="21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Տարաբուրկան</a:t>
            </a:r>
            <a:r>
              <a:rPr lang="hy" sz="2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ընդդեմ </a:t>
            </a:r>
            <a:r>
              <a:rPr lang="hy" sz="21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Մոլդովայի</a:t>
            </a:r>
            <a:endParaRPr lang="en-US" sz="21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hy" sz="2100" b="1" dirty="0"/>
              <a:t>Ուղղիչ հաստատությունների հատուկ դերը</a:t>
            </a:r>
            <a:endParaRPr lang="en-US" sz="2100" dirty="0">
              <a:latin typeface="AcadNusx" pitchFamily="2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hy" sz="21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Տարաբուրկան </a:t>
            </a:r>
            <a:r>
              <a:rPr lang="hy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ընդդեմ </a:t>
            </a:r>
            <a:r>
              <a:rPr lang="hy" sz="21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Մոլդովայի</a:t>
            </a:r>
            <a:endParaRPr lang="en-US" sz="2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b="1" i="1" dirty="0">
              <a:solidFill>
                <a:schemeClr val="folHlin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6585</TotalTime>
  <Words>1068</Words>
  <Application>Microsoft Office PowerPoint</Application>
  <PresentationFormat>On-screen Show (4:3)</PresentationFormat>
  <Paragraphs>185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AcadNusx</vt:lpstr>
      <vt:lpstr>Arial</vt:lpstr>
      <vt:lpstr>Arial Black</vt:lpstr>
      <vt:lpstr>Garamond</vt:lpstr>
      <vt:lpstr>Impact</vt:lpstr>
      <vt:lpstr>Showcard Gothic</vt:lpstr>
      <vt:lpstr>Tahoma</vt:lpstr>
      <vt:lpstr>Times New Roman</vt:lpstr>
      <vt:lpstr>Verdana</vt:lpstr>
      <vt:lpstr>Wingdings</vt:lpstr>
      <vt:lpstr>Textured</vt:lpstr>
      <vt:lpstr>Մարդու իրավունքների եվրոպական կոնվեցիայի (ՄԻԵԿ) 3-րդ հոդվածի համաձայն խոշտանգումների արգելում  Աղվերան  Փետրվարի 6, 2015թ. </vt:lpstr>
      <vt:lpstr>3-րդ հոդված </vt:lpstr>
      <vt:lpstr>Սահմանումներ (Ցուցիչներ)</vt:lpstr>
      <vt:lpstr>Խոշտանգում (օրինակներ)</vt:lpstr>
      <vt:lpstr>Սահմանող ցուցիչներ</vt:lpstr>
      <vt:lpstr>Չափանիշներ</vt:lpstr>
      <vt:lpstr>Ո՞րն է համարվում վատ վերաբերմունք:</vt:lpstr>
      <vt:lpstr>Վատ վերաբերմունքի արգելանքների շրջանակը </vt:lpstr>
      <vt:lpstr>Հատուկ համատեքստեր</vt:lpstr>
      <vt:lpstr>Դրական պարտականություններ</vt:lpstr>
      <vt:lpstr>Այլ իրավունքների հետ փոխհարաբերությունը</vt:lpstr>
      <vt:lpstr>Ընթացակարգային պարտականություն (ՄԻԵԴ)</vt:lpstr>
      <vt:lpstr>Եվրոպայի խորհրդի Խոշտանգումների և անմարդկային կամ արժանապատվությունը նվաստացնող վերաբերմունքի կամ պատժի կանխարգելման կոմիտե (CPT)</vt:lpstr>
      <vt:lpstr>Ը Ն Թ Ա Ց Ա Կ Ա Ր Գ Ա Յ Ի Ն                 Ե Ր Ա Շ Խ Ի Ք Ն Ե Ր Ի  Հ Ի Մ Ն Ա Վ Ո Ր ՈՒ Մ </vt:lpstr>
      <vt:lpstr>Երաշխիքներ/Պաշտպանական միջոցներ</vt:lpstr>
      <vt:lpstr>Փաստաբանի հասանելիություն</vt:lpstr>
      <vt:lpstr>Բժշկի հասանելիություն</vt:lpstr>
      <vt:lpstr>Բժշկի հասանելիություն</vt:lpstr>
      <vt:lpstr>Ազատազրկման ծանուցում</vt:lpstr>
      <vt:lpstr>Ազատազրկման ծանուցում</vt:lpstr>
      <vt:lpstr>Գործնական երաշխիքներ</vt:lpstr>
    </vt:vector>
  </TitlesOfParts>
  <Company>Council of Europe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Obligations under Article 3 of the ECHR</dc:title>
  <dc:creator>local-PDK936</dc:creator>
  <cp:lastModifiedBy>Ara Ghazaryan</cp:lastModifiedBy>
  <cp:revision>28</cp:revision>
  <dcterms:created xsi:type="dcterms:W3CDTF">2010-04-06T09:36:22Z</dcterms:created>
  <dcterms:modified xsi:type="dcterms:W3CDTF">2020-04-27T16:09:54Z</dcterms:modified>
</cp:coreProperties>
</file>