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5"/>
  </p:notesMasterIdLst>
  <p:sldIdLst>
    <p:sldId id="267" r:id="rId2"/>
    <p:sldId id="268" r:id="rId3"/>
    <p:sldId id="269" r:id="rId4"/>
    <p:sldId id="270" r:id="rId5"/>
    <p:sldId id="271" r:id="rId6"/>
    <p:sldId id="273" r:id="rId7"/>
    <p:sldId id="274" r:id="rId8"/>
    <p:sldId id="294" r:id="rId9"/>
    <p:sldId id="293" r:id="rId10"/>
    <p:sldId id="288" r:id="rId11"/>
    <p:sldId id="289" r:id="rId12"/>
    <p:sldId id="290" r:id="rId13"/>
    <p:sldId id="278" r:id="rId14"/>
    <p:sldId id="279" r:id="rId15"/>
    <p:sldId id="280" r:id="rId16"/>
    <p:sldId id="281" r:id="rId17"/>
    <p:sldId id="282" r:id="rId18"/>
    <p:sldId id="284" r:id="rId19"/>
    <p:sldId id="285" r:id="rId20"/>
    <p:sldId id="286" r:id="rId21"/>
    <p:sldId id="291" r:id="rId22"/>
    <p:sldId id="292" r:id="rId23"/>
    <p:sldId id="287" r:id="rId24"/>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50" autoAdjust="0"/>
  </p:normalViewPr>
  <p:slideViewPr>
    <p:cSldViewPr>
      <p:cViewPr varScale="1">
        <p:scale>
          <a:sx n="64" d="100"/>
          <a:sy n="64" d="100"/>
        </p:scale>
        <p:origin x="148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r>
              <a:rPr lang="es-ES"/>
              <a:t>01/02/2015</a:t>
            </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hy" noProof="0"/>
              <a:t>Haga clic para modificar el estilo de texto del patrón</a:t>
            </a:r>
          </a:p>
          <a:p>
            <a:pPr lvl="1"/>
            <a:r>
              <a:rPr lang="hy" noProof="0"/>
              <a:t>Segundo nivel</a:t>
            </a:r>
          </a:p>
          <a:p>
            <a:pPr lvl="2"/>
            <a:r>
              <a:rPr lang="hy" noProof="0"/>
              <a:t>Tercer nivel</a:t>
            </a:r>
          </a:p>
          <a:p>
            <a:pPr lvl="3"/>
            <a:r>
              <a:rPr lang="hy" noProof="0"/>
              <a:t>Cuarto nivel</a:t>
            </a:r>
          </a:p>
          <a:p>
            <a:pPr lvl="4"/>
            <a:r>
              <a:rPr lang="hy" noProof="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fld id="{B080CEF8-976B-4ABB-8BE4-BC5FC70D8B14}" type="slidenum">
              <a:rPr lang="es-ES"/>
              <a:pPr>
                <a:defRPr/>
              </a:pPr>
              <a:t>‹#›</a:t>
            </a:fld>
            <a:endParaRPr lang="es-ES"/>
          </a:p>
        </p:txBody>
      </p:sp>
    </p:spTree>
    <p:extLst>
      <p:ext uri="{BB962C8B-B14F-4D97-AF65-F5344CB8AC3E}">
        <p14:creationId xmlns:p14="http://schemas.microsoft.com/office/powerpoint/2010/main" val="24441027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amazon.com/s/ref=ntt_athr_dp_sr_1?_encoding=UTF8&amp;field-author=Jane%20Wood&amp;search-alias=books&amp;sort=relevancerank"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amazon.com/s/ref=ntt_athr_dp_sr_2?_encoding=UTF8&amp;field-author=Theresa%20A.%20Gannon&amp;search-alias=books&amp;sort=relevancerank"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F0C721-E58A-4C43-A378-D5C662589429}" type="slidenum">
              <a:rPr lang="es-ES" altLang="es-ES" smtClean="0">
                <a:latin typeface="Arial" charset="0"/>
                <a:cs typeface="Arial" charset="0"/>
              </a:rPr>
              <a:pPr fontAlgn="base">
                <a:spcBef>
                  <a:spcPct val="0"/>
                </a:spcBef>
                <a:spcAft>
                  <a:spcPct val="0"/>
                </a:spcAft>
              </a:pPr>
              <a:t>1</a:t>
            </a:fld>
            <a:endParaRPr lang="es-ES" altLang="es-ES">
              <a:latin typeface="Arial" charset="0"/>
              <a:cs typeface="Arial" charset="0"/>
            </a:endParaRPr>
          </a:p>
        </p:txBody>
      </p:sp>
      <p:sp>
        <p:nvSpPr>
          <p:cNvPr id="174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4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b="1"/>
              <a:t>A) The principle of minimum intervention</a:t>
            </a:r>
            <a:endParaRPr lang="en-GB" altLang="es-ES" sz="800"/>
          </a:p>
          <a:p>
            <a:pPr eaLnBrk="1" hangingPunct="1">
              <a:lnSpc>
                <a:spcPct val="80000"/>
              </a:lnSpc>
              <a:spcBef>
                <a:spcPct val="0"/>
              </a:spcBef>
            </a:pPr>
            <a:r>
              <a:rPr lang="el-GR" sz="800"/>
              <a:t> ‘</a:t>
            </a:r>
            <a:r>
              <a:rPr lang="el-GR" sz="800" i="1"/>
              <a:t>Minimun intervention’ </a:t>
            </a:r>
            <a:r>
              <a:rPr lang="el-GR" sz="800"/>
              <a:t>is regarded as one of the foundational principles of modern criminal law, as an extension of liberal state’s general respect for the liberty and personal autonomy of individuals. State should not interfere in people’s choices any more than is necessary for the purposes of good government and public peace.</a:t>
            </a:r>
          </a:p>
          <a:p>
            <a:pPr eaLnBrk="1" hangingPunct="1">
              <a:lnSpc>
                <a:spcPct val="80000"/>
              </a:lnSpc>
              <a:spcBef>
                <a:spcPct val="0"/>
              </a:spcBef>
            </a:pPr>
            <a:r>
              <a:rPr lang="el-GR" sz="800"/>
              <a:t> </a:t>
            </a:r>
            <a:r>
              <a:rPr lang="el-GR" sz="800" i="1"/>
              <a:t>‘Ultima Ratio’</a:t>
            </a:r>
            <a:r>
              <a:rPr lang="el-GR" sz="800"/>
              <a:t>, as it is also known, is a constitutional and constitutive legal principle which is primarily and primordially addressed to the legislator, not to the judiciary. However, for some scholars, it is not just the legislator but the judiciary too, that may, and should, draw certain normative interpretations or conclusions from this principle, as if the principle had indirect effects for the custodians of the law. If </a:t>
            </a:r>
            <a:r>
              <a:rPr lang="el-GR" sz="800" i="1"/>
              <a:t>ultima ratio</a:t>
            </a:r>
            <a:r>
              <a:rPr lang="el-GR" sz="800"/>
              <a:t> is conceived as a general principle addressed to the legislator by some higher normative realm – like the Constitution or an International Human Rights instrument - or if the principle, whether we characterize it as legal or politico-moral, is reflexively self-imposed by the legislator on itself, then there will be a possibility of control as to whether the legislator is respecting this limitation, or else abusing it. Constitutional courts can perform this type of control, together with supranational Human Rights Courts. But jurists and the body politic at large can also control it[1]. </a:t>
            </a:r>
          </a:p>
          <a:p>
            <a:pPr eaLnBrk="1" hangingPunct="1">
              <a:lnSpc>
                <a:spcPct val="80000"/>
              </a:lnSpc>
              <a:spcBef>
                <a:spcPct val="0"/>
              </a:spcBef>
            </a:pPr>
            <a:r>
              <a:rPr lang="el-GR" sz="800"/>
              <a:t>This general precept of liberal democracy is intensely present in the field of criminal law.  State force is experienced here at its most nakedly coercive, and the result of its oblivion can have a profound impact in personal lives. </a:t>
            </a:r>
          </a:p>
          <a:p>
            <a:pPr eaLnBrk="1" hangingPunct="1">
              <a:lnSpc>
                <a:spcPct val="80000"/>
              </a:lnSpc>
              <a:spcBef>
                <a:spcPct val="0"/>
              </a:spcBef>
            </a:pPr>
            <a:r>
              <a:rPr lang="el-GR" sz="800"/>
              <a:t>It projects itself in all aspects of criminal law. In connection with substantive criminal law it has been described as ‘principle of minimum criminalization’. In its procedural guise is the principle underpinning may of the guarantees for suspects written in legislation. Later in the process stands behind both the prosecutor’s ‘realistic prospect of conviction’ test, designed to weed evidentially weak cases out of the process before they reach trial, and the judicial power to direct an acquittal without hearing from de defence where there is no ‘case to answer’. In more strictly evidentiary terms, the principle of minimum intervention is closely related to the presumption of innocence and the privilege against self-incrimination. Somewhat less tangibly, minimum intervention explains whatever force appeals to ‘privacy’ may have in the formulation and application of rules governing the admissibility of evidence at trial[2]. </a:t>
            </a:r>
          </a:p>
          <a:p>
            <a:pPr eaLnBrk="1" hangingPunct="1">
              <a:lnSpc>
                <a:spcPct val="80000"/>
              </a:lnSpc>
              <a:spcBef>
                <a:spcPct val="0"/>
              </a:spcBef>
            </a:pPr>
            <a:r>
              <a:rPr lang="el-GR" sz="800"/>
              <a:t>In the field of preventive measures, this principle is at the basis of the understanding of the proportionality rule, and at large, of the </a:t>
            </a:r>
            <a:r>
              <a:rPr lang="el-GR" sz="800" i="1"/>
              <a:t>pro-libertate</a:t>
            </a:r>
            <a:r>
              <a:rPr lang="el-GR" sz="800"/>
              <a:t> interpretation of restrictions to rights of people that have not yet been proven guilty of any criminal offence. As has been noted by the authors, the ECHR sees its overall function, and that of the national jurisdictions, as ensuring the rule of law, in the form of ensuring appropriate protection against arbitrary power and unreasonable discretion. The </a:t>
            </a:r>
            <a:r>
              <a:rPr lang="el-GR" sz="800" i="1"/>
              <a:t>pro-libertate</a:t>
            </a:r>
            <a:r>
              <a:rPr lang="el-GR" sz="800"/>
              <a:t> approach provides adequate ground to always opt for the less interfering preventive measure possible, and helps the judge to decide whether a particular measure has to be adopted or authorized, and the extent of interference that is unavoidable to allow. In this sense, the existence of reasons to adopt a preventive measure is not enough to maintain it until the trial phase, because it has to be combined with due diligence of the investigating authorities, who cannot delay this phase of proceedings without sound reasons, as will be discussed below.</a:t>
            </a:r>
          </a:p>
          <a:p>
            <a:pPr eaLnBrk="1" hangingPunct="1">
              <a:lnSpc>
                <a:spcPct val="80000"/>
              </a:lnSpc>
              <a:spcBef>
                <a:spcPct val="0"/>
              </a:spcBef>
            </a:pPr>
            <a:r>
              <a:rPr lang="el-GR" sz="800"/>
              <a:t>All these guidelines do fit into the general framework about limitation of measures implying deprivation of liberty as designed by the Council of Europe. Pan-European institutions have always been concerned by prison overcrowding and by the idea of imprisonment not being the very last measure to implement. For the most recent reference, see the draft resolution and draft recommendation adopted unanimously by the Committee on Legal Affairs and Human Rights in Paris on 19 March 2013[3]. Some of the principles formulated there (principle of legality, prohibition of discrimination in the application of non-custodial measures, respect for the principle of proportionality between the seriousness of the offense and the intensity of the afflictive character and the interference of the measure applied with the rights of the offender, requirement of consent -where non-custodial measures are applied before or instead of formal proceedings or trial-, right to review, respect for the rights to privacy and human dignity of the offenders, protection from undue risk of physical or mental injury) are also relevant within the context of preventive measures. Some of the measures discussed can also be implemented in the pre-trial phase of criminal proceedings (curfews, house arrest, restraining/exclusion orders enforced by technological means -among others-).</a:t>
            </a:r>
          </a:p>
          <a:p>
            <a:pPr eaLnBrk="1" hangingPunct="1">
              <a:lnSpc>
                <a:spcPct val="80000"/>
              </a:lnSpc>
              <a:spcBef>
                <a:spcPct val="0"/>
              </a:spcBef>
            </a:pPr>
            <a:r>
              <a:rPr lang="el-GR" sz="800"/>
              <a:t>Despite all these efforts, arrests and detention without reasonable cause are commonly perceived, both in Europe and in other parts of the world, as a persistent problem[4]. In this sense, to ensure effective protection of human beings right to enjoy respect for their liberty and security it is essential that the legal rules that exist in supranational law to remedy and prevent these kinds of human rights violations be adhered to by national judges and prosecutors[5].</a:t>
            </a:r>
            <a:endParaRPr lang="es-ES" altLang="es-ES" sz="800"/>
          </a:p>
          <a:p>
            <a:pPr eaLnBrk="1" hangingPunct="1">
              <a:lnSpc>
                <a:spcPct val="80000"/>
              </a:lnSpc>
              <a:spcBef>
                <a:spcPct val="0"/>
              </a:spcBef>
            </a:pPr>
            <a:br>
              <a:rPr lang="es-ES" altLang="es-ES" sz="800"/>
            </a:br>
            <a:r>
              <a:rPr lang="el-GR" sz="800"/>
              <a:t>[1] See the International Workshop “ULTIMA RATIO, Is the General Principle at Risk in our European Context?” held on February 2nd-4th, 2012 at the Oñati Institute (IISL International Institute for the Sociology of Law, Oñati, Basque Country, http://www.iisj.es)</a:t>
            </a:r>
            <a:endParaRPr lang="es-ES" altLang="es-ES" sz="800"/>
          </a:p>
          <a:p>
            <a:pPr eaLnBrk="1" hangingPunct="1">
              <a:lnSpc>
                <a:spcPct val="80000"/>
              </a:lnSpc>
              <a:spcBef>
                <a:spcPct val="0"/>
              </a:spcBef>
            </a:pPr>
            <a:r>
              <a:rPr lang="el-GR" sz="800"/>
              <a:t>[2] See Paul ROBERT and Adrian ZUCKERMAN, </a:t>
            </a:r>
            <a:r>
              <a:rPr lang="el-GR" sz="800" i="1"/>
              <a:t>Criminal Evidence</a:t>
            </a:r>
            <a:r>
              <a:rPr lang="el-GR" sz="800"/>
              <a:t>, Oxford University Press, Oxford, 2010 (2nd ed.), p. 20</a:t>
            </a:r>
            <a:endParaRPr lang="es-ES" altLang="es-ES" sz="800"/>
          </a:p>
          <a:p>
            <a:pPr eaLnBrk="1" hangingPunct="1">
              <a:lnSpc>
                <a:spcPct val="80000"/>
              </a:lnSpc>
              <a:spcBef>
                <a:spcPct val="0"/>
              </a:spcBef>
            </a:pPr>
            <a:r>
              <a:rPr lang="el-GR" sz="800"/>
              <a:t>[3] http://www.assembly.coe.int/Communication/ajdoc02_2013.pdf</a:t>
            </a:r>
            <a:endParaRPr lang="es-ES" altLang="es-ES" sz="800"/>
          </a:p>
          <a:p>
            <a:pPr eaLnBrk="1" hangingPunct="1">
              <a:lnSpc>
                <a:spcPct val="80000"/>
              </a:lnSpc>
              <a:spcBef>
                <a:spcPct val="0"/>
              </a:spcBef>
            </a:pPr>
            <a:r>
              <a:rPr lang="el-GR" sz="800"/>
              <a:t>[4] See the Annual Reports of the Working Group on Arbitrary Detention established by resolution 1991/42 of the former Commission on Human Rights, at http://www.ohchr.org/EN/Issues/Detention/Pages/WGADIndex.aspx.</a:t>
            </a:r>
            <a:endParaRPr lang="es-ES" altLang="es-ES" sz="800"/>
          </a:p>
          <a:p>
            <a:pPr eaLnBrk="1" hangingPunct="1">
              <a:lnSpc>
                <a:spcPct val="80000"/>
              </a:lnSpc>
              <a:spcBef>
                <a:spcPct val="0"/>
              </a:spcBef>
            </a:pPr>
            <a:r>
              <a:rPr lang="el-GR" sz="800"/>
              <a:t>[5] See, for instance, Chapter 5: Human Rights and Arrest, Pre-trial Detention</a:t>
            </a:r>
          </a:p>
          <a:p>
            <a:pPr eaLnBrk="1" hangingPunct="1">
              <a:lnSpc>
                <a:spcPct val="80000"/>
              </a:lnSpc>
              <a:spcBef>
                <a:spcPct val="0"/>
              </a:spcBef>
            </a:pPr>
            <a:r>
              <a:rPr lang="el-GR" sz="800"/>
              <a:t>and Administrative Detention of the manual Human Rights in the Administration of Justice, available on line at http://www1.umn.edu/humanrts/monitoring/adminchap5.html</a:t>
            </a:r>
            <a:endParaRPr lang="es-ES" altLang="es-ES" sz="8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8"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a:t>A.1 The principle of minimum intervention</a:t>
            </a:r>
          </a:p>
          <a:p>
            <a:pPr eaLnBrk="1" hangingPunct="1">
              <a:spcBef>
                <a:spcPct val="0"/>
              </a:spcBef>
            </a:pPr>
            <a:endParaRPr lang="en-US" altLang="es-ES"/>
          </a:p>
          <a:p>
            <a:pPr eaLnBrk="1" hangingPunct="1">
              <a:spcBef>
                <a:spcPct val="0"/>
              </a:spcBef>
            </a:pPr>
            <a:r>
              <a:rPr lang="el-GR"/>
              <a:t> ‘Minimun intervention’ is regarded as one of the foundational principles of modern criminal law, as an extension of liberal state’s general respect for the liberty and personal autonomy of individuals. State should not interfere in people’s choices any more than is necessary for the purposes of good government and public peace.</a:t>
            </a:r>
          </a:p>
          <a:p>
            <a:pPr eaLnBrk="1" hangingPunct="1">
              <a:spcBef>
                <a:spcPct val="0"/>
              </a:spcBef>
            </a:pPr>
            <a:endParaRPr lang="en-US" altLang="es-ES"/>
          </a:p>
          <a:p>
            <a:pPr eaLnBrk="1" hangingPunct="1">
              <a:spcBef>
                <a:spcPct val="0"/>
              </a:spcBef>
            </a:pPr>
            <a:r>
              <a:rPr lang="el-GR"/>
              <a:t> ‘Ultima Ratio’, as it is also known, is a constitutional and constitutive legal principle which is primarily and primordially addressed to the legislator, not to the judiciary. However, for some scholars, it is not just the legislator but the judiciary too, that may, and should, draw certain normative interpretations or conclusions from this principle, as if the principle had indirect effects for the custodians of the law. If ultima ratio is conceived as a general principle addressed to the legislator by some higher normative realm – like the Constitution or an International Human Rights instrument - or if the principle, whether we characterize it as legal or politico-moral, is reflexively self-imposed by the legislator on itself, then there will be a possibility of control as to whether the legislator is respecting this limitation, or else abusing it. Constitutional courts can perform this type of control, together with supranational Human Rights Courts. But jurists and the body politic at large can also control it . </a:t>
            </a:r>
          </a:p>
          <a:p>
            <a:pPr eaLnBrk="1" hangingPunct="1">
              <a:spcBef>
                <a:spcPct val="0"/>
              </a:spcBef>
            </a:pPr>
            <a:r>
              <a:rPr lang="el-GR"/>
              <a:t>This general precept of liberal democracy is intensely present in the field of criminal law.  State force is experienced here at its most nakedly coercive, and the result of its oblivion can have a profound impact in personal lives. </a:t>
            </a:r>
          </a:p>
          <a:p>
            <a:pPr eaLnBrk="1" hangingPunct="1">
              <a:spcBef>
                <a:spcPct val="0"/>
              </a:spcBef>
            </a:pPr>
            <a:endParaRPr lang="en-US" altLang="es-ES"/>
          </a:p>
          <a:p>
            <a:pPr eaLnBrk="1" hangingPunct="1">
              <a:spcBef>
                <a:spcPct val="0"/>
              </a:spcBef>
            </a:pPr>
            <a:r>
              <a:rPr lang="el-GR"/>
              <a:t>It projects itself in all aspects of criminal law. </a:t>
            </a:r>
          </a:p>
          <a:p>
            <a:pPr eaLnBrk="1" hangingPunct="1">
              <a:spcBef>
                <a:spcPct val="0"/>
              </a:spcBef>
            </a:pPr>
            <a:r>
              <a:rPr lang="el-GR"/>
              <a:t>In connection with substantive criminal law it has been described as ‘principle of minimum criminalization’. In its procedural guise is the principle underpinning may of the guarantees for suspects written in legislation. Later in the process stands behind both the prosecutor’s ‘realistic prospect of conviction’ test, designed to weed evidentially weak cases out of the process before they reach trial, and the judicial power to direct an acquittal without hearing from de defence where there is no ‘case to answer’. </a:t>
            </a:r>
          </a:p>
          <a:p>
            <a:pPr eaLnBrk="1" hangingPunct="1">
              <a:spcBef>
                <a:spcPct val="0"/>
              </a:spcBef>
            </a:pPr>
            <a:r>
              <a:rPr lang="el-GR"/>
              <a:t>In more strictly evidentiary terms, the principle of minimum intervention is closely related to the presumption of innocence and the privilege against self-incrimination. Somewhat less tangibly, minimum intervention explains whatever force appeals to ‘privacy’ may have in the formulation and application of rules governing the admissibility of evidence at trial.</a:t>
            </a:r>
          </a:p>
          <a:p>
            <a:pPr eaLnBrk="1" hangingPunct="1">
              <a:spcBef>
                <a:spcPct val="0"/>
              </a:spcBef>
            </a:pPr>
            <a:r>
              <a:rPr lang="el-GR"/>
              <a:t> </a:t>
            </a:r>
          </a:p>
          <a:p>
            <a:pPr eaLnBrk="1" hangingPunct="1">
              <a:spcBef>
                <a:spcPct val="0"/>
              </a:spcBef>
            </a:pPr>
            <a:r>
              <a:rPr lang="el-GR"/>
              <a:t>In the field of preventive measures, this principle is at the basis of the understanding of the proportionality rule, and at large, of the pro-libertate interpretation of restrictions to rights of people that have not yet been proven guilty of any criminal offence. As has been noted by the authors, the ECHR sees its overall function, and that of the national jurisdictions, as ensuring the rule of law, in the form of ensuring appropriate protection against arbitrary power and unreasonable discretion. The pro-libertate approach provides adequate ground to always opt for the less interfering preventive measure possible, and helps the judge to decide whether a particular measure has to be adopted or authorized, and the extent of interference that is unavoidable to allow. In this sense, the existence of reasons to adopt a preventive measure is not enough to maintain it until the trial phase, because it has to be combined with due diligence of the investigating authorities, who cannot delay this phase of proceedings without sound reasons, as will be discussed below.</a:t>
            </a:r>
          </a:p>
          <a:p>
            <a:pPr eaLnBrk="1" hangingPunct="1">
              <a:spcBef>
                <a:spcPct val="0"/>
              </a:spcBef>
            </a:pPr>
            <a:endParaRPr lang="es-ES" altLang="es-ES"/>
          </a:p>
        </p:txBody>
      </p:sp>
      <p:sp>
        <p:nvSpPr>
          <p:cNvPr id="19459"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D27785F-8134-4221-B734-8649A1684A31}" type="slidenum">
              <a:rPr lang="es-ES" altLang="es-ES" smtClean="0">
                <a:latin typeface="Arial" charset="0"/>
                <a:cs typeface="Arial" charset="0"/>
              </a:rPr>
              <a:pPr fontAlgn="base">
                <a:spcBef>
                  <a:spcPct val="0"/>
                </a:spcBef>
                <a:spcAft>
                  <a:spcPct val="0"/>
                </a:spcAft>
              </a:pPr>
              <a:t>2</a:t>
            </a:fld>
            <a:endParaRPr lang="es-ES" altLang="es-ES">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 name="2 Marcador de notas"/>
          <p:cNvSpPr>
            <a:spLocks noGrp="1"/>
          </p:cNvSpPr>
          <p:nvPr>
            <p:ph type="body" idx="1"/>
          </p:nvPr>
        </p:nvSpPr>
        <p:spPr/>
        <p:txBody>
          <a:bodyPr/>
          <a:lstStyle/>
          <a:p>
            <a:pPr eaLnBrk="1" fontAlgn="auto" hangingPunct="1">
              <a:spcBef>
                <a:spcPts val="0"/>
              </a:spcBef>
              <a:spcAft>
                <a:spcPts val="0"/>
              </a:spcAft>
              <a:defRPr/>
            </a:pPr>
            <a:r>
              <a:rPr lang="hy"/>
              <a:t>ultima ratio</a:t>
            </a:r>
          </a:p>
          <a:p>
            <a:pPr marL="230520" indent="-230520" eaLnBrk="1" fontAlgn="auto" hangingPunct="1">
              <a:spcBef>
                <a:spcPts val="0"/>
              </a:spcBef>
              <a:spcAft>
                <a:spcPts val="0"/>
              </a:spcAft>
              <a:buFontTx/>
              <a:buAutoNum type="arabicPeriod"/>
              <a:defRPr/>
            </a:pPr>
            <a:r>
              <a:rPr lang="hy"/>
              <a:t>The final argument. This phrase has literal applications, for example, "Your fourth drunk-driving citation is the ultima ratio for suspension of your driver's license." </a:t>
            </a:r>
          </a:p>
          <a:p>
            <a:pPr marL="230520" indent="-230520" eaLnBrk="1" fontAlgn="auto" hangingPunct="1">
              <a:spcBef>
                <a:spcPts val="0"/>
              </a:spcBef>
              <a:spcAft>
                <a:spcPts val="0"/>
              </a:spcAft>
              <a:buFontTx/>
              <a:buAutoNum type="arabicPeriod"/>
              <a:defRPr/>
            </a:pPr>
            <a:endParaRPr lang="en-US" dirty="0"/>
          </a:p>
          <a:p>
            <a:pPr marL="230520" indent="-230520" eaLnBrk="1" fontAlgn="auto" hangingPunct="1">
              <a:spcBef>
                <a:spcPts val="0"/>
              </a:spcBef>
              <a:spcAft>
                <a:spcPts val="0"/>
              </a:spcAft>
              <a:buFontTx/>
              <a:buAutoNum type="arabicPeriod"/>
              <a:defRPr/>
            </a:pPr>
            <a:endParaRPr lang="en-US" dirty="0"/>
          </a:p>
          <a:p>
            <a:pPr eaLnBrk="1" fontAlgn="auto" hangingPunct="1">
              <a:spcBef>
                <a:spcPts val="0"/>
              </a:spcBef>
              <a:spcAft>
                <a:spcPts val="0"/>
              </a:spcAft>
              <a:defRPr/>
            </a:pPr>
            <a:r>
              <a:rPr lang="hy"/>
              <a:t>2. The final sanction; the last argument; the last resort; the means last to be resorted to.</a:t>
            </a:r>
          </a:p>
          <a:p>
            <a:pPr eaLnBrk="1" fontAlgn="auto" hangingPunct="1">
              <a:spcBef>
                <a:spcPts val="0"/>
              </a:spcBef>
              <a:spcAft>
                <a:spcPts val="0"/>
              </a:spcAft>
              <a:defRPr/>
            </a:pPr>
            <a:r>
              <a:rPr lang="hy"/>
              <a:t>The final argument.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r>
              <a:rPr lang="hy" sz="1400"/>
              <a:t>The final argument of kings. Louis XIV of France, recognized that force is the final argument, so he directed that his cannons carry the engraving ultima ratio regum (1650). As a result, this phrase usually signifies "war" or "the use of military weapons as a force". The phrase was adopted in the form of Ultima ratio regis for the same purpose which appears on cannon cast for Frederick the Great after 1742.</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s-ES" dirty="0"/>
          </a:p>
        </p:txBody>
      </p:sp>
      <p:sp>
        <p:nvSpPr>
          <p:cNvPr id="21507"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5323FB1-7729-471D-BC5A-FE85F1279D58}" type="slidenum">
              <a:rPr lang="es-ES" altLang="es-ES" smtClean="0">
                <a:latin typeface="Arial" charset="0"/>
                <a:cs typeface="Arial" charset="0"/>
              </a:rPr>
              <a:pPr fontAlgn="base">
                <a:spcBef>
                  <a:spcPct val="0"/>
                </a:spcBef>
                <a:spcAft>
                  <a:spcPct val="0"/>
                </a:spcAft>
              </a:pPr>
              <a:t>3</a:t>
            </a:fld>
            <a:endParaRPr lang="es-ES" altLang="es-ES">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EA58B4-E795-4B22-BD37-7390A82AB013}" type="slidenum">
              <a:rPr lang="es-ES" altLang="es-ES" smtClean="0">
                <a:latin typeface="Arial" charset="0"/>
                <a:cs typeface="Arial" charset="0"/>
              </a:rPr>
              <a:pPr fontAlgn="base">
                <a:spcBef>
                  <a:spcPct val="0"/>
                </a:spcBef>
                <a:spcAft>
                  <a:spcPct val="0"/>
                </a:spcAft>
              </a:pPr>
              <a:t>4</a:t>
            </a:fld>
            <a:endParaRPr lang="es-ES" altLang="es-ES">
              <a:latin typeface="Arial" charset="0"/>
              <a:cs typeface="Arial" charset="0"/>
            </a:endParaRPr>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sz="1000" b="1"/>
              <a:t>B)  Goals of criminal law: retribution, prevention and restoration</a:t>
            </a:r>
            <a:endParaRPr lang="en-GB" altLang="es-ES" sz="1000"/>
          </a:p>
          <a:p>
            <a:pPr eaLnBrk="1" hangingPunct="1">
              <a:spcBef>
                <a:spcPct val="0"/>
              </a:spcBef>
            </a:pPr>
            <a:r>
              <a:rPr lang="el-GR" sz="1000"/>
              <a:t>The implementation of criminal legislation has to be connected to the goals society has developed it for. Judges and prosecutors need to have these goals in mind when interpreting and enforcing the text of the law if they want to respond to the crucial task the state has put in their hands.</a:t>
            </a:r>
          </a:p>
          <a:p>
            <a:pPr eaLnBrk="1" hangingPunct="1">
              <a:spcBef>
                <a:spcPct val="0"/>
              </a:spcBef>
            </a:pPr>
            <a:r>
              <a:rPr lang="el-GR" sz="1000"/>
              <a:t>Although there has always been a criminal law in all organized societies, the goals with which it has become identified have experienced an evolution. In the most primitive societies, criminal punishment is indissolubly tied to the idea of retribution for the damage caused. The perpetrator has to pay for he/she has done, either in comparable or in the very same form. Later the idea of prevention arose, in the sense that the most important result to achieve is not to deal with the committed offence, but rather to set up effective deterrent mechanisms to discourage the perpetrator (specific prevention) or others who may be in the position to commit the same or similar crimes (general prevention) to engage in criminal activity. Nowadays, without renouncing to these goals, the idea of restorative justice has also been incorporated to criminal policy design as well as to penal law enforcement. The aim is to achieve a situation comparable to the one existing before the criminal act altered social peace, and this would require not just a passive situation on the part of the convict, suffering the effects of penalty, but also an active role in bringing back the altered order, specially in the form of a specific compensation to the victims and the community at large.</a:t>
            </a:r>
          </a:p>
          <a:p>
            <a:pPr eaLnBrk="1" hangingPunct="1">
              <a:spcBef>
                <a:spcPct val="0"/>
              </a:spcBef>
            </a:pPr>
            <a:r>
              <a:rPr lang="el-GR" sz="1000"/>
              <a:t>Whereas the ideas of prevention and restoration can have some impact on decisions concerning interim restrictions of rights of the investigated/accused person, it is important to bear in mind that retribution should be kept completely away in proceedings before trial. Preventive measures should never be used as a form of preliminary or anticipated form of punishment.</a:t>
            </a:r>
            <a:endParaRPr lang="es-ES" altLang="es-ES"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7AC02B7-2DC7-4DA2-8B60-625ADBF51F23}" type="slidenum">
              <a:rPr lang="es-ES" altLang="es-ES" smtClean="0">
                <a:latin typeface="Arial" charset="0"/>
                <a:cs typeface="Arial" charset="0"/>
              </a:rPr>
              <a:pPr fontAlgn="base">
                <a:spcBef>
                  <a:spcPct val="0"/>
                </a:spcBef>
                <a:spcAft>
                  <a:spcPct val="0"/>
                </a:spcAft>
              </a:pPr>
              <a:t>5</a:t>
            </a:fld>
            <a:endParaRPr lang="es-ES" altLang="es-ES">
              <a:latin typeface="Arial" charset="0"/>
              <a:cs typeface="Arial" charset="0"/>
            </a:endParaRPr>
          </a:p>
        </p:txBody>
      </p:sp>
      <p:sp>
        <p:nvSpPr>
          <p:cNvPr id="2560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a:t>Throughout the western world public opinion has played an important role in shaping criminal justice policy. At the same time opinion polls repeatedly demonstrate that the public knows little about crime and justice, and holds negative views of the criminal justice system. </a:t>
            </a:r>
          </a:p>
          <a:p>
            <a:pPr eaLnBrk="1" hangingPunct="1">
              <a:spcBef>
                <a:spcPct val="0"/>
              </a:spcBef>
            </a:pPr>
            <a:endParaRPr lang="es-ES" altLang="es-ES"/>
          </a:p>
          <a:p>
            <a:pPr eaLnBrk="1" hangingPunct="1">
              <a:spcBef>
                <a:spcPct val="0"/>
              </a:spcBef>
            </a:pPr>
            <a:r>
              <a:rPr lang="el-GR" b="1"/>
              <a:t>Public Opinion and Criminal Justice: Context, Practice and Values [Paperback] </a:t>
            </a:r>
          </a:p>
          <a:p>
            <a:pPr eaLnBrk="1" hangingPunct="1">
              <a:spcBef>
                <a:spcPct val="0"/>
              </a:spcBef>
            </a:pPr>
            <a:r>
              <a:rPr lang="el-GR">
                <a:hlinkClick r:id="rId3"/>
              </a:rPr>
              <a:t>Jane Wood</a:t>
            </a:r>
            <a:r>
              <a:rPr lang="el-GR"/>
              <a:t> (Editor, Foreword), </a:t>
            </a:r>
            <a:r>
              <a:rPr lang="el-GR">
                <a:hlinkClick r:id="rId4"/>
              </a:rPr>
              <a:t>Theresa A. Gannon</a:t>
            </a:r>
            <a:r>
              <a:rPr lang="el-GR"/>
              <a:t> (Editor) </a:t>
            </a:r>
          </a:p>
          <a:p>
            <a:pPr eaLnBrk="1" hangingPunct="1">
              <a:spcBef>
                <a:spcPct val="0"/>
              </a:spcBef>
            </a:pPr>
            <a:r>
              <a:rPr lang="el-GR"/>
              <a:t>Public opinion is vital to the functioning of the criminal justice system but it is not at all clear how best to establish what this is, and what views people have on different aspects of criminal justice and the criminal justice system. Politicians and the media often assume that the public wants harsher, tougher and longer sentences, and policies may be shaped accordingly. Detailed research and more specific polling often tells a different story. </a:t>
            </a:r>
          </a:p>
          <a:p>
            <a:pPr eaLnBrk="1" hangingPunct="1">
              <a:spcBef>
                <a:spcPct val="0"/>
              </a:spcBef>
            </a:pPr>
            <a:r>
              <a:rPr lang="el-GR"/>
              <a:t>This book is concerned to shed further light on the nature of public views on criminal justice, paying particular attention to public opinion towards specific types of offenders, such as sex offenders and mentally disordered offenders. In doing so it challenges many enduring assumptions regarding people's views on justice, and confronts the myths that infect our understanding of what people think about the criminal justice system.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5736E0B-2561-4439-AB1F-BA45B52AF4FC}" type="slidenum">
              <a:rPr lang="es-ES" altLang="es-ES" smtClean="0">
                <a:latin typeface="Arial" charset="0"/>
                <a:cs typeface="Arial" charset="0"/>
              </a:rPr>
              <a:pPr fontAlgn="base">
                <a:spcBef>
                  <a:spcPct val="0"/>
                </a:spcBef>
                <a:spcAft>
                  <a:spcPct val="0"/>
                </a:spcAft>
              </a:pPr>
              <a:t>6</a:t>
            </a:fld>
            <a:endParaRPr lang="es-ES" altLang="es-ES">
              <a:latin typeface="Arial" charset="0"/>
              <a:cs typeface="Arial" charset="0"/>
            </a:endParaRPr>
          </a:p>
        </p:txBody>
      </p:sp>
      <p:sp>
        <p:nvSpPr>
          <p:cNvPr id="2765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765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b="1"/>
              <a:t>2.2.2. The concept of preventive measure</a:t>
            </a:r>
          </a:p>
          <a:p>
            <a:pPr eaLnBrk="1" hangingPunct="1">
              <a:lnSpc>
                <a:spcPct val="80000"/>
              </a:lnSpc>
              <a:spcBef>
                <a:spcPct val="0"/>
              </a:spcBef>
            </a:pPr>
            <a:r>
              <a:rPr lang="el-GR" sz="800" b="1"/>
              <a:t>A) Main features</a:t>
            </a:r>
            <a:endParaRPr lang="en-GB" altLang="es-ES" sz="800"/>
          </a:p>
          <a:p>
            <a:pPr eaLnBrk="1" hangingPunct="1">
              <a:lnSpc>
                <a:spcPct val="80000"/>
              </a:lnSpc>
              <a:spcBef>
                <a:spcPct val="0"/>
              </a:spcBef>
            </a:pPr>
            <a:r>
              <a:rPr lang="el-GR" sz="800"/>
              <a:t>Preventive measures are justified by the need of time to carry out due process of law. Delays associated with the passing of time in criminal proceedings may entail a certain risk. This risk projects itself with three dimensions: a) avoiding crime to be committed again; b) finding and safeguarding evidence; c) ensuring enforcement of what the final decision may be ruling. </a:t>
            </a:r>
          </a:p>
          <a:p>
            <a:pPr eaLnBrk="1" hangingPunct="1">
              <a:lnSpc>
                <a:spcPct val="80000"/>
              </a:lnSpc>
              <a:spcBef>
                <a:spcPct val="0"/>
              </a:spcBef>
            </a:pPr>
            <a:r>
              <a:rPr lang="el-GR" sz="800"/>
              <a:t>Thus, preventive measures are characterized by the following features:</a:t>
            </a:r>
          </a:p>
          <a:p>
            <a:pPr eaLnBrk="1" hangingPunct="1">
              <a:lnSpc>
                <a:spcPct val="80000"/>
              </a:lnSpc>
              <a:spcBef>
                <a:spcPct val="0"/>
              </a:spcBef>
            </a:pPr>
            <a:r>
              <a:rPr lang="el-GR" sz="800"/>
              <a:t>a) Instrumental: their justification lies only in ensuring the aforementioned risks (therefore, they cannot exist without proper risk assessment);</a:t>
            </a:r>
          </a:p>
          <a:p>
            <a:pPr eaLnBrk="1" hangingPunct="1">
              <a:lnSpc>
                <a:spcPct val="80000"/>
              </a:lnSpc>
              <a:spcBef>
                <a:spcPct val="0"/>
              </a:spcBef>
            </a:pPr>
            <a:r>
              <a:rPr lang="el-GR" sz="800"/>
              <a:t>b) Provisional: they have no vocation to prolong themselves in time, and will disappear as soon as the risk ceases to exist;</a:t>
            </a:r>
          </a:p>
          <a:p>
            <a:pPr eaLnBrk="1" hangingPunct="1">
              <a:lnSpc>
                <a:spcPct val="80000"/>
              </a:lnSpc>
              <a:spcBef>
                <a:spcPct val="0"/>
              </a:spcBef>
            </a:pPr>
            <a:r>
              <a:rPr lang="el-GR" sz="800"/>
              <a:t>c) Time-bound: enforcement is limited in time, and when interfering fundamental rights, their maximal duration would normally be established by law, irrespective of risk assessment; </a:t>
            </a:r>
          </a:p>
          <a:p>
            <a:pPr eaLnBrk="1" hangingPunct="1">
              <a:lnSpc>
                <a:spcPct val="80000"/>
              </a:lnSpc>
              <a:spcBef>
                <a:spcPct val="0"/>
              </a:spcBef>
            </a:pPr>
            <a:r>
              <a:rPr lang="el-GR" sz="800"/>
              <a:t>d) Variable: they can be modified, even suppressed, if factual circumstances change;</a:t>
            </a:r>
          </a:p>
          <a:p>
            <a:pPr eaLnBrk="1" hangingPunct="1">
              <a:lnSpc>
                <a:spcPct val="80000"/>
              </a:lnSpc>
              <a:spcBef>
                <a:spcPct val="0"/>
              </a:spcBef>
            </a:pPr>
            <a:r>
              <a:rPr lang="el-GR" sz="800"/>
              <a:t>e) Proportional: interference with rights should not be excessive. A good national version of proportionality in deciding how to restrict fundamental rights according to ECHR jurisprudence can be found in the “Huang test”: a) the pursued objective has to be of sufficient importance; b) there must be a rational connection between the objective to achieve and the restriction to impose; c) the means should be no more that those strictly necessary to achieve the objective; d) a fair balance should result between public and private interests at stake (see </a:t>
            </a:r>
            <a:r>
              <a:rPr lang="el-GR" sz="800" i="1"/>
              <a:t>Huang v. Secretary of State for the Home Department [2005] English and Wales Court of Appeal, Civ, 105</a:t>
            </a:r>
            <a:r>
              <a:rPr lang="el-GR" sz="800"/>
              <a:t>).</a:t>
            </a:r>
            <a:endParaRPr lang="en-GB" altLang="es-ES" sz="800"/>
          </a:p>
          <a:p>
            <a:pPr eaLnBrk="1" hangingPunct="1">
              <a:lnSpc>
                <a:spcPct val="80000"/>
              </a:lnSpc>
              <a:spcBef>
                <a:spcPct val="0"/>
              </a:spcBef>
            </a:pPr>
            <a:r>
              <a:rPr lang="el-GR" sz="800"/>
              <a:t>d) Usually homogeneous with those punishments that will be imposed if the person is declared guilty (which explains, for instance, why restrictions of liberty should not be imposed as a cautionary measure if the penal code does not foresee imprisonment as a punishment for the investigated offence).</a:t>
            </a:r>
          </a:p>
          <a:p>
            <a:pPr eaLnBrk="1" hangingPunct="1">
              <a:lnSpc>
                <a:spcPct val="80000"/>
              </a:lnSpc>
              <a:spcBef>
                <a:spcPct val="0"/>
              </a:spcBef>
            </a:pPr>
            <a:r>
              <a:rPr lang="el-GR" sz="800"/>
              <a:t>A good illustration for this can be found when considering the most interfering preventive measure. People should only be detained before trial where there is reasonable suspicion that they have committed an offence and substantial reasons for believing that, if released, they would either abscond or commit a serious offence or interfere with the course of justice. </a:t>
            </a:r>
          </a:p>
          <a:p>
            <a:pPr eaLnBrk="1" hangingPunct="1">
              <a:lnSpc>
                <a:spcPct val="80000"/>
              </a:lnSpc>
              <a:spcBef>
                <a:spcPct val="0"/>
              </a:spcBef>
            </a:pPr>
            <a:r>
              <a:rPr lang="el-GR" sz="800"/>
              <a:t>Pre-trial detention therefore should only be used where there is no possibility of using alternative measures to address the concerns that justify the use of such detention. Using pre-trial detention as a preliminary form of punishment is never acceptable. The International Covenant on Civil and Political Rights, Article 9.3,</a:t>
            </a:r>
            <a:r>
              <a:rPr lang="el-GR" sz="800" b="1"/>
              <a:t> </a:t>
            </a:r>
            <a:r>
              <a:rPr lang="el-GR" sz="800"/>
              <a:t>states this principle clearly: “</a:t>
            </a:r>
            <a:r>
              <a:rPr lang="el-GR" sz="800" i="1"/>
              <a:t>It shall not be the general rule that persons awaiting trial shall be detained in custody, but release may be subject to guarantees to appear for trial, at any other stage of the judicial proceedings, and, should occasion arise, for execution of the judgment</a:t>
            </a:r>
            <a:r>
              <a:rPr lang="el-GR" sz="800"/>
              <a:t>.” (See also Tokyo Rules, Rule 6.1).</a:t>
            </a:r>
          </a:p>
          <a:p>
            <a:pPr eaLnBrk="1" hangingPunct="1">
              <a:lnSpc>
                <a:spcPct val="80000"/>
              </a:lnSpc>
              <a:spcBef>
                <a:spcPct val="0"/>
              </a:spcBef>
            </a:pPr>
            <a:r>
              <a:rPr lang="el-GR" sz="800"/>
              <a:t>This shows the connection between the decision on which preventive measure to use and at what extent in time and in strength and the principle of minimal intervention of criminal law, discussed above.</a:t>
            </a:r>
            <a:endParaRPr lang="es-ES" altLang="es-ES" sz="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7FB049-B594-4623-9ABD-BCF9DEDF3E26}" type="slidenum">
              <a:rPr lang="es-ES" altLang="es-ES" smtClean="0">
                <a:latin typeface="Arial" charset="0"/>
                <a:cs typeface="Arial" charset="0"/>
              </a:rPr>
              <a:pPr fontAlgn="base">
                <a:spcBef>
                  <a:spcPct val="0"/>
                </a:spcBef>
                <a:spcAft>
                  <a:spcPct val="0"/>
                </a:spcAft>
              </a:pPr>
              <a:t>7</a:t>
            </a:fld>
            <a:endParaRPr lang="es-ES" altLang="es-ES">
              <a:latin typeface="Arial" charset="0"/>
              <a:cs typeface="Arial" charset="0"/>
            </a:endParaRPr>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p:txBody>
          <a:bodyPr/>
          <a:lstStyle/>
          <a:p>
            <a:pPr eaLnBrk="1" fontAlgn="auto" hangingPunct="1">
              <a:lnSpc>
                <a:spcPct val="80000"/>
              </a:lnSpc>
              <a:spcBef>
                <a:spcPts val="0"/>
              </a:spcBef>
              <a:spcAft>
                <a:spcPts val="0"/>
              </a:spcAft>
              <a:defRPr/>
            </a:pPr>
            <a:r>
              <a:rPr lang="hy" sz="850"/>
              <a:t>Having in mind the main features of this mechanism, an attempt at defining it from the point of view of European human rights law can be essayed as follows.</a:t>
            </a:r>
          </a:p>
          <a:p>
            <a:pPr eaLnBrk="1" fontAlgn="auto" hangingPunct="1">
              <a:lnSpc>
                <a:spcPct val="80000"/>
              </a:lnSpc>
              <a:spcBef>
                <a:spcPts val="0"/>
              </a:spcBef>
              <a:spcAft>
                <a:spcPts val="0"/>
              </a:spcAft>
              <a:defRPr/>
            </a:pPr>
            <a:r>
              <a:rPr lang="hy" sz="850"/>
              <a:t>a) It is an “interference” with fundamental rights. Therefore, an exception to the general rule that each citizen is entitled to enjoy his/her rights, as stated in constitutions and ordinary legislation. As such, it should be subject to strict interpretation (</a:t>
            </a:r>
            <a:r>
              <a:rPr lang="hy" sz="850" i="1"/>
              <a:t>odiosa sunt restringenda</a:t>
            </a:r>
            <a:r>
              <a:rPr lang="hy" sz="850"/>
              <a:t>).</a:t>
            </a:r>
          </a:p>
          <a:p>
            <a:pPr eaLnBrk="1" fontAlgn="auto" hangingPunct="1">
              <a:lnSpc>
                <a:spcPct val="80000"/>
              </a:lnSpc>
              <a:spcBef>
                <a:spcPts val="0"/>
              </a:spcBef>
              <a:spcAft>
                <a:spcPts val="0"/>
              </a:spcAft>
              <a:defRPr/>
            </a:pPr>
            <a:r>
              <a:rPr lang="hy" sz="850"/>
              <a:t>b) It is prescribed by the law. The word “law” encompasses not only primary legislation, but also subsidiary rules and judicial caselaw: it covers all the domestic legal rules that allow for interferences with fundamental rights. However, the word does not merely refer back to domestic law in the sense of leaving it completely up to the domestic law-making authorities (including courts) to make up the rules as they see fit. Rather, the ECHR examines the “quality of the law”: legal rules that do not have the relevant quality are not “law” in terms of the Convention - not even if they serve a “legitimate aim”. Specifically, the Convention requires that any domestic law authorising (or invoked as justification for) an interference with individual rights must be “compatible with the rule of law” and, in particular, accessible (that usually means, published) and sufficiently clear and precise to be “foreseeable” in its application. The Court recognizes that laws (and subsidiary rules) cannot always be phrased with absolute precision, leaving no room for interpretation or discretion, and that the law may evolve. The bottom line is that the law must protect against “arbitrary interferences by public authorities” with the right in question. To the extent that the law grants certain bodies certain discretion it must therefore also provide procedural protection against arbitrary use of that discretion. A relatively vaguely-worded legal rule can therefore be “rescued” - be held to be still compatible with the Convention - provided that sound procedural safeguards are in place to ensure that the rule is not arbitrarily applied.</a:t>
            </a:r>
          </a:p>
          <a:p>
            <a:pPr eaLnBrk="1" fontAlgn="auto" hangingPunct="1">
              <a:lnSpc>
                <a:spcPct val="80000"/>
              </a:lnSpc>
              <a:spcBef>
                <a:spcPts val="0"/>
              </a:spcBef>
              <a:spcAft>
                <a:spcPts val="0"/>
              </a:spcAft>
              <a:defRPr/>
            </a:pPr>
            <a:r>
              <a:rPr lang="hy" sz="850"/>
              <a:t>If a restriction is not based on “law” - i.e. on a legal rule that meets the “quality” requirements developed by the Court - the Convention has been violated. It does not matter that the interference or the impugned rule was aimed at serving a “legitimate aim” (as discussed next); the interference imposed under the rule might even, considered on its own, be “necessary” to achieve that aim. Yet the system is still not compatible with the Convention. The Court will in fact usually refuse to examine those further issues[1].</a:t>
            </a:r>
          </a:p>
          <a:p>
            <a:pPr eaLnBrk="1" fontAlgn="auto" hangingPunct="1">
              <a:lnSpc>
                <a:spcPct val="80000"/>
              </a:lnSpc>
              <a:spcBef>
                <a:spcPts val="0"/>
              </a:spcBef>
              <a:spcAft>
                <a:spcPts val="0"/>
              </a:spcAft>
              <a:defRPr/>
            </a:pPr>
            <a:r>
              <a:rPr lang="hy" sz="850"/>
              <a:t>c) It is an interference pursuing a “legitimate aim”. The State cannot invoke just any aim to justify an interference with a Convention right. On the contrary, the Convention spells out the legitimate aims in pursuit of which those rights may be limited. However, it does so in quite sweeping terms (e.g., national security, public safety, public order, health or morals, the protection of the rights and freedom of others), and the State usually does not find it too difficult to point to a “legitimate aim” for which an interference was imposed. Suffice it to note that in different articles, the relevant aims are listed in somewhat varying terms, and the State must justify any interference with a particular Convention right with reference to one of the specific legitimate aims listed in the (second paragraph of) the article dealing with that right. For instance, national security is not mentioned as a legitimate aim in Article 9 of the Convention, which protects the right to freedom of thought, conscience and religion; States may therefore not interfere with that right on that ground. It may also be noted that restrictions on rights which the State claims serve a particular (legitimate) purpose must indeed have been imposed for that purpose, and should not serve as an excuse to impose them for different ends; that would contravene Article 18 of the Convention[2].</a:t>
            </a:r>
          </a:p>
          <a:p>
            <a:pPr eaLnBrk="1" fontAlgn="auto" hangingPunct="1">
              <a:lnSpc>
                <a:spcPct val="80000"/>
              </a:lnSpc>
              <a:spcBef>
                <a:spcPts val="0"/>
              </a:spcBef>
              <a:spcAft>
                <a:spcPts val="0"/>
              </a:spcAft>
              <a:defRPr/>
            </a:pPr>
            <a:r>
              <a:rPr lang="hy" sz="850"/>
              <a:t>d) It is an interference adopted in the course of criminal proceedings.</a:t>
            </a:r>
            <a:endParaRPr lang="es-ES" sz="85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1 Marcador de imagen de diapositiva"/>
          <p:cNvSpPr>
            <a:spLocks noGrp="1" noRot="1" noChangeAspect="1"/>
          </p:cNvSpPr>
          <p:nvPr>
            <p:ph type="sldImg"/>
          </p:nvPr>
        </p:nvSpPr>
        <p:spPr bwMode="auto">
          <a:noFill/>
          <a:ln>
            <a:solidFill>
              <a:srgbClr val="000000"/>
            </a:solidFill>
            <a:miter lim="800000"/>
            <a:headEnd/>
            <a:tailEnd/>
          </a:ln>
        </p:spPr>
      </p:sp>
      <p:sp>
        <p:nvSpPr>
          <p:cNvPr id="3174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l-GR"/>
              <a:t>http://www.youtube.com/watch?v=0CItGfiHyA8</a:t>
            </a:r>
            <a:endParaRPr lang="en-GB"/>
          </a:p>
        </p:txBody>
      </p:sp>
      <p:sp>
        <p:nvSpPr>
          <p:cNvPr id="31747"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193ECF-9D68-46F9-85C9-8DC4051823CD}" type="slidenum">
              <a:rPr lang="en-GB">
                <a:cs typeface="Arial" charset="0"/>
              </a:rPr>
              <a:pPr fontAlgn="base">
                <a:spcBef>
                  <a:spcPct val="0"/>
                </a:spcBef>
                <a:spcAft>
                  <a:spcPct val="0"/>
                </a:spcAft>
                <a:defRPr/>
              </a:pPr>
              <a:t>8</a:t>
            </a:fld>
            <a:endParaRPr lang="en-GB">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Marcador de imagen de diapositiva"/>
          <p:cNvSpPr>
            <a:spLocks noGrp="1" noRot="1" noChangeAspect="1"/>
          </p:cNvSpPr>
          <p:nvPr>
            <p:ph type="sldImg"/>
          </p:nvPr>
        </p:nvSpPr>
        <p:spPr bwMode="auto">
          <a:noFill/>
          <a:ln>
            <a:solidFill>
              <a:srgbClr val="000000"/>
            </a:solidFill>
            <a:miter lim="800000"/>
            <a:headEnd/>
            <a:tailEnd/>
          </a:ln>
        </p:spPr>
      </p:sp>
      <p:sp>
        <p:nvSpPr>
          <p:cNvPr id="33794"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3795"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EFE75F-5EAF-46D1-8A72-0537285ECE1E}" type="slidenum">
              <a:rPr lang="en-GB">
                <a:cs typeface="Arial" charset="0"/>
              </a:rPr>
              <a:pPr fontAlgn="base">
                <a:spcBef>
                  <a:spcPct val="0"/>
                </a:spcBef>
                <a:spcAft>
                  <a:spcPct val="0"/>
                </a:spcAft>
                <a:defRPr/>
              </a:pPr>
              <a:t>9</a:t>
            </a:fld>
            <a:endParaRPr lang="en-GB">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AF59F82-39A1-405F-928A-4F7F9FEB9B72}" type="slidenum">
              <a:rPr lang="es-ES" altLang="es-ES" smtClean="0">
                <a:latin typeface="Arial" charset="0"/>
                <a:cs typeface="Arial" charset="0"/>
              </a:rPr>
              <a:pPr fontAlgn="base">
                <a:spcBef>
                  <a:spcPct val="0"/>
                </a:spcBef>
                <a:spcAft>
                  <a:spcPct val="0"/>
                </a:spcAft>
              </a:pPr>
              <a:t>14</a:t>
            </a:fld>
            <a:endParaRPr lang="es-ES" altLang="es-ES">
              <a:latin typeface="Arial" charset="0"/>
              <a:cs typeface="Arial" charset="0"/>
            </a:endParaRPr>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a:t>A) </a:t>
            </a:r>
            <a:r>
              <a:rPr lang="el-GR" sz="800" b="1"/>
              <a:t>ASSESSMENT OF CRIME TYPE </a:t>
            </a:r>
            <a:endParaRPr lang="en-GB" altLang="es-ES" sz="800"/>
          </a:p>
          <a:p>
            <a:pPr eaLnBrk="1" hangingPunct="1">
              <a:lnSpc>
                <a:spcPct val="80000"/>
              </a:lnSpc>
              <a:spcBef>
                <a:spcPct val="0"/>
              </a:spcBef>
            </a:pPr>
            <a:r>
              <a:rPr lang="el-GR" sz="800"/>
              <a:t>	The possibility to restrict during the investigation fundamental rights of a person that has not as yet been declared responsible of illegal action is an exception to the principle of presumption of innocence, and should therefore be confined to limited circumstances. Those restrictions that more directly affect the most fundamental rights are tied to the most serious infractions and are therefore dealt with under the strict formalism and set of guarantees which is proper of criminal law.  At the summit of these safeguard mechanisms stands Article 6 of the EConvHR, both as a set of principles and rules contained in the Convention and interpreted by the ECHR and as the key that opens for individuals the last resort to look for judicial protection.</a:t>
            </a:r>
          </a:p>
          <a:p>
            <a:pPr eaLnBrk="1" hangingPunct="1">
              <a:lnSpc>
                <a:spcPct val="80000"/>
              </a:lnSpc>
              <a:spcBef>
                <a:spcPct val="0"/>
              </a:spcBef>
            </a:pPr>
            <a:r>
              <a:rPr lang="el-GR" sz="800"/>
              <a:t>	Therefore, it is decisive to clarify whether the proceedings are to be conducted under the prescriptions of criminal law or not, as this will determine these mechanisms being operational or not. The ECHR has developed criteria to discern whether the proceedings fall under the guarantees of Article &amp; of the Convention. In the first place, it has to be determined whether the provisions defining the offence charged belong, according to the legal system of the corresponding State, to criminal law, disciplinary law or both concurrently. Secondly, in order to add to this very formal criterion, the Court examines the relevant provisions in the light of the common denominator of the respective legislation of the various Contracting States, in order to discard classifications that may be against the European common legal culture. Thirdly and most importantly, the Court examines the nature and severity of the penalty to be imposed, considering that all those punishments that are consistent with the ones in the criminal code, or are of similar severity, should fall under the guarantees of Article 6 EConvHR.</a:t>
            </a:r>
            <a:endParaRPr lang="en-GB" altLang="es-ES" sz="800" i="1"/>
          </a:p>
          <a:p>
            <a:pPr eaLnBrk="1" hangingPunct="1">
              <a:lnSpc>
                <a:spcPct val="80000"/>
              </a:lnSpc>
              <a:spcBef>
                <a:spcPct val="0"/>
              </a:spcBef>
            </a:pPr>
            <a:r>
              <a:rPr lang="el-GR" sz="800" i="1"/>
              <a:t>Ezeh and Connors v. the United Kingdom [GC], 39665/98 and 40086/98, 9 October 2003</a:t>
            </a:r>
          </a:p>
          <a:p>
            <a:pPr eaLnBrk="1" hangingPunct="1">
              <a:lnSpc>
                <a:spcPct val="80000"/>
              </a:lnSpc>
              <a:spcBef>
                <a:spcPct val="0"/>
              </a:spcBef>
            </a:pPr>
            <a:r>
              <a:rPr lang="el-GR" sz="800" i="1"/>
              <a:t>82. The Court notes that it remains undisputed that the starting- point, for the assessment of the applicability of the criminal aspect of Article 6 of the Convention to the present proceedings, are the criteria outlined in Engel and others (cited above, pp. 34- 35, §§ 82-83):</a:t>
            </a:r>
          </a:p>
          <a:p>
            <a:pPr eaLnBrk="1" hangingPunct="1">
              <a:lnSpc>
                <a:spcPct val="80000"/>
              </a:lnSpc>
              <a:spcBef>
                <a:spcPct val="0"/>
              </a:spcBef>
            </a:pPr>
            <a:r>
              <a:rPr lang="el-GR" sz="800" i="1"/>
              <a:t>“82.(…) [I]t is first necessary to know whether the provision(s) defining the offence charged belong, according to the legal system of the respondent State, to criminal law, disciplinary law or both concurrently. This, however, provides no more than a starting point. The indications so afforded have only a formal and relative value and must be examined in the light of the common denominator of the respective legislation of the various Contracting States. The very nature of the offence is a factor of greater import. (…)</a:t>
            </a:r>
          </a:p>
          <a:p>
            <a:pPr eaLnBrk="1" hangingPunct="1">
              <a:lnSpc>
                <a:spcPct val="80000"/>
              </a:lnSpc>
              <a:spcBef>
                <a:spcPct val="0"/>
              </a:spcBef>
            </a:pPr>
            <a:r>
              <a:rPr lang="el-GR" sz="800" i="1"/>
              <a:t>However, supervision by the Court does not stop there. Such supervision would generally prove to be illusory if it did not also take into consideration the degree of severity of the penalty that the person concerned risks incurring. In a society subscribing to the rule of law, there belong to the ‘criminal’ sphere deprivations of liberty liable to be imposed as a punishment, except those which by their nature, duration or manner of execution cannot be appreciably detrimental. (…)</a:t>
            </a:r>
          </a:p>
          <a:p>
            <a:pPr eaLnBrk="1" hangingPunct="1">
              <a:lnSpc>
                <a:spcPct val="80000"/>
              </a:lnSpc>
              <a:spcBef>
                <a:spcPct val="0"/>
              </a:spcBef>
            </a:pPr>
            <a:r>
              <a:rPr lang="el-GR" sz="800" i="1"/>
              <a:t>83. It is on the basis of these criteria that the Court will ascertain whether some or all of the applicants were the subject of a ‘criminal charge’ within the meaning of Article 6 §1. …”</a:t>
            </a:r>
          </a:p>
          <a:p>
            <a:pPr eaLnBrk="1" hangingPunct="1">
              <a:lnSpc>
                <a:spcPct val="80000"/>
              </a:lnSpc>
              <a:spcBef>
                <a:spcPct val="0"/>
              </a:spcBef>
            </a:pPr>
            <a:r>
              <a:rPr lang="el-GR" sz="800" i="1"/>
              <a:t>86. In addition, it is the Court’s established jurisprudence that the second and third criteria laid down in Engel are alternative and not necessarily cumulative: for Article 6 to be held applicable, it suffices that the offence in question is by its nature to be regarded as “criminal” from the point of view of the Convention, or that the offence made the person liable to a sanction which, by its nature and degree of severity, belongs in general to the “criminal” sphere</a:t>
            </a:r>
          </a:p>
          <a:p>
            <a:pPr eaLnBrk="1" hangingPunct="1">
              <a:lnSpc>
                <a:spcPct val="80000"/>
              </a:lnSpc>
              <a:spcBef>
                <a:spcPct val="0"/>
              </a:spcBef>
            </a:pPr>
            <a:r>
              <a:rPr lang="el-GR" sz="800" i="1"/>
              <a:t>…This does not exclude that a cumulative approach may be adopted where separate analysis of each criterion does not make it possible to reach a clear conclusion as to the existence of a criminal charge …</a:t>
            </a:r>
          </a:p>
          <a:p>
            <a:pPr eaLnBrk="1" hangingPunct="1">
              <a:lnSpc>
                <a:spcPct val="80000"/>
              </a:lnSpc>
              <a:spcBef>
                <a:spcPct val="0"/>
              </a:spcBef>
            </a:pPr>
            <a:r>
              <a:rPr lang="el-GR" sz="800" i="1"/>
              <a:t>90. The offences with which the applicants were charged were classified by domestic law as disciplinary: paragraphs (1) and (17) of Rule 47 of the Prison Rules state that the relevant conduct on the part of a prisoner shall be “an offence against discipline” …</a:t>
            </a:r>
          </a:p>
          <a:p>
            <a:pPr eaLnBrk="1" hangingPunct="1">
              <a:lnSpc>
                <a:spcPct val="80000"/>
              </a:lnSpc>
              <a:spcBef>
                <a:spcPct val="0"/>
              </a:spcBef>
            </a:pPr>
            <a:r>
              <a:rPr lang="el-GR" sz="800" i="1"/>
              <a:t>Thus … according to national law the adjudication of such offences was treated as a disciplinary matter and was designed to maintain order within the confines of the prison. The fact … that a governor’s findings would not form part of the applicants’ criminal record is simply a natural consequence of the disciplinary classification of the offence.</a:t>
            </a:r>
          </a:p>
          <a:p>
            <a:pPr eaLnBrk="1" hangingPunct="1">
              <a:lnSpc>
                <a:spcPct val="80000"/>
              </a:lnSpc>
              <a:spcBef>
                <a:spcPct val="0"/>
              </a:spcBef>
            </a:pPr>
            <a:r>
              <a:rPr lang="el-GR" sz="800" i="1"/>
              <a:t>91. However, the indications so afforded by the national law have only a formal and relative value; the “very nature of the offence is a factor of greater import” (see Engel and others …) ….</a:t>
            </a:r>
          </a:p>
          <a:p>
            <a:pPr eaLnBrk="1" hangingPunct="1">
              <a:lnSpc>
                <a:spcPct val="80000"/>
              </a:lnSpc>
              <a:spcBef>
                <a:spcPct val="0"/>
              </a:spcBef>
            </a:pPr>
            <a:r>
              <a:rPr lang="el-GR" sz="800" i="1"/>
              <a:t>100. In explaining the autonomous nature of the concept of “criminal” in Article 6 of the Convention, the Court has emphasised that the Contracting States could not at their discretion classify an offence as disciplinary instead of criminal, or prosecute the author of a “mixed” offence on the disciplinary rather than on the criminal plane, as this would subordinate the operation of the fundamental clauses of Article 6 to their sovereign will. The Court’s role under that article is therefore to satisfy itself that the disciplinary does not improperly encroach upon the criminal ….</a:t>
            </a:r>
          </a:p>
          <a:p>
            <a:pPr eaLnBrk="1" hangingPunct="1">
              <a:lnSpc>
                <a:spcPct val="80000"/>
              </a:lnSpc>
              <a:spcBef>
                <a:spcPct val="0"/>
              </a:spcBef>
            </a:pPr>
            <a:r>
              <a:rPr lang="el-GR" sz="800" i="1"/>
              <a:t>101. … misconduct by a prisoner might take different forms; while certain acts were clearly no more than questions of internal discipline, others could not be seen in the same light. Relevant indicators were that “some matters may be more serious than others”, that the illegality of the relevant act might turn on the fact that it was committed in prison and that conduct which constituted an offence under the Rules might also amount to an offence under the criminal law so that, theoretically at least, there was criminal and disciplinary proceedings.</a:t>
            </a:r>
          </a:p>
          <a:p>
            <a:pPr eaLnBrk="1" hangingPunct="1">
              <a:lnSpc>
                <a:spcPct val="80000"/>
              </a:lnSpc>
              <a:spcBef>
                <a:spcPct val="0"/>
              </a:spcBef>
            </a:pPr>
            <a:r>
              <a:rPr lang="el-GR" sz="800" i="1"/>
              <a:t>102. Moreover, criminal penalties have been customarily recognised as comprising the twin objectives of punishment and deterrence (…)</a:t>
            </a:r>
          </a:p>
          <a:p>
            <a:pPr eaLnBrk="1" hangingPunct="1">
              <a:lnSpc>
                <a:spcPct val="80000"/>
              </a:lnSpc>
              <a:spcBef>
                <a:spcPct val="0"/>
              </a:spcBef>
            </a:pPr>
            <a:r>
              <a:rPr lang="el-GR" sz="800" i="1"/>
              <a:t>103. … the offences in question were directed towards a group possessing a special status, namely prisoners, as opposed to all citizens.</a:t>
            </a:r>
          </a:p>
          <a:p>
            <a:pPr eaLnBrk="1" hangingPunct="1">
              <a:lnSpc>
                <a:spcPct val="80000"/>
              </a:lnSpc>
              <a:spcBef>
                <a:spcPct val="0"/>
              </a:spcBef>
            </a:pPr>
            <a:r>
              <a:rPr lang="el-GR" sz="800" i="1"/>
              <a:t>However … this fact renders the nature of the offences prima facie disciplinary. It is but one of the “relevant indicators” in assessing the nature of the offence …</a:t>
            </a:r>
          </a:p>
          <a:p>
            <a:pPr eaLnBrk="1" hangingPunct="1">
              <a:lnSpc>
                <a:spcPct val="80000"/>
              </a:lnSpc>
              <a:spcBef>
                <a:spcPct val="0"/>
              </a:spcBef>
            </a:pPr>
            <a:r>
              <a:rPr lang="el-GR" sz="800" i="1"/>
              <a:t>104. Secondly … the charge against the first applicant corresponded to an offence in the ordinary criminal law … It is also clear that the charge of assault against the second applicant is an offence under the criminal law as well as under the Prison Rules…</a:t>
            </a:r>
          </a:p>
          <a:p>
            <a:pPr eaLnBrk="1" hangingPunct="1">
              <a:lnSpc>
                <a:spcPct val="80000"/>
              </a:lnSpc>
              <a:spcBef>
                <a:spcPct val="0"/>
              </a:spcBef>
            </a:pPr>
            <a:r>
              <a:rPr lang="el-GR" sz="800" i="1"/>
              <a:t>105. Thirdly, the Government submit that disciplinary rules and sanctions in prison are designed primarily to ensure the successful operation of a system of early release so that the “punitive” element of the offence is secondary to the primary purpose of “prevention” of disorder. The Court considers that awards of additional days were, from any viewpoint, imposed after a finding of culpability … to punish the applicants for the offences they had committed and to prevent further offending by them and other prisoners. It does not find persuasive the Government’s argument distinguishing between the punishment and deterrent aims of the offences in question, these objectives not being mutually exclusive … and being recognised as characteristic features of criminal penalties (…)</a:t>
            </a:r>
          </a:p>
          <a:p>
            <a:pPr eaLnBrk="1" hangingPunct="1">
              <a:lnSpc>
                <a:spcPct val="80000"/>
              </a:lnSpc>
              <a:spcBef>
                <a:spcPct val="0"/>
              </a:spcBef>
            </a:pPr>
            <a:r>
              <a:rPr lang="el-GR" sz="800" i="1"/>
              <a:t>106. Accordingly, the Court considers that these factors, even if they were not of themselves sufficient to lead to the conclusion that the offences with which the applicants were charged are to be regarded as “criminal” for Convention purposes, clearly give them a certain colouring which does not entirely coincide with that of a purely disciplinary matter.</a:t>
            </a:r>
          </a:p>
          <a:p>
            <a:pPr eaLnBrk="1" hangingPunct="1">
              <a:lnSpc>
                <a:spcPct val="80000"/>
              </a:lnSpc>
              <a:spcBef>
                <a:spcPct val="0"/>
              </a:spcBef>
            </a:pPr>
            <a:r>
              <a:rPr lang="el-GR" sz="800" i="1"/>
              <a:t>107. The Court finds it therefore necessary to turn to the third criterion: the nature and degree of severity of the penalty that the applicants risked incurring …</a:t>
            </a:r>
          </a:p>
          <a:p>
            <a:pPr eaLnBrk="1" hangingPunct="1">
              <a:lnSpc>
                <a:spcPct val="80000"/>
              </a:lnSpc>
              <a:spcBef>
                <a:spcPct val="0"/>
              </a:spcBef>
            </a:pPr>
            <a:r>
              <a:rPr lang="el-GR" sz="800" i="1"/>
              <a:t>120. The nature and severity of the penalty which was “liable to be imposed” on the applicants … are determined by reference to the maximum potential penalty for which the relevant law provides …</a:t>
            </a:r>
          </a:p>
          <a:p>
            <a:pPr eaLnBrk="1" hangingPunct="1">
              <a:lnSpc>
                <a:spcPct val="80000"/>
              </a:lnSpc>
              <a:spcBef>
                <a:spcPct val="0"/>
              </a:spcBef>
            </a:pPr>
            <a:r>
              <a:rPr lang="el-GR" sz="800" i="1"/>
              <a:t>The actual penalty imposed is relevant to the determination … but it cannot diminish the importance of what was initially at stake …</a:t>
            </a:r>
          </a:p>
          <a:p>
            <a:pPr eaLnBrk="1" hangingPunct="1">
              <a:lnSpc>
                <a:spcPct val="80000"/>
              </a:lnSpc>
              <a:spcBef>
                <a:spcPct val="0"/>
              </a:spcBef>
            </a:pPr>
            <a:r>
              <a:rPr lang="el-GR" sz="800" i="1"/>
              <a:t>124. The Court finds that awards of additional days by the governor constitute fresh deprivations of liberty imposed for punitive reasons after a finding of culpability …</a:t>
            </a:r>
          </a:p>
          <a:p>
            <a:pPr eaLnBrk="1" hangingPunct="1">
              <a:lnSpc>
                <a:spcPct val="80000"/>
              </a:lnSpc>
              <a:spcBef>
                <a:spcPct val="0"/>
              </a:spcBef>
            </a:pPr>
            <a:r>
              <a:rPr lang="el-GR" sz="800" i="1"/>
              <a:t>125. This being so, the mere fact … that at the time of the governor’s decision the applicants were prisoners serving a lawfully imposed prison sentence does not, in the view of the Court, serve to distinguish their case from that of civilians or military personnel at liberty. It is, moreover, for this reason that the question of the procedural protections to be accorded to prison adjudication proceedings is one properly considered under Article 6 and not, as the Government suggest, under the provisions of Article 5 of the Convention …</a:t>
            </a:r>
          </a:p>
          <a:p>
            <a:pPr eaLnBrk="1" hangingPunct="1">
              <a:lnSpc>
                <a:spcPct val="80000"/>
              </a:lnSpc>
              <a:spcBef>
                <a:spcPct val="0"/>
              </a:spcBef>
            </a:pPr>
            <a:r>
              <a:rPr lang="el-GR" sz="800" i="1"/>
              <a:t>126. The Court observes that in Engel and others … it found as follows:</a:t>
            </a:r>
          </a:p>
          <a:p>
            <a:pPr eaLnBrk="1" hangingPunct="1">
              <a:lnSpc>
                <a:spcPct val="80000"/>
              </a:lnSpc>
              <a:spcBef>
                <a:spcPct val="0"/>
              </a:spcBef>
            </a:pPr>
            <a:r>
              <a:rPr lang="el-GR" sz="800" i="1"/>
              <a:t>“In a society subscribing to the rule of law, there belong to the ‘criminal’ sphere deprivations of liberty liable to be imposed as a punishment, except those which by their nature, duration or manner of execution cannot be appreciably detrimental. The seriousness of what is at stake, the traditions of the Contracting States and the importance attached by the Convention to respect for the physical liberty of the person all require that this should be so.”</a:t>
            </a:r>
          </a:p>
          <a:p>
            <a:pPr eaLnBrk="1" hangingPunct="1">
              <a:lnSpc>
                <a:spcPct val="80000"/>
              </a:lnSpc>
              <a:spcBef>
                <a:spcPct val="0"/>
              </a:spcBef>
            </a:pPr>
            <a:r>
              <a:rPr lang="el-GR" sz="800" i="1"/>
              <a:t>Accordingly, given the deprivations of liberty liable to be and actually imposed on the present applicants, there is a presumption that the charges against them were criminal within the meaning of Article 6, a presumption which could be rebutted entirely exceptionally, and only if those deprivations of liberty could not be considered “appreciably detrimental” given their nature, duration or manner of execution …</a:t>
            </a:r>
          </a:p>
          <a:p>
            <a:pPr eaLnBrk="1" hangingPunct="1">
              <a:lnSpc>
                <a:spcPct val="80000"/>
              </a:lnSpc>
              <a:spcBef>
                <a:spcPct val="0"/>
              </a:spcBef>
            </a:pPr>
            <a:r>
              <a:rPr lang="el-GR" sz="800" i="1"/>
              <a:t>128. In the present case, it is observed that the maximum number of additional days which could be awarded to each applicant by the governor was 42 for each offence (Rule 50 of the Prison Rules). The first applicant was awarded 40 additional days and this was to be his twenty-second offence against discipline and his seventh offence involving violent threats. The second applicant was awarded 7 additional days’ detention and this was to be his thirty-seventh offence against discipline. The awards of 40 and 7 additional days constituted the equivalent, in duration, of sentences handed down by a domestic court of approximately 11 and 2 weeks’ imprisonment, respectively, given the provisions of section 33 (1) of the 1991 Act ….</a:t>
            </a:r>
          </a:p>
          <a:p>
            <a:pPr eaLnBrk="1" hangingPunct="1">
              <a:lnSpc>
                <a:spcPct val="80000"/>
              </a:lnSpc>
              <a:spcBef>
                <a:spcPct val="0"/>
              </a:spcBef>
            </a:pPr>
            <a:r>
              <a:rPr lang="el-GR" sz="800" i="1"/>
              <a:t>The Court also observes that (…) nothing was submitted to the Grand Chamber, to suggest that awards of additional days would be served other than in prison and under the same prison regime</a:t>
            </a:r>
            <a:endParaRPr lang="en-GB" altLang="es-ES" sz="800"/>
          </a:p>
          <a:p>
            <a:pPr eaLnBrk="1" hangingPunct="1">
              <a:lnSpc>
                <a:spcPct val="80000"/>
              </a:lnSpc>
              <a:spcBef>
                <a:spcPct val="0"/>
              </a:spcBef>
            </a:pPr>
            <a:r>
              <a:rPr lang="el-GR" sz="800"/>
              <a:t>It is relevant to bear in mind that one of the elements of the notion of preventive measure, as discussed in the previous lesson, homogeneity with penalties set in substantive law for the offence under investigation. This explains, for instance, why restrictions of liberty should not be imposed as a cautionary measure if the penal code does not foresee imprisonment as a punishment for the investigated offence, and why those measures that most strongly interfere with fundamental rights should not be enforced during the investigation of administrative infractions or minor criminal offences. To ensure this principle it is important to asses correctly the type of crime to be charged and to reason why this assessment is properly based both on the law and on data available. This needs to be done not only when the decision on preventive measures is adopted, but also in order to review adopted measures if there are relevant changes in the type of crime resulting from facts arising in the course of investigation. </a:t>
            </a:r>
            <a:endParaRPr lang="es-ES" altLang="es-ES" sz="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BEC9E7D-7AC9-4963-9BEA-D480336FD0C8}" type="slidenum">
              <a:rPr lang="es-ES" altLang="es-ES" smtClean="0">
                <a:latin typeface="Arial" charset="0"/>
                <a:cs typeface="Arial" charset="0"/>
              </a:rPr>
              <a:pPr fontAlgn="base">
                <a:spcBef>
                  <a:spcPct val="0"/>
                </a:spcBef>
                <a:spcAft>
                  <a:spcPct val="0"/>
                </a:spcAft>
              </a:pPr>
              <a:t>15</a:t>
            </a:fld>
            <a:endParaRPr lang="es-ES" altLang="es-ES">
              <a:latin typeface="Arial" charset="0"/>
              <a:cs typeface="Arial" charset="0"/>
            </a:endParaRPr>
          </a:p>
        </p:txBody>
      </p:sp>
      <p:sp>
        <p:nvSpPr>
          <p:cNvPr id="419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a:t>B) </a:t>
            </a:r>
            <a:r>
              <a:rPr lang="el-GR" sz="800" b="1" i="1"/>
              <a:t>FUMUS BONI IURIS</a:t>
            </a:r>
            <a:endParaRPr lang="en-GB" altLang="es-ES" sz="800"/>
          </a:p>
          <a:p>
            <a:pPr eaLnBrk="1" hangingPunct="1">
              <a:lnSpc>
                <a:spcPct val="80000"/>
              </a:lnSpc>
              <a:spcBef>
                <a:spcPct val="0"/>
              </a:spcBef>
            </a:pPr>
            <a:r>
              <a:rPr lang="el-GR" sz="800"/>
              <a:t>As is the case with all cautionary measures, the reasons that justify an interim restriction of rights in the stage of preparing the trial can be grouped under two main headings: “</a:t>
            </a:r>
            <a:r>
              <a:rPr lang="el-GR" sz="800" i="1"/>
              <a:t>fumus boni iuris</a:t>
            </a:r>
            <a:r>
              <a:rPr lang="el-GR" sz="800"/>
              <a:t>” (appearance of enough good reasons) and “</a:t>
            </a:r>
            <a:r>
              <a:rPr lang="el-GR" sz="800" i="1"/>
              <a:t>periculum in mora</a:t>
            </a:r>
            <a:r>
              <a:rPr lang="el-GR" sz="800"/>
              <a:t>” (risk associated with the delay necessary to prepare trial). </a:t>
            </a:r>
          </a:p>
          <a:p>
            <a:pPr eaLnBrk="1" hangingPunct="1">
              <a:lnSpc>
                <a:spcPct val="80000"/>
              </a:lnSpc>
              <a:spcBef>
                <a:spcPct val="0"/>
              </a:spcBef>
            </a:pPr>
            <a:r>
              <a:rPr lang="el-GR" sz="800"/>
              <a:t>In criminal law terms, the “</a:t>
            </a:r>
            <a:r>
              <a:rPr lang="el-GR" sz="800" i="1"/>
              <a:t>fumus boni iuris</a:t>
            </a:r>
            <a:r>
              <a:rPr lang="el-GR" sz="800"/>
              <a:t>” is equivalent to the reasonable suspicion that a person committed an offence. As an example, when dealing with the most conspicuous preventive measure, Article 5 (1) (c) EConvHR stipulates the need for a reasonable suspicion that the person being deprived of liberty has committed an offence. This ensures that a deprivation only happens where this is well-founded and therefore not arbitrary (see Murray v. the United Kingdom below, dealing with a terrorist suspect). A suspicion must always be genuinely held and is based on facts or information which objectively link the person suspected to the supposed crime. </a:t>
            </a:r>
            <a:endParaRPr lang="en-GB" altLang="es-ES" sz="800" i="1"/>
          </a:p>
          <a:p>
            <a:pPr eaLnBrk="1" hangingPunct="1">
              <a:lnSpc>
                <a:spcPct val="80000"/>
              </a:lnSpc>
              <a:spcBef>
                <a:spcPct val="0"/>
              </a:spcBef>
            </a:pPr>
            <a:r>
              <a:rPr lang="el-GR" sz="800" i="1"/>
              <a:t>K.-F. v. Germany, 25629/94, 27 November 1997: </a:t>
            </a:r>
          </a:p>
          <a:p>
            <a:pPr eaLnBrk="1" hangingPunct="1">
              <a:lnSpc>
                <a:spcPct val="80000"/>
              </a:lnSpc>
              <a:spcBef>
                <a:spcPct val="0"/>
              </a:spcBef>
            </a:pPr>
            <a:r>
              <a:rPr lang="el-GR" sz="800" i="1"/>
              <a:t>58. Mrs S., the landlady, had informed the police that Mr and Mrs K.-F. had rented her flat without intending to perform their obligations as tenants and were about to make off without paying what they owed … After initial inquiries had revealed that Mr and Mrs K.-F.’s address was merely a Post Office box and that Mr K.-F. had previously been under investigation for fraud …, the police arrested the couple at 9.45 p.m. on 4 July 1991 and took them to the police station so that their identities could be checked … In a report drawn up at 11.30 p.m. the police stated that they strongly suspected Mr and Mrs K.-F. of rent fraud and that there was a risk that they would abscond.</a:t>
            </a:r>
          </a:p>
          <a:p>
            <a:pPr eaLnBrk="1" hangingPunct="1">
              <a:lnSpc>
                <a:spcPct val="80000"/>
              </a:lnSpc>
              <a:spcBef>
                <a:spcPct val="0"/>
              </a:spcBef>
            </a:pPr>
            <a:r>
              <a:rPr lang="el-GR" sz="800" i="1"/>
              <a:t>59. Having regard to those circumstances, the Court can, in principle, follow the reasoning of the Koblenz Court of Appeal, which … held that the police officers’ suspicions of rent fraud and the danger that Mr K.-F. would abscond were justified. Consequently, the applicant was detained on reasonable suspicion of having committed an offence, within the meaning of Article 5 §1 (c).</a:t>
            </a:r>
          </a:p>
          <a:p>
            <a:pPr eaLnBrk="1" hangingPunct="1">
              <a:lnSpc>
                <a:spcPct val="80000"/>
              </a:lnSpc>
              <a:spcBef>
                <a:spcPct val="0"/>
              </a:spcBef>
            </a:pPr>
            <a:r>
              <a:rPr lang="el-GR" sz="800" i="1"/>
              <a:t>Wloch v. Poland, 27785/95, 19 October 2000:</a:t>
            </a:r>
          </a:p>
          <a:p>
            <a:pPr eaLnBrk="1" hangingPunct="1">
              <a:lnSpc>
                <a:spcPct val="80000"/>
              </a:lnSpc>
              <a:spcBef>
                <a:spcPct val="0"/>
              </a:spcBef>
            </a:pPr>
            <a:r>
              <a:rPr lang="el-GR" sz="800" i="1"/>
              <a:t>109. However, in addition to its factual side, the existence of a “reasonable suspicion” within the meaning of Article 5 §1 (c) requires that the facts relied on can be reasonably considered as falling under one of the sections describing criminal behaviour in the Criminal Code. Thus, there could clearly not be a “reasonable suspicion” if the acts or facts held against a detained person did not constitute a crime at the time when they occurred. …</a:t>
            </a:r>
          </a:p>
          <a:p>
            <a:pPr eaLnBrk="1" hangingPunct="1">
              <a:lnSpc>
                <a:spcPct val="80000"/>
              </a:lnSpc>
              <a:spcBef>
                <a:spcPct val="0"/>
              </a:spcBef>
            </a:pPr>
            <a:r>
              <a:rPr lang="el-GR" sz="800" i="1"/>
              <a:t>115. … had the applicant’s detention been based solely on the suspicion concerning his alleged involvement in the offence of trading in children, the legality of such detention, considering the existing contradictions in the interpretation of the domestic law, would have been doubtful. However, it was also grounded upon the suspicion that he had committed an offence of inciting per sons, who had participated in the adoption proceedings, to give false evidence with intent to mislead the courts.</a:t>
            </a:r>
          </a:p>
          <a:p>
            <a:pPr eaLnBrk="1" hangingPunct="1">
              <a:lnSpc>
                <a:spcPct val="80000"/>
              </a:lnSpc>
              <a:spcBef>
                <a:spcPct val="0"/>
              </a:spcBef>
            </a:pPr>
            <a:r>
              <a:rPr lang="el-GR" sz="800" i="1"/>
              <a:t>Stepuleac v. Moldova, 8207/06, 6 November 2007:</a:t>
            </a:r>
          </a:p>
          <a:p>
            <a:pPr eaLnBrk="1" hangingPunct="1">
              <a:lnSpc>
                <a:spcPct val="80000"/>
              </a:lnSpc>
              <a:spcBef>
                <a:spcPct val="0"/>
              </a:spcBef>
            </a:pPr>
            <a:r>
              <a:rPr lang="el-GR" sz="800" i="1"/>
              <a:t>70. … the only ground cited by the prosecuting authority when arresting the applicant and when requesting the court to order his pre-trial detention was that the victim (G.N.) had directly identified him as the perpetrator of a crime … However, …the complaint lodged by G.N. did not directly indicate the applicant’s name, nor did it imply that all the employees of the applicant’s company were involved …The prosecutor’s decision … to initiate the criminal investigation included the applicant’s name … It is unclear why his name was included in that decision at the very start of the investigation and before further evidence could be obtained. It is to be noted that the applicant was never accused of condoning illegal activities on the premises of his company, which might have explained his arrest as Tantal’s director, but of personal participation in blackmail …</a:t>
            </a:r>
          </a:p>
          <a:p>
            <a:pPr eaLnBrk="1" hangingPunct="1">
              <a:lnSpc>
                <a:spcPct val="80000"/>
              </a:lnSpc>
              <a:spcBef>
                <a:spcPct val="0"/>
              </a:spcBef>
            </a:pPr>
            <a:r>
              <a:rPr lang="el-GR" sz="800" i="1"/>
              <a:t>72. … the domestic court, when examining the request for a detention order …, established that at least one of the aspects of G.N.’s complaint was abusive … This should have cast doubt on G.N.’s credibility. The conflict he had with the company’s administration … gives further reasons to doubt his motives. However, rather than verifying this information, which was easily obtainable from the law enforcement authorities, particularly given the large number of prosecutors assigned to the case, the prosecutor arrested the applicant partly on the basis of his alleged kidnapping of G.N. This lends support to the applicant’s claim that the investigating authorities did not genuinely verify the facts in order to determine the existence of a reasonable suspicion that he had committed a crime, but rather pursued his arrest, allegedly for private interests. …</a:t>
            </a:r>
          </a:p>
          <a:p>
            <a:pPr eaLnBrk="1" hangingPunct="1">
              <a:lnSpc>
                <a:spcPct val="80000"/>
              </a:lnSpc>
              <a:spcBef>
                <a:spcPct val="0"/>
              </a:spcBef>
            </a:pPr>
            <a:r>
              <a:rPr lang="el-GR" sz="800" i="1"/>
              <a:t>73. In the light of the above, in particular the prosecutor’s decision to include the applicant’s name in the list of suspects without a statement by the victim or any other evidence pointing to him…, as well as the prosecutor’s failure to make a genuine inquiry into the basic facts, in order to verify whether the complaint was well-founded, the Court concludes that the information in its possession does not “satisfy an objective observer that the person concerned may have committed the offence”.</a:t>
            </a:r>
          </a:p>
          <a:p>
            <a:pPr eaLnBrk="1" hangingPunct="1">
              <a:lnSpc>
                <a:spcPct val="80000"/>
              </a:lnSpc>
              <a:spcBef>
                <a:spcPct val="0"/>
              </a:spcBef>
            </a:pPr>
            <a:r>
              <a:rPr lang="el-GR" sz="800" i="1"/>
              <a:t>74. There has, accordingly, been a violation of Article 5 §1 of the Convention in respect of the applicant’s first arrest …</a:t>
            </a:r>
          </a:p>
          <a:p>
            <a:pPr eaLnBrk="1" hangingPunct="1">
              <a:lnSpc>
                <a:spcPct val="80000"/>
              </a:lnSpc>
              <a:spcBef>
                <a:spcPct val="0"/>
              </a:spcBef>
            </a:pPr>
            <a:r>
              <a:rPr lang="el-GR" sz="800" i="1"/>
              <a:t>76. … Had the applicant indeed committed the crime and had he wanted to pressure the victim or witnesses or destroy evidence, he would have had plenty of time to do so before December 2005, and no evidence was submitted to the Court of any such actions on the part of the applicant. There was, therefore, no urgency for an arrest in order to stop an ongoing criminal activity and the 24 investigators assigned to the case could have used any extra time to verify whether the complaints were prima facie well-founded. Instead of such verification, the applicant was arrested on the day when the investigation was initiated …</a:t>
            </a:r>
          </a:p>
          <a:p>
            <a:pPr eaLnBrk="1" hangingPunct="1">
              <a:lnSpc>
                <a:spcPct val="80000"/>
              </a:lnSpc>
              <a:spcBef>
                <a:spcPct val="0"/>
              </a:spcBef>
            </a:pPr>
            <a:r>
              <a:rPr lang="el-GR" sz="800" i="1"/>
              <a:t>77. More disturbingly, it follows from the statements of the two alleged victims that one of the complaints was fabricated and the investigating authority did not verify with him whether he had indeed made that complaint, while the other was the result of the direct influence of officer O., the same person who registered the first complaint against the applicant … This renders both complaints irrelevant for the purposes of determining the existence of a reasonable suspicion that the applicant had committed a crime, while no other reason for his arrest was cited …</a:t>
            </a:r>
          </a:p>
          <a:p>
            <a:pPr eaLnBrk="1" hangingPunct="1">
              <a:lnSpc>
                <a:spcPct val="80000"/>
              </a:lnSpc>
              <a:spcBef>
                <a:spcPct val="0"/>
              </a:spcBef>
            </a:pPr>
            <a:r>
              <a:rPr lang="el-GR" sz="800" i="1"/>
              <a:t>78. The Court is aware of the possibility of a victim retracting his or her statements because of a change of heart or even coercion. However, whether or not a victim signed a complaint can be verified by objective forensic evidence and there is nothing in the file to suggest that the person had lied to the domestic court about not having signed the complaint. Indeed, if it were shown that the victim had actually signed the complaint but later retracted it under duress, the domestic court would have had serious reasons for refusing the applicant’s request for release. No such concerns were expressed by the court …</a:t>
            </a:r>
          </a:p>
          <a:p>
            <a:pPr eaLnBrk="1" hangingPunct="1">
              <a:lnSpc>
                <a:spcPct val="80000"/>
              </a:lnSpc>
              <a:spcBef>
                <a:spcPct val="0"/>
              </a:spcBef>
            </a:pPr>
            <a:r>
              <a:rPr lang="el-GR" sz="800" i="1"/>
              <a:t>79. All of the above, together with the inclusion of the applicant’s name in the list of suspects without cause, established in respect of his first arrest …, creates a very troubling impression that the applicant was deliberately targeted.</a:t>
            </a:r>
          </a:p>
          <a:p>
            <a:pPr eaLnBrk="1" hangingPunct="1">
              <a:lnSpc>
                <a:spcPct val="80000"/>
              </a:lnSpc>
              <a:spcBef>
                <a:spcPct val="0"/>
              </a:spcBef>
            </a:pPr>
            <a:r>
              <a:rPr lang="el-GR" sz="800" i="1"/>
              <a:t>80. Whether or not the applicant was arrested deliberately or following a failure properly to consider the facts of the case or a bona fide mistake, the Court does not see in the file, as in the case of the first arrest, any evidence to support a reasonable suspicion that the applicant committed a crime.</a:t>
            </a:r>
          </a:p>
          <a:p>
            <a:pPr eaLnBrk="1" hangingPunct="1">
              <a:lnSpc>
                <a:spcPct val="80000"/>
              </a:lnSpc>
              <a:spcBef>
                <a:spcPct val="0"/>
              </a:spcBef>
            </a:pPr>
            <a:r>
              <a:rPr lang="el-GR" sz="800" i="1"/>
              <a:t>81. There has, accordingly, been a violation of Article 5 §1 of the Convention in respect of the applicant’s second arrest also.</a:t>
            </a:r>
          </a:p>
          <a:p>
            <a:pPr eaLnBrk="1" hangingPunct="1">
              <a:lnSpc>
                <a:spcPct val="80000"/>
              </a:lnSpc>
              <a:spcBef>
                <a:spcPct val="0"/>
              </a:spcBef>
            </a:pPr>
            <a:r>
              <a:rPr lang="el-GR" sz="800" i="1"/>
              <a:t>Kandzhov v. Bulgaria, 68294/01, 6 November 2008: </a:t>
            </a:r>
          </a:p>
          <a:p>
            <a:pPr eaLnBrk="1" hangingPunct="1">
              <a:lnSpc>
                <a:spcPct val="80000"/>
              </a:lnSpc>
              <a:spcBef>
                <a:spcPct val="0"/>
              </a:spcBef>
            </a:pPr>
            <a:r>
              <a:rPr lang="el-GR" sz="800" i="1"/>
              <a:t>60. … the Court observes that the applicant’s actions consisted of the gathering of signatures calling for the resignation of the Minister of Justice and displaying two posters calling him a “top idiot”. When examining the criminal charges against the applicant the Supreme Court of Cassation specifically found that these actions had been entirely peaceful, had not obstructed any passers-by and had been hardly likely to provoke others to violence. On this basis, it concluded that they did not amount to the constituent elements of the offence of hooliganism and that in convicting the applicant the Pleven District Court had “failed to give any arguments” but had merely made blanket statements in this respect … Nor did the orders for the applicant’s arrest under section 70 (1) of the 1997 Ministry of Internal Affairs Act and for his detention under Article 152a §3 of the 1974 Code of Criminal Procedure – which were not reviewed by a court – contain anything which may be taken to suggest that the authorities could reasonably believe that the conduct in which he had engaged constituted hooliganism, whose elements were comprehensively laid down in the Supreme Court’s binding interpretative decision of 1974 …</a:t>
            </a:r>
            <a:endParaRPr lang="en-GB" altLang="es-ES" sz="800"/>
          </a:p>
          <a:p>
            <a:pPr eaLnBrk="1" hangingPunct="1">
              <a:lnSpc>
                <a:spcPct val="80000"/>
              </a:lnSpc>
              <a:spcBef>
                <a:spcPct val="0"/>
              </a:spcBef>
            </a:pPr>
            <a:r>
              <a:rPr lang="el-GR" sz="800"/>
              <a:t>Finding ground for </a:t>
            </a:r>
            <a:r>
              <a:rPr lang="el-GR" sz="800" i="1"/>
              <a:t>fumus boni iuris </a:t>
            </a:r>
            <a:r>
              <a:rPr lang="el-GR" sz="800"/>
              <a:t>does not mean that the evidence must be sufficient to justify a conviction or even the bringing of a charge. It was recognized in the leading cases Brogan v. the United Kingdom and Murray v. the United Kingdom (both cases dealing with arrests by UK authorities in the Northern Ireland-conflict) that the object of questioning is simply to further the investigation of a possible offence through confirming or dispelling the suspicion that exists. Nevertheless, there must be some basis for the suspicion that is relied upon.</a:t>
            </a:r>
          </a:p>
          <a:p>
            <a:pPr eaLnBrk="1" hangingPunct="1">
              <a:lnSpc>
                <a:spcPct val="80000"/>
              </a:lnSpc>
              <a:spcBef>
                <a:spcPct val="0"/>
              </a:spcBef>
            </a:pPr>
            <a:r>
              <a:rPr lang="el-GR" sz="800"/>
              <a:t>The mere fact that a person has committed some offence – even if similar – in the past will not, therefore, be a sufficient basis for a reasonable suspicion. The Court stated that “a ‘reasonable suspicion’ presupposes the existence of facts or information which would satisfy an objective observer that the person concerned may have committed the offence.” (Fox, Campbell and Hartley v. the United Kingdom, para 32: the case deals with (</a:t>
            </a:r>
            <a:r>
              <a:rPr lang="el-GR" sz="800" i="1"/>
              <a:t>inter alia</a:t>
            </a:r>
            <a:r>
              <a:rPr lang="el-GR" sz="800"/>
              <a:t>) the arrest of a married couple, both of which had been previously convicted for terrorist offences).</a:t>
            </a:r>
            <a:endParaRPr lang="en-GB" altLang="es-ES" sz="800" i="1"/>
          </a:p>
          <a:p>
            <a:pPr eaLnBrk="1" hangingPunct="1">
              <a:lnSpc>
                <a:spcPct val="80000"/>
              </a:lnSpc>
              <a:spcBef>
                <a:spcPct val="0"/>
              </a:spcBef>
            </a:pPr>
            <a:r>
              <a:rPr lang="el-GR" sz="800" i="1"/>
              <a:t>Murray v. the United Kingdom, 28 October 1994:</a:t>
            </a:r>
          </a:p>
          <a:p>
            <a:pPr eaLnBrk="1" hangingPunct="1">
              <a:lnSpc>
                <a:spcPct val="80000"/>
              </a:lnSpc>
              <a:spcBef>
                <a:spcPct val="0"/>
              </a:spcBef>
            </a:pPr>
            <a:r>
              <a:rPr lang="el-GR" sz="800" i="1"/>
              <a:t> </a:t>
            </a:r>
          </a:p>
          <a:p>
            <a:pPr eaLnBrk="1" hangingPunct="1">
              <a:lnSpc>
                <a:spcPct val="80000"/>
              </a:lnSpc>
              <a:spcBef>
                <a:spcPct val="0"/>
              </a:spcBef>
            </a:pPr>
            <a:r>
              <a:rPr lang="el-GR" sz="800" i="1"/>
              <a:t> 58. The Court would firstly reiterate its recognition that the use of confidential information is essential in combating terrorist violence and the threat that organized terrorism poses to the lives of citizens and to democratic society as a whole. This does not mean, however, that the investigating authorities have carte blanche under Article 5 to arrest suspects for questioning […] whenever they choose to assert that terrorism is involved.</a:t>
            </a:r>
          </a:p>
          <a:p>
            <a:pPr eaLnBrk="1" hangingPunct="1">
              <a:lnSpc>
                <a:spcPct val="80000"/>
              </a:lnSpc>
              <a:spcBef>
                <a:spcPct val="0"/>
              </a:spcBef>
            </a:pPr>
            <a:r>
              <a:rPr lang="el-GR" sz="800" i="1"/>
              <a:t>Brogan and Others v. the United Kingdom, 29 November 1988:</a:t>
            </a:r>
          </a:p>
          <a:p>
            <a:pPr eaLnBrk="1" hangingPunct="1">
              <a:lnSpc>
                <a:spcPct val="80000"/>
              </a:lnSpc>
              <a:spcBef>
                <a:spcPct val="0"/>
              </a:spcBef>
            </a:pPr>
            <a:r>
              <a:rPr lang="el-GR" sz="800" i="1"/>
              <a:t>53. The fact that the applicants were neither charged nor brought before a court does not necessarily mean that the purpose of their detention was not in accordance with Article 5 para. 1 (c). […T]he existence of such a purpose must be considered independently of its achievement and sub-paragraph (c) of Article 5 para. 1 does not presuppose that the police should have obtained sufficient evidence to bring charges, either at the point of arrest or while the applicants were in custody.</a:t>
            </a:r>
          </a:p>
          <a:p>
            <a:pPr eaLnBrk="1" hangingPunct="1">
              <a:lnSpc>
                <a:spcPct val="80000"/>
              </a:lnSpc>
              <a:spcBef>
                <a:spcPct val="0"/>
              </a:spcBef>
            </a:pPr>
            <a:r>
              <a:rPr lang="el-GR" sz="800" i="1"/>
              <a:t>Such evidence may have been unobtainable or […] impossible to produce […]. There is no reason to believe that the police investigation in this case was not in good faith or that the detention of the applicants was not intended to further that investigation by way of confirming or dispelling the concrete suspicions which, as the Court has found, grounded their arrest.</a:t>
            </a:r>
          </a:p>
          <a:p>
            <a:pPr eaLnBrk="1" hangingPunct="1">
              <a:lnSpc>
                <a:spcPct val="80000"/>
              </a:lnSpc>
              <a:spcBef>
                <a:spcPct val="0"/>
              </a:spcBef>
            </a:pPr>
            <a:r>
              <a:rPr lang="el-GR" sz="800" i="1"/>
              <a:t>Fox, Campbell and Hartley v. the United Kingdom, 30 August 1990:</a:t>
            </a:r>
          </a:p>
          <a:p>
            <a:pPr eaLnBrk="1" hangingPunct="1">
              <a:lnSpc>
                <a:spcPct val="80000"/>
              </a:lnSpc>
              <a:spcBef>
                <a:spcPct val="0"/>
              </a:spcBef>
            </a:pPr>
            <a:r>
              <a:rPr lang="el-GR" sz="800" i="1"/>
              <a:t>35. The Court accepts that the arrest and detention of each of the present applicants was based on a bona fide suspicion that he or she was a terrorist, and that each of them, including Mr Hartley, was questioned during his or her detention about specific terrorist acts of which he or she was suspected.</a:t>
            </a:r>
          </a:p>
          <a:p>
            <a:pPr eaLnBrk="1" hangingPunct="1">
              <a:lnSpc>
                <a:spcPct val="80000"/>
              </a:lnSpc>
              <a:spcBef>
                <a:spcPct val="0"/>
              </a:spcBef>
            </a:pPr>
            <a:r>
              <a:rPr lang="el-GR" sz="800" i="1"/>
              <a:t>The fact that Mr Fox and Ms Campbell both have previous convictions for acts of terrorism connected with the IRA, although it could reinforce a suspicion linking them to the commission of terrorist-type offences, cannot form the sole basis of a suspicion justifying their arrest in 1986, some seven years later. […I]t cannot satisfy an objective observer that the applicants may have committed these acts. The aforementioned elements on their own are insufficient to support the conclusion that there was "reasonable suspicion".</a:t>
            </a:r>
            <a:endParaRPr lang="en-GB" altLang="es-ES" sz="800"/>
          </a:p>
          <a:p>
            <a:pPr eaLnBrk="1" hangingPunct="1">
              <a:lnSpc>
                <a:spcPct val="80000"/>
              </a:lnSpc>
              <a:spcBef>
                <a:spcPct val="0"/>
              </a:spcBef>
            </a:pPr>
            <a:r>
              <a:rPr lang="el-GR" sz="800"/>
              <a:t>The national authorities are primarily responsible for assessing the suspicion. However, it is not enough to justify a suspicion by relying on a legal presumption:</a:t>
            </a:r>
            <a:endParaRPr lang="en-GB" altLang="es-ES" sz="800" i="1"/>
          </a:p>
          <a:p>
            <a:pPr eaLnBrk="1" hangingPunct="1">
              <a:lnSpc>
                <a:spcPct val="80000"/>
              </a:lnSpc>
              <a:spcBef>
                <a:spcPct val="0"/>
              </a:spcBef>
            </a:pPr>
            <a:r>
              <a:rPr lang="el-GR" sz="800" i="1"/>
              <a:t>Ilijkov v. Bulgaria, 26 July 2001: </a:t>
            </a:r>
          </a:p>
          <a:p>
            <a:pPr eaLnBrk="1" hangingPunct="1">
              <a:lnSpc>
                <a:spcPct val="80000"/>
              </a:lnSpc>
              <a:spcBef>
                <a:spcPct val="0"/>
              </a:spcBef>
            </a:pPr>
            <a:r>
              <a:rPr lang="el-GR" sz="800" i="1"/>
              <a:t>84. The Court reiterates that continued detention can be justified in a given case only if there are specific indications of a genuine requirement of public interest which, notwithstanding the presumption of innocence, outweighs the rule of respect for individual liberty. Any system of mandatory detention on remand is per se incompatible with Article 5 § 3 of the Convention […].</a:t>
            </a:r>
          </a:p>
          <a:p>
            <a:pPr eaLnBrk="1" hangingPunct="1">
              <a:lnSpc>
                <a:spcPct val="80000"/>
              </a:lnSpc>
              <a:spcBef>
                <a:spcPct val="0"/>
              </a:spcBef>
            </a:pPr>
            <a:r>
              <a:rPr lang="el-GR" sz="800" i="1"/>
              <a:t>Where the law provides for a presumption in respect of factors relevant to the grounds for continued detention […], the existence of the concrete facts outweighing the rule of respect for individual liberty must be nevertheless convincingly demonstrated.</a:t>
            </a:r>
          </a:p>
          <a:p>
            <a:pPr eaLnBrk="1" hangingPunct="1">
              <a:lnSpc>
                <a:spcPct val="80000"/>
              </a:lnSpc>
              <a:spcBef>
                <a:spcPct val="0"/>
              </a:spcBef>
            </a:pPr>
            <a:r>
              <a:rPr lang="el-GR" sz="800" i="1"/>
              <a:t>85.  Moreover, the Court considers that it was incumbent on the authorities to establish those relevant facts. Shifting the burden of proof to the detained person in such matters is tantamount to overturning the rule of Article 5 of the Convention, a provision which makes detention an exceptional departure from the right to liberty and one that is only permissible in exhaustively enumerated and strictly defined cases.</a:t>
            </a:r>
            <a:endParaRPr lang="es-ES" altLang="es-ES" sz="800" i="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DCE037E-2672-4AF8-85A4-B92ABC533448}" type="slidenum">
              <a:rPr lang="es-ES" altLang="es-ES" smtClean="0">
                <a:latin typeface="Arial" charset="0"/>
                <a:cs typeface="Arial" charset="0"/>
              </a:rPr>
              <a:pPr fontAlgn="base">
                <a:spcBef>
                  <a:spcPct val="0"/>
                </a:spcBef>
                <a:spcAft>
                  <a:spcPct val="0"/>
                </a:spcAft>
              </a:pPr>
              <a:t>17</a:t>
            </a:fld>
            <a:endParaRPr lang="es-ES" altLang="es-ES">
              <a:latin typeface="Arial" charset="0"/>
              <a:cs typeface="Arial" charset="0"/>
            </a:endParaRPr>
          </a:p>
        </p:txBody>
      </p:sp>
      <p:sp>
        <p:nvSpPr>
          <p:cNvPr id="450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b="1"/>
              <a:t>C)  </a:t>
            </a:r>
            <a:r>
              <a:rPr lang="el-GR" sz="800" b="1" i="1"/>
              <a:t>PERICULUM IN MORA</a:t>
            </a:r>
            <a:endParaRPr lang="en-GB" altLang="es-ES" sz="800"/>
          </a:p>
          <a:p>
            <a:pPr eaLnBrk="1" hangingPunct="1">
              <a:lnSpc>
                <a:spcPct val="80000"/>
              </a:lnSpc>
              <a:spcBef>
                <a:spcPct val="0"/>
              </a:spcBef>
            </a:pPr>
            <a:r>
              <a:rPr lang="el-GR" sz="800"/>
              <a:t>In what respects “</a:t>
            </a:r>
            <a:r>
              <a:rPr lang="el-GR" sz="800" i="1"/>
              <a:t>periculum in mora”, </a:t>
            </a:r>
            <a:r>
              <a:rPr lang="el-GR" sz="800"/>
              <a:t>any of the risks mentioned above can constitute sound grounding to adopt preventive measures. We shall now review some of them.</a:t>
            </a:r>
            <a:endParaRPr lang="en-GB" altLang="es-ES" sz="800" b="1"/>
          </a:p>
          <a:p>
            <a:pPr eaLnBrk="1" hangingPunct="1">
              <a:lnSpc>
                <a:spcPct val="80000"/>
              </a:lnSpc>
              <a:spcBef>
                <a:spcPct val="0"/>
              </a:spcBef>
            </a:pPr>
            <a:r>
              <a:rPr lang="el-GR" sz="800" b="1"/>
              <a:t>Risk of a new crime being committed</a:t>
            </a:r>
            <a:endParaRPr lang="en-GB" altLang="es-ES" sz="800"/>
          </a:p>
          <a:p>
            <a:pPr eaLnBrk="1" hangingPunct="1">
              <a:lnSpc>
                <a:spcPct val="80000"/>
              </a:lnSpc>
              <a:spcBef>
                <a:spcPct val="0"/>
              </a:spcBef>
            </a:pPr>
            <a:r>
              <a:rPr lang="el-GR" sz="800"/>
              <a:t>The need to prevent crime can be a legitimate basis for adopting a preventive measure aimed at removing the circumstances or opportunities that would enable a particular person or anyone in general to commit that crime. This can entail, for instance, prohibiting the person to hold certain positions of performing a particular activity, taking from him/her tools or weapons, forbidding him/her to live in a certain place or to approach a person (e.g., the victim or his/her family) or a type of persons (e.g, minors), etc.</a:t>
            </a:r>
          </a:p>
          <a:p>
            <a:pPr eaLnBrk="1" hangingPunct="1">
              <a:lnSpc>
                <a:spcPct val="80000"/>
              </a:lnSpc>
              <a:spcBef>
                <a:spcPct val="0"/>
              </a:spcBef>
            </a:pPr>
            <a:r>
              <a:rPr lang="el-GR" sz="800"/>
              <a:t>However, it must be demonstrated that any concern about further offences being committed is plausible and that the measure is appropriate. The fact that the person concerned had previous convictions for the same or similar offences to the one under investigation would thus be significant if all requirements met (see Clooth v. Belgium, see Assenov v. Bulgaria, 28 October 1998).</a:t>
            </a:r>
            <a:endParaRPr lang="en-GB" altLang="es-ES" sz="800" i="1"/>
          </a:p>
          <a:p>
            <a:pPr eaLnBrk="1" hangingPunct="1">
              <a:lnSpc>
                <a:spcPct val="80000"/>
              </a:lnSpc>
              <a:spcBef>
                <a:spcPct val="0"/>
              </a:spcBef>
            </a:pPr>
            <a:r>
              <a:rPr lang="el-GR" sz="800" i="1"/>
              <a:t>Clooth v. Belgium, 12 December 1991: </a:t>
            </a:r>
          </a:p>
          <a:p>
            <a:pPr eaLnBrk="1" hangingPunct="1">
              <a:lnSpc>
                <a:spcPct val="80000"/>
              </a:lnSpc>
              <a:spcBef>
                <a:spcPct val="0"/>
              </a:spcBef>
            </a:pPr>
            <a:r>
              <a:rPr lang="el-GR" sz="800" i="1"/>
              <a:t>40. The Court considers that the seriousness of a charge may lead the judicial authorities to place and leave a suspect in detention on remand in order to prevent any attempts to commit further offences. It is however necessary, among other conditions, that the danger be a plausible one and the measure appropriate, in the light of the circumstances of the case and in particular the past history and the personality of the person concerned. In the present case, the offences which had given rise to the applicant's previous convictions were not comparable, either in nature or in the degree of seriousness, to the charges preferred against him in the contested proceedings.</a:t>
            </a:r>
            <a:endParaRPr lang="en-GB" altLang="es-ES" sz="800"/>
          </a:p>
          <a:p>
            <a:pPr eaLnBrk="1" hangingPunct="1">
              <a:lnSpc>
                <a:spcPct val="80000"/>
              </a:lnSpc>
              <a:spcBef>
                <a:spcPct val="0"/>
              </a:spcBef>
            </a:pPr>
            <a:r>
              <a:rPr lang="el-GR" sz="800"/>
              <a:t>However, suggestions that offences had been committed need to be substantiated – for example the argument that financial difficulties would be a temptation to commit further offences is unlikely to be convincing. (see Stögmüller v Austria, 10 November 1969, below). </a:t>
            </a:r>
          </a:p>
          <a:p>
            <a:pPr eaLnBrk="1" hangingPunct="1">
              <a:lnSpc>
                <a:spcPct val="80000"/>
              </a:lnSpc>
              <a:spcBef>
                <a:spcPct val="0"/>
              </a:spcBef>
            </a:pPr>
            <a:r>
              <a:rPr lang="el-GR" sz="800"/>
              <a:t>In addition it would be inappropriate to seek to justify prolonged deprivation of liberty by reference to the fear of repetition of an offence that by its very nature is likely to be a unique event, as the Court found in I.A. v. France (dealing which a suspect allegedly having murdered his wife).</a:t>
            </a:r>
            <a:endParaRPr lang="en-GB" altLang="es-ES" sz="800" i="1"/>
          </a:p>
          <a:p>
            <a:pPr eaLnBrk="1" hangingPunct="1">
              <a:lnSpc>
                <a:spcPct val="80000"/>
              </a:lnSpc>
              <a:spcBef>
                <a:spcPct val="0"/>
              </a:spcBef>
            </a:pPr>
            <a:r>
              <a:rPr lang="el-GR" sz="800" i="1"/>
              <a:t>I.A. v. France, 23 September 1998, para 102:</a:t>
            </a:r>
          </a:p>
          <a:p>
            <a:pPr eaLnBrk="1" hangingPunct="1">
              <a:lnSpc>
                <a:spcPct val="80000"/>
              </a:lnSpc>
              <a:spcBef>
                <a:spcPct val="0"/>
              </a:spcBef>
            </a:pPr>
            <a:r>
              <a:rPr lang="el-GR" sz="800" i="1"/>
              <a:t>“The persistence of reasonable suspicion that the person arrested has committed an offence – a point which was not contested in the present case – is a condition sine qua non for the validity of the continued detention, but, after a certain lapse of time, it no longer suffices;”</a:t>
            </a:r>
            <a:endParaRPr lang="en-GB" altLang="es-ES" sz="800" b="1"/>
          </a:p>
          <a:p>
            <a:pPr eaLnBrk="1" hangingPunct="1">
              <a:lnSpc>
                <a:spcPct val="80000"/>
              </a:lnSpc>
              <a:spcBef>
                <a:spcPct val="0"/>
              </a:spcBef>
            </a:pPr>
            <a:r>
              <a:rPr lang="el-GR" sz="800" b="1"/>
              <a:t>Risk of flight</a:t>
            </a:r>
            <a:endParaRPr lang="en-GB" altLang="es-ES" sz="800"/>
          </a:p>
          <a:p>
            <a:pPr eaLnBrk="1" hangingPunct="1">
              <a:lnSpc>
                <a:spcPct val="80000"/>
              </a:lnSpc>
              <a:spcBef>
                <a:spcPct val="0"/>
              </a:spcBef>
            </a:pPr>
            <a:r>
              <a:rPr lang="el-GR" sz="800"/>
              <a:t>The (further) detention of a person for the purpose of bringing him before the competent legal authority is also lawful if there is a reasonable suspicion of fleeing after having done so. However, it is not enough to rely on a general possibility that an individual has the means to flee (see for instance Stögmüller below), where it was held that the risk of absconding does not arise from it being possible or easy for someone to cross the frontier.) To continue a deprivation of liberty; it will always be essential to examine all the factors specific to the particular case (including the character of the person involved, his morals, his home, his occupation, his assets, his family ties. etc., see Neumeister below). The expected sentence plays a role, but the danger of flight cannot, however, be evaluated solely on the basis of such considerations. Also, the danger of flight loses its relevance with the passage of time (see case Kozik v. Poland, below, and Imre v. Hungary, 2 December 2003, para. 45).</a:t>
            </a:r>
            <a:endParaRPr lang="en-GB" altLang="es-ES" sz="800" i="1"/>
          </a:p>
          <a:p>
            <a:pPr eaLnBrk="1" hangingPunct="1">
              <a:lnSpc>
                <a:spcPct val="80000"/>
              </a:lnSpc>
              <a:spcBef>
                <a:spcPct val="0"/>
              </a:spcBef>
            </a:pPr>
            <a:r>
              <a:rPr lang="el-GR" sz="800" i="1"/>
              <a:t>Stögmüller v. Austria, 10 November 1969:</a:t>
            </a:r>
          </a:p>
          <a:p>
            <a:pPr eaLnBrk="1" hangingPunct="1">
              <a:lnSpc>
                <a:spcPct val="80000"/>
              </a:lnSpc>
              <a:spcBef>
                <a:spcPct val="0"/>
              </a:spcBef>
            </a:pPr>
            <a:r>
              <a:rPr lang="el-GR" sz="800" i="1"/>
              <a:t>15. One must note, in this respect, that the danger of an accused absconding does not result just because it is possible or easy for him to cross the frontier (in any event, it would have been sufficient for the purpose to ask Stögmüller to surrender his passport): there must be a whole set of circumstances, particularly, the heavy sentence to be expected or the accused’s particular distate of detention, or the lack of well-established ties in the country, which give reason to suppose that the consequences and hazards of flight will seem to him to be a lesser evil than continued imprisonment. But the behaviour of Stögmüller shows clearly that such was not his situation.</a:t>
            </a:r>
          </a:p>
          <a:p>
            <a:pPr eaLnBrk="1" hangingPunct="1">
              <a:lnSpc>
                <a:spcPct val="80000"/>
              </a:lnSpc>
              <a:spcBef>
                <a:spcPct val="0"/>
              </a:spcBef>
            </a:pPr>
            <a:r>
              <a:rPr lang="el-GR" sz="800" i="1"/>
              <a:t>Neumeister v. Austria, 27 June 1968:</a:t>
            </a:r>
          </a:p>
          <a:p>
            <a:pPr eaLnBrk="1" hangingPunct="1">
              <a:lnSpc>
                <a:spcPct val="80000"/>
              </a:lnSpc>
              <a:spcBef>
                <a:spcPct val="0"/>
              </a:spcBef>
            </a:pPr>
            <a:r>
              <a:rPr lang="el-GR" sz="800" i="1"/>
              <a:t>10. The danger of flight cannot, however, be evaluated solely on the basis of such considerations [of the greater gravity of the penalties which new evidence must have caused Mr. Neumeister to fear]. Other factors, especially those relating to the character of the person involved, his morals, his home, his occupation, his assets, his family ties and all kinds of links with the country in which he is being prosecuted may either confirm the existence of a danger of flight or make it appear so small that it cannot justify detention pending trial. It should also be borne in mind that the danger of flight necessarily decreases as the time spent in detention passes by for the probability that the length of detention on remand will be deducted from the period of imprisonment which the person concerned may expect if convicted, is likely to make the prospect seem less awesome to him and reduce his temptation to flee.</a:t>
            </a:r>
          </a:p>
          <a:p>
            <a:pPr eaLnBrk="1" hangingPunct="1">
              <a:lnSpc>
                <a:spcPct val="80000"/>
              </a:lnSpc>
              <a:spcBef>
                <a:spcPct val="0"/>
              </a:spcBef>
            </a:pPr>
            <a:r>
              <a:rPr lang="el-GR" sz="800" i="1"/>
              <a:t>Kozik v. Poland, 18 July 2006:</a:t>
            </a:r>
          </a:p>
          <a:p>
            <a:pPr eaLnBrk="1" hangingPunct="1">
              <a:lnSpc>
                <a:spcPct val="80000"/>
              </a:lnSpc>
              <a:spcBef>
                <a:spcPct val="0"/>
              </a:spcBef>
            </a:pPr>
            <a:r>
              <a:rPr lang="el-GR" sz="800" i="1"/>
              <a:t>38. Furthermore, the judicial authorities held that there was the danger that the applicant, if released, might abscond. They referred to the fact that the applicant, before his arrest, had attempted to abscond. The Court agrees that the applicant’s attempt to obstruct justice justified keeping him in custody at the initial stages of the proceedings. However, it considers that this ground gradually lost its relevance as the trial proceeded. Moreover, given the absence of any further attempt on the part of the applicant to obstruct the course of the proceedings in any way, it is difficult to accept that the single incident before his arrest justified keeping him in custody for the entire period of 4 years.</a:t>
            </a:r>
            <a:endParaRPr lang="en-GB" altLang="es-ES" sz="800" b="1"/>
          </a:p>
          <a:p>
            <a:pPr eaLnBrk="1" hangingPunct="1">
              <a:lnSpc>
                <a:spcPct val="80000"/>
              </a:lnSpc>
              <a:spcBef>
                <a:spcPct val="0"/>
              </a:spcBef>
            </a:pPr>
            <a:r>
              <a:rPr lang="el-GR" sz="800" b="1"/>
              <a:t>Risk of interference with the course of justice</a:t>
            </a:r>
            <a:endParaRPr lang="en-GB" altLang="es-ES" sz="800"/>
          </a:p>
          <a:p>
            <a:pPr eaLnBrk="1" hangingPunct="1">
              <a:lnSpc>
                <a:spcPct val="80000"/>
              </a:lnSpc>
              <a:spcBef>
                <a:spcPct val="0"/>
              </a:spcBef>
            </a:pPr>
            <a:r>
              <a:rPr lang="el-GR" sz="800"/>
              <a:t>The risk of interference with the course of justice is a legitimate concern of all involved in the administration of justice. It has been recognized as a possible reason for continuing to deprive someone of liberty. An accused person could well use the opportunity of his or her release to undermine the preparation of a case against him or her by putting pressure on witnesses not to testify, tipping off others who might also be under investigation, colluding with anyone involved in the case as to how they will respond to the proceedings, and destroying evidence. However, in most cases this ground for continued deprivation of liberty will be less and less compelling as the various stages of an investigation are completed. In exceptional cases it can even justify continued deprivation of liberty until trial (see W. v. Switzerland below). </a:t>
            </a:r>
            <a:endParaRPr lang="en-GB" altLang="es-ES" sz="800" i="1"/>
          </a:p>
          <a:p>
            <a:pPr eaLnBrk="1" hangingPunct="1">
              <a:lnSpc>
                <a:spcPct val="80000"/>
              </a:lnSpc>
              <a:spcBef>
                <a:spcPct val="0"/>
              </a:spcBef>
            </a:pPr>
            <a:r>
              <a:rPr lang="el-GR" sz="800" i="1"/>
              <a:t>W. v. Switzerland, 26 January 1993</a:t>
            </a:r>
          </a:p>
          <a:p>
            <a:pPr eaLnBrk="1" hangingPunct="1">
              <a:lnSpc>
                <a:spcPct val="80000"/>
              </a:lnSpc>
              <a:spcBef>
                <a:spcPct val="0"/>
              </a:spcBef>
            </a:pPr>
            <a:r>
              <a:rPr lang="el-GR" sz="800" i="1"/>
              <a:t>35. The Court readily understands that the authorities may consider it necessary to keep a suspect in prison, at least at the beginning of an investigation, in order to prevent him from confusing it, especially in a complicated case like this one where manifold difficult inquiries are necessary. In the long term, however, the requirements of the investigation no longer suffice - even in such a case - to justify such detention: in the normal course of events the risks alleged diminish with the passing of time as inquiries are effected, statements taken and verifications carried out (see the Clooth v. Belgium judgment […], para. 43).</a:t>
            </a:r>
          </a:p>
          <a:p>
            <a:pPr eaLnBrk="1" hangingPunct="1">
              <a:lnSpc>
                <a:spcPct val="80000"/>
              </a:lnSpc>
              <a:spcBef>
                <a:spcPct val="0"/>
              </a:spcBef>
            </a:pPr>
            <a:r>
              <a:rPr lang="el-GR" sz="800" i="1"/>
              <a:t>36. In order to demonstrate that a substantial risk of collusion existed and continued to exist until the beginning of the trial, the indictments chamber referred essentially to the exceptional extent of the case, the extraordinary quantity of documents seized and their intentionally confused state, and the large number of witnesses to be questioned, including witnesses abroad. It based a secondary argument on the personality of the applicant, whose behaviour both before and after his arrest reflected his intention of systematically deleting all evidence of liability, for example by falsifying or destroying accounts. According to the indictments chamber, there were also specific indications justifying the fear that he might abuse his regained liberty by carrying out acts, which would also be facilitated by the thorough entanglement of the sixty-odd companies controlled by him and his influence on their employees, namely eliminating items of evidence which were still hidden but whose probable existence followed from other documents, manufacturing false evidence, or conniving with witnesses. […T]he Court sees no reason for disagreeing […]. Consequently, the national authorities were entitled to regard the circumstances of the case as justification for using the risk of collusion as a further ground for the detention in issue.”</a:t>
            </a:r>
            <a:endParaRPr lang="es-ES" altLang="es-ES" sz="800" i="1"/>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913B61-D181-48D2-B18E-4C7CD0A9765E}" type="slidenum">
              <a:rPr lang="es-ES" altLang="es-ES" smtClean="0">
                <a:latin typeface="Arial" charset="0"/>
                <a:cs typeface="Arial" charset="0"/>
              </a:rPr>
              <a:pPr fontAlgn="base">
                <a:spcBef>
                  <a:spcPct val="0"/>
                </a:spcBef>
                <a:spcAft>
                  <a:spcPct val="0"/>
                </a:spcAft>
              </a:pPr>
              <a:t>18</a:t>
            </a:fld>
            <a:endParaRPr lang="es-ES" altLang="es-ES">
              <a:latin typeface="Arial" charset="0"/>
              <a:cs typeface="Arial" charset="0"/>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b="1"/>
              <a:t>D) THE “MARGIN OF APPRECIATION” DOCTRINE</a:t>
            </a:r>
            <a:endParaRPr lang="en-GB" altLang="es-ES" sz="800"/>
          </a:p>
          <a:p>
            <a:pPr eaLnBrk="1" hangingPunct="1">
              <a:lnSpc>
                <a:spcPct val="80000"/>
              </a:lnSpc>
              <a:spcBef>
                <a:spcPct val="0"/>
              </a:spcBef>
            </a:pPr>
            <a:r>
              <a:rPr lang="el-GR" sz="800"/>
              <a:t>The EConvHR allows interferences “necessary in a democratic society” to achieve the legitimate aim in question in the particular case and “proportionate” to that aim, taking into account the “margin of appreciation” accorded to the State in question. This has led to the development of what is usually known as the “margin of appreciation” doctrine, in the sense that the Convention allows the states certain discretion when it comes to interfere with certain rights under certain circumstances, without implying an automatic violation of the instrument.</a:t>
            </a:r>
          </a:p>
          <a:p>
            <a:pPr eaLnBrk="1" hangingPunct="1">
              <a:lnSpc>
                <a:spcPct val="80000"/>
              </a:lnSpc>
              <a:spcBef>
                <a:spcPct val="0"/>
              </a:spcBef>
            </a:pPr>
            <a:r>
              <a:rPr lang="el-GR" sz="800"/>
              <a:t>It has to be noted, though, that this mention does only appear in the text of Articles 8 to 11; therefore, those provisions dealing with criminal proceedings are in principle exempted from the exception, because they are contained in Articles 5 –right to liberty and security- and 6 –right to a fair trial-. However, as Article 8 deals with the protection of home and correspondence, Article 9 with manifestation of religion or belief, Article 9 with freedom of expression and Article 11 with freedom of assembly and manifestation, and all these rights can be restricted by a preventive measure in criminal proceedings, some clarification about this doctrine is needed.</a:t>
            </a:r>
          </a:p>
          <a:p>
            <a:pPr eaLnBrk="1" hangingPunct="1">
              <a:lnSpc>
                <a:spcPct val="80000"/>
              </a:lnSpc>
              <a:spcBef>
                <a:spcPct val="0"/>
              </a:spcBef>
            </a:pPr>
            <a:r>
              <a:rPr lang="el-GR" sz="800"/>
              <a:t>First of all, the text of the Convention only expressly refers to the requirement that any interference or restriction must be “necessary in a democratic society” (see, e.g., </a:t>
            </a:r>
            <a:r>
              <a:rPr lang="el-GR" sz="800" i="1"/>
              <a:t>Raimondo v. Italy, 12954/87, 22 February 1994, </a:t>
            </a:r>
            <a:r>
              <a:rPr lang="el-GR" sz="800"/>
              <a:t>and </a:t>
            </a:r>
            <a:r>
              <a:rPr lang="el-GR" sz="800" i="1"/>
              <a:t>Scmid v. Austria, 10670/83, 9 July 1985, DR44, 195, </a:t>
            </a:r>
            <a:r>
              <a:rPr lang="el-GR" sz="800"/>
              <a:t>both above); it does not expressly mention proportionality. The word “necessary” itself implies that there must be no lesser means available, that the legitimate aim that is pursued by the interference cannot be achieved by less restrictive measures. In practice, the Court examines whether there was a “pressing social need” for the interference and, if so, whether the interference was reasonably proportionate to the fulfilment of that need. Finally, the words “in a democratic society” allow the Court to examine the interference in a particular country in the light of what such a society requires. The Court takes the standards set by the Council of Europe and its Member States as the main measure. In practice, this means that the Court can look at COE Conventions other than the ECHR (such as the Oviedo Convention on Bio-Ethics), at COE PACE and COM Recommendations, and at law and practice in the Member States. If there is a large measure of agreement on an issue, as reflected in such other Conventions, Recommendations and/or State practice, this will be a strong indication of what a “democratic society” requires.</a:t>
            </a:r>
          </a:p>
          <a:p>
            <a:pPr eaLnBrk="1" hangingPunct="1">
              <a:lnSpc>
                <a:spcPct val="80000"/>
              </a:lnSpc>
              <a:spcBef>
                <a:spcPct val="0"/>
              </a:spcBef>
            </a:pPr>
            <a:r>
              <a:rPr lang="el-GR" sz="800"/>
              <a:t>The question ties in with the next main issue: the so-called “margin of appreciation” accorded to States. This was described by the Court in its 1979 Sunday Times judgment in the following terms (with reference to its earlier Handyside judgment): </a:t>
            </a:r>
            <a:r>
              <a:rPr lang="el-GR" sz="800" i="1"/>
              <a:t>[T]he Court has underlined that the initial responsibility for securing the rights and freedoms enshrined in the Convention lies with the individual Contracting States. Accordingly, “Article 10 (2) leaves to the Contracting States a margin of appreciation. This margin is given both to the domestic legislator ... and to the bodies, judicial amongst others that are called upon to interpret and apply the laws in force”.</a:t>
            </a:r>
          </a:p>
          <a:p>
            <a:pPr eaLnBrk="1" hangingPunct="1">
              <a:lnSpc>
                <a:spcPct val="80000"/>
              </a:lnSpc>
              <a:spcBef>
                <a:spcPct val="0"/>
              </a:spcBef>
            </a:pPr>
            <a:r>
              <a:rPr lang="el-GR" sz="800" i="1"/>
              <a:t>“Nevertheless, Article 10 (2) does not give the Contracting States an unlimited power of appreciation”: “The Court ... is empowered to give the final ruling on whether a ‘restriction’ ... is reconcilable with freedom of expression as protected by Article 10. The domestic margin of appreciation thus goes hand in hand with a European supervision” which “covers not only the basic legislation but also the decision applying it, even one given by an independent court”.</a:t>
            </a:r>
            <a:endParaRPr lang="en-GB" altLang="es-ES" sz="800"/>
          </a:p>
          <a:p>
            <a:pPr eaLnBrk="1" hangingPunct="1">
              <a:lnSpc>
                <a:spcPct val="80000"/>
              </a:lnSpc>
              <a:spcBef>
                <a:spcPct val="0"/>
              </a:spcBef>
            </a:pPr>
            <a:r>
              <a:rPr lang="el-GR" sz="800"/>
              <a:t>(Sunday Times v. the United Kingdom, judgment of 26 April 1979, para. 59, quoting the Handyside v. the United Kingdom judgment of 7 December 1976, paras. 48 and 49).</a:t>
            </a:r>
          </a:p>
          <a:p>
            <a:pPr eaLnBrk="1" hangingPunct="1">
              <a:lnSpc>
                <a:spcPct val="80000"/>
              </a:lnSpc>
              <a:spcBef>
                <a:spcPct val="0"/>
              </a:spcBef>
            </a:pPr>
            <a:r>
              <a:rPr lang="el-GR" sz="800"/>
              <a:t>If there is a large measure of agreement on an issue, of the kind just mentioned, States will have a narrow margin of appreciation, corresponding to a quite in-depth examination by the Court of the necessity of the interference. Conversely, if there are no special Conventions or Recommendations, and there is considerable disagreement and difference in law and practice, the margin will be wide, and the Court will leave it mainly up to each State how to regulate the manner in question. On some issues, moreover, such as moral questions, the Court tends to find that States are generally to be granted a wide margin[1].</a:t>
            </a:r>
            <a:endParaRPr lang="en-GB" altLang="es-ES" sz="800" b="1"/>
          </a:p>
          <a:p>
            <a:pPr eaLnBrk="1" hangingPunct="1">
              <a:lnSpc>
                <a:spcPct val="80000"/>
              </a:lnSpc>
              <a:spcBef>
                <a:spcPct val="0"/>
              </a:spcBef>
            </a:pPr>
            <a:endParaRPr lang="es-ES" altLang="es-ES" sz="8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235402-D102-461C-B5AC-DB70FCD4D7FA}" type="slidenum">
              <a:rPr lang="es-ES" altLang="es-ES" smtClean="0">
                <a:latin typeface="Arial" charset="0"/>
                <a:cs typeface="Arial" charset="0"/>
              </a:rPr>
              <a:pPr fontAlgn="base">
                <a:spcBef>
                  <a:spcPct val="0"/>
                </a:spcBef>
                <a:spcAft>
                  <a:spcPct val="0"/>
                </a:spcAft>
              </a:pPr>
              <a:t>19</a:t>
            </a:fld>
            <a:endParaRPr lang="es-ES" altLang="es-ES">
              <a:latin typeface="Arial" charset="0"/>
              <a:cs typeface="Arial" charset="0"/>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lnSpc>
                <a:spcPct val="80000"/>
              </a:lnSpc>
              <a:spcBef>
                <a:spcPct val="0"/>
              </a:spcBef>
            </a:pPr>
            <a:r>
              <a:rPr lang="el-GR" sz="800" b="1"/>
              <a:t>E) THE NEED FOR EFFICIENCY TO JUSTIFY CONTINUATION OF A RESTRICTION IN THE FORM OF PREVENTIVE MEASURES</a:t>
            </a:r>
            <a:endParaRPr lang="en-GB" altLang="es-ES" sz="800"/>
          </a:p>
          <a:p>
            <a:pPr eaLnBrk="1" hangingPunct="1">
              <a:lnSpc>
                <a:spcPct val="80000"/>
              </a:lnSpc>
              <a:spcBef>
                <a:spcPct val="0"/>
              </a:spcBef>
            </a:pPr>
            <a:r>
              <a:rPr lang="el-GR" sz="800"/>
              <a:t>Even if the grounds for adopting a particular preventive measure persist in time this bare fact does not amount to automatic renewal of the interference with fundamental rights. The persistence of reasonable suspicion that the person arrested has committed an offence is a condition sine qua non for the validity of the measure imposed but, after a certain lapse of time (especially in the case of deprivation of liberty), it no longer suffices; the judicial authorities continuing the preventive measure will have to justify that continuation. They will have to display "special diligence" in the conduct of the proceedings and adduce "relevant" and "sufficient" grounds. Mentioning the reasonable suspicion and the severity of the sentence risked alone are not sufficient reasons to continue detention (see below Mansur v. Turkey).</a:t>
            </a:r>
            <a:endParaRPr lang="en-GB" altLang="es-ES" sz="800" i="1"/>
          </a:p>
          <a:p>
            <a:pPr eaLnBrk="1" hangingPunct="1">
              <a:lnSpc>
                <a:spcPct val="80000"/>
              </a:lnSpc>
              <a:spcBef>
                <a:spcPct val="0"/>
              </a:spcBef>
            </a:pPr>
            <a:r>
              <a:rPr lang="el-GR" sz="800" i="1"/>
              <a:t>Toth v. Austria, 12 December 1991, para 67:</a:t>
            </a:r>
          </a:p>
          <a:p>
            <a:pPr eaLnBrk="1" hangingPunct="1">
              <a:lnSpc>
                <a:spcPct val="80000"/>
              </a:lnSpc>
              <a:spcBef>
                <a:spcPct val="0"/>
              </a:spcBef>
            </a:pPr>
            <a:r>
              <a:rPr lang="el-GR" sz="800" i="1"/>
              <a:t>“It falls in the first place to the national judicial authorities to ensure that, in a given case, the pre-trial detention of an accused person does not exceed a reasonable time. To this end they must examine all the circumstances arguing for and against the existence of a genuine requirement of public interest justifying, with due regard to the principle of the presumption of innocence, a departure from the rule of respect for individual liberty and set them out in their decisions on the applications for release.”</a:t>
            </a:r>
          </a:p>
          <a:p>
            <a:pPr eaLnBrk="1" hangingPunct="1">
              <a:lnSpc>
                <a:spcPct val="80000"/>
              </a:lnSpc>
              <a:spcBef>
                <a:spcPct val="0"/>
              </a:spcBef>
            </a:pPr>
            <a:r>
              <a:rPr lang="el-GR" sz="800" i="1"/>
              <a:t>Mansur v. Turkey, 8 June 1995, para 55:</a:t>
            </a:r>
          </a:p>
          <a:p>
            <a:pPr eaLnBrk="1" hangingPunct="1">
              <a:lnSpc>
                <a:spcPct val="80000"/>
              </a:lnSpc>
              <a:spcBef>
                <a:spcPct val="0"/>
              </a:spcBef>
            </a:pPr>
            <a:r>
              <a:rPr lang="el-GR" sz="800" i="1"/>
              <a:t>“The Court points out that the danger of an accused's absconding cannot be gauged solely on the basis of the severity of the sentence risked.  It must be assessed with reference to a number of other relevant factors which may either confirm the existence of a danger of absconding or make it appear so slight that it cannot justify detention pending trial.”</a:t>
            </a:r>
            <a:endParaRPr lang="en-GB" altLang="es-ES" sz="800"/>
          </a:p>
          <a:p>
            <a:pPr eaLnBrk="1" hangingPunct="1">
              <a:lnSpc>
                <a:spcPct val="80000"/>
              </a:lnSpc>
              <a:spcBef>
                <a:spcPct val="0"/>
              </a:spcBef>
            </a:pPr>
            <a:r>
              <a:rPr lang="el-GR" sz="800"/>
              <a:t>As can be seen, the jurisprudence of the ECHR has had the opportunity to establish this principle especially within the field of deprivation of liberty, but nothing prevents its applicability to other preventive measures.</a:t>
            </a:r>
            <a:endParaRPr lang="en-GB" altLang="es-ES" sz="800" i="1"/>
          </a:p>
          <a:p>
            <a:pPr eaLnBrk="1" hangingPunct="1">
              <a:lnSpc>
                <a:spcPct val="80000"/>
              </a:lnSpc>
              <a:spcBef>
                <a:spcPct val="0"/>
              </a:spcBef>
            </a:pPr>
            <a:r>
              <a:rPr lang="el-GR" sz="800" i="1"/>
              <a:t>De Jong, Baljet and Van den Brink v. the Netherland, 29 May 1984, para 52:</a:t>
            </a:r>
          </a:p>
          <a:p>
            <a:pPr eaLnBrk="1" hangingPunct="1">
              <a:lnSpc>
                <a:spcPct val="80000"/>
              </a:lnSpc>
              <a:spcBef>
                <a:spcPct val="0"/>
              </a:spcBef>
            </a:pPr>
            <a:r>
              <a:rPr lang="el-GR" sz="800" i="1"/>
              <a:t>“The issue of promptness must be assessed in each case according to its special features […]. In the particular circumstances, even taking due account of the exigencies of military life and military justice […], the Court considers that the intervals in question [seven, eleven and six days respectively after the arrest] cannot be regarded as consistent with the required "promptness".”</a:t>
            </a:r>
          </a:p>
          <a:p>
            <a:pPr eaLnBrk="1" hangingPunct="1">
              <a:lnSpc>
                <a:spcPct val="80000"/>
              </a:lnSpc>
              <a:spcBef>
                <a:spcPct val="0"/>
              </a:spcBef>
            </a:pPr>
            <a:r>
              <a:rPr lang="el-GR" sz="800" i="1"/>
              <a:t>O’Hara v United Kingdom, 16 October 2001, para 46:</a:t>
            </a:r>
          </a:p>
          <a:p>
            <a:pPr eaLnBrk="1" hangingPunct="1">
              <a:lnSpc>
                <a:spcPct val="80000"/>
              </a:lnSpc>
              <a:spcBef>
                <a:spcPct val="0"/>
              </a:spcBef>
            </a:pPr>
            <a:r>
              <a:rPr lang="el-GR" sz="800" i="1"/>
              <a:t>“The Court notes that the Government have not disputed that the applicant was held for six days and thirteen hours before his eventual release and that this was not in compliance with the requirement to bring an arrested person promptly before an appropriate judicial officer. Having regard to its case-law (in particular Brogan and Others […] where detention periods exceeding four days for terrorist suspects were found not to be compatible with the requirement of prompt judicial control), the Court finds that there has in this respect been a violation of Article 5 § 3 of the Convention.”</a:t>
            </a:r>
          </a:p>
          <a:p>
            <a:pPr eaLnBrk="1" hangingPunct="1">
              <a:lnSpc>
                <a:spcPct val="80000"/>
              </a:lnSpc>
              <a:spcBef>
                <a:spcPct val="0"/>
              </a:spcBef>
            </a:pPr>
            <a:r>
              <a:rPr lang="el-GR" sz="800" i="1"/>
              <a:t>Brogan v. the United Kingdom, 29 November 1988, para 62:</a:t>
            </a:r>
          </a:p>
          <a:p>
            <a:pPr eaLnBrk="1" hangingPunct="1">
              <a:lnSpc>
                <a:spcPct val="80000"/>
              </a:lnSpc>
              <a:spcBef>
                <a:spcPct val="0"/>
              </a:spcBef>
            </a:pPr>
            <a:r>
              <a:rPr lang="el-GR" sz="800" i="1"/>
              <a:t>[E]ven the shortest of the four periods of detention, namely the four days and six hours spent in police custody […], falls outside the strict constraints as to time permitted by the first part of Article 5 para. 3. To attach such importance to the special features of this case as to justify so lengthy a period of detention without appearance before a judge or other judicial officer would be an unacceptably wide interpretation of the plain meaning of the word "promptly". An interpretation to this effect would import into Article 5 para. 3 a serious weakening of a procedural guarantee to the detriment of the individual and would entail consequences impairing the very essence of the right protected by this provision. The Court thus has to conclude that none of the applicants was either brought "promptly" before a judicial authority or released "promptly" following his arrest. The undoubted fact that the arrest and detention of the applicants were inspired by the legitimate aim of protecting the community as a whole from terrorism is not on its own sufficient to ensure compliance with the specific requirements of Article 5 para. 3.</a:t>
            </a:r>
            <a:endParaRPr lang="en-GB" altLang="es-ES" sz="800"/>
          </a:p>
          <a:p>
            <a:pPr eaLnBrk="1" hangingPunct="1">
              <a:lnSpc>
                <a:spcPct val="80000"/>
              </a:lnSpc>
              <a:spcBef>
                <a:spcPct val="0"/>
              </a:spcBef>
            </a:pPr>
            <a:r>
              <a:rPr lang="el-GR" sz="800"/>
              <a:t> It has to be noted that this principle is linked to one of the most important guarantees of fairness in Article 6, namely that of reasonable length of the proceeding and protection against excessive procedural delays, taking into account particular circumstances of the case and confronting them with criteria enshrined by the ECHR: a) complexity of the case, b) conduct of the applicant, c) conduct of the authorities concerned, d) importance which is at stake for the applicant (as in Abdoella v. The Netherland -25 November 1992, para. 24-, and in Jablonska v. Poland -9 March 2004, para. 39-).</a:t>
            </a:r>
            <a:endParaRPr lang="es-ES" altLang="es-ES" sz="800"/>
          </a:p>
          <a:p>
            <a:pPr eaLnBrk="1" hangingPunct="1">
              <a:lnSpc>
                <a:spcPct val="80000"/>
              </a:lnSpc>
              <a:spcBef>
                <a:spcPct val="0"/>
              </a:spcBef>
            </a:pPr>
            <a:br>
              <a:rPr lang="es-ES" altLang="es-ES" sz="800"/>
            </a:br>
            <a:r>
              <a:rPr lang="el-GR" sz="800"/>
              <a:t>[1] Ibidem</a:t>
            </a:r>
            <a:endParaRPr lang="es-ES" altLang="es-ES" sz="800"/>
          </a:p>
          <a:p>
            <a:pPr eaLnBrk="1" hangingPunct="1">
              <a:lnSpc>
                <a:spcPct val="80000"/>
              </a:lnSpc>
              <a:spcBef>
                <a:spcPct val="0"/>
              </a:spcBef>
            </a:pPr>
            <a:endParaRPr lang="es-ES" altLang="es-ES" sz="8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2226"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ES"/>
          </a:p>
        </p:txBody>
      </p:sp>
      <p:sp>
        <p:nvSpPr>
          <p:cNvPr id="52227"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03E328-E764-4529-9A1A-3BF575BDADE5}" type="slidenum">
              <a:rPr lang="es-ES" altLang="es-ES" smtClean="0">
                <a:latin typeface="Arial" charset="0"/>
                <a:cs typeface="Arial" charset="0"/>
              </a:rPr>
              <a:pPr fontAlgn="base">
                <a:spcBef>
                  <a:spcPct val="0"/>
                </a:spcBef>
                <a:spcAft>
                  <a:spcPct val="0"/>
                </a:spcAft>
              </a:pPr>
              <a:t>20</a:t>
            </a:fld>
            <a:endParaRPr lang="es-ES" altLang="es-ES">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4274"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ES"/>
          </a:p>
        </p:txBody>
      </p:sp>
      <p:sp>
        <p:nvSpPr>
          <p:cNvPr id="54275"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3064D79-2998-4AE7-BC19-56A46333179F}" type="slidenum">
              <a:rPr lang="es-ES" altLang="es-ES" smtClean="0">
                <a:latin typeface="Arial" charset="0"/>
                <a:cs typeface="Arial" charset="0"/>
              </a:rPr>
              <a:pPr fontAlgn="base">
                <a:spcBef>
                  <a:spcPct val="0"/>
                </a:spcBef>
                <a:spcAft>
                  <a:spcPct val="0"/>
                </a:spcAft>
              </a:pPr>
              <a:t>21</a:t>
            </a:fld>
            <a:endParaRPr lang="es-ES" altLang="es-ES">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6322"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ES"/>
          </a:p>
        </p:txBody>
      </p:sp>
      <p:sp>
        <p:nvSpPr>
          <p:cNvPr id="56323"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B80E02-A377-40F6-808F-FC15BB4B7BB8}" type="slidenum">
              <a:rPr lang="es-ES" altLang="es-ES" smtClean="0">
                <a:latin typeface="Arial" charset="0"/>
                <a:cs typeface="Arial" charset="0"/>
              </a:rPr>
              <a:pPr fontAlgn="base">
                <a:spcBef>
                  <a:spcPct val="0"/>
                </a:spcBef>
                <a:spcAft>
                  <a:spcPct val="0"/>
                </a:spcAft>
              </a:pPr>
              <a:t>22</a:t>
            </a:fld>
            <a:endParaRPr lang="es-ES" altLang="es-ES">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58370"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altLang="es-ES"/>
          </a:p>
        </p:txBody>
      </p:sp>
      <p:sp>
        <p:nvSpPr>
          <p:cNvPr id="58371"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163312E-4F18-4A2E-ADAF-D81B8B4BF0D5}" type="slidenum">
              <a:rPr lang="es-ES" altLang="es-ES" smtClean="0">
                <a:latin typeface="Arial" charset="0"/>
                <a:cs typeface="Arial" charset="0"/>
              </a:rPr>
              <a:pPr fontAlgn="base">
                <a:spcBef>
                  <a:spcPct val="0"/>
                </a:spcBef>
                <a:spcAft>
                  <a:spcPct val="0"/>
                </a:spcAft>
              </a:pPr>
              <a:t>23</a:t>
            </a:fld>
            <a:endParaRPr lang="es-ES" altLang="es-ES">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9 Triángulo rectángulo"/>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1 Grupo"/>
          <p:cNvGrpSpPr>
            <a:grpSpLocks/>
          </p:cNvGrpSpPr>
          <p:nvPr/>
        </p:nvGrpSpPr>
        <p:grpSpPr bwMode="auto">
          <a:xfrm>
            <a:off x="-3175" y="4953000"/>
            <a:ext cx="9147175" cy="1911350"/>
            <a:chOff x="-3765" y="4832896"/>
            <a:chExt cx="9147765" cy="2032192"/>
          </a:xfrm>
        </p:grpSpPr>
        <p:sp>
          <p:nvSpPr>
            <p:cNvPr id="6" name="6 Forma libre"/>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7" name="7 Forma libre"/>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10 Forma libre"/>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0" name="11 Conector recto"/>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8 Título"/>
          <p:cNvSpPr>
            <a:spLocks noGrp="1"/>
          </p:cNvSpPr>
          <p:nvPr>
            <p:ph type="ctrTitle"/>
          </p:nvPr>
        </p:nvSpPr>
        <p:spPr>
          <a:xfrm>
            <a:off x="685800" y="1752601"/>
            <a:ext cx="7772400" cy="1829761"/>
          </a:xfrm>
        </p:spPr>
        <p:txBody>
          <a:bodyPr anchor="b"/>
          <a:lstStyle>
            <a:lvl1pPr algn="l" rtl="0">
              <a:defRPr sz="4800" b="1">
                <a:solidFill>
                  <a:schemeClr val="tx2"/>
                </a:solidFill>
                <a:effectLst>
                  <a:outerShdw blurRad="31750" dist="25400" dir="5400000" algn="tl" rotWithShape="0">
                    <a:srgbClr val="000000">
                      <a:alpha val="25000"/>
                    </a:srgbClr>
                  </a:outerShdw>
                </a:effectLst>
              </a:defRPr>
            </a:lvl1pPr>
            <a:extLst/>
          </a:lstStyle>
          <a:p>
            <a:r>
              <a:rPr lang="hy"/>
              <a:t>Haga clic para modificar el estilo de título del patrón</a:t>
            </a:r>
            <a:endParaRPr lang="en-US"/>
          </a:p>
        </p:txBody>
      </p:sp>
      <p:sp>
        <p:nvSpPr>
          <p:cNvPr id="17" name="16 Subtítulo"/>
          <p:cNvSpPr>
            <a:spLocks noGrp="1"/>
          </p:cNvSpPr>
          <p:nvPr>
            <p:ph type="subTitle" idx="1"/>
          </p:nvPr>
        </p:nvSpPr>
        <p:spPr>
          <a:xfrm>
            <a:off x="685800" y="3611607"/>
            <a:ext cx="7772400" cy="1199704"/>
          </a:xfrm>
        </p:spPr>
        <p:txBody>
          <a:bodyPr lIns="45720" rIns="45720" rtlCol="0"/>
          <a:lstStyle>
            <a:lvl1pPr marL="0" marR="64008" indent="0" algn="l" rtl="0">
              <a:buNone/>
              <a:defRPr>
                <a:solidFill>
                  <a:schemeClr val="tx2"/>
                </a:solidFill>
              </a:defRPr>
            </a:lvl1pPr>
            <a:lvl2pPr marL="457200" indent="0" algn="ctr" rtl="0">
              <a:buNone/>
            </a:lvl2pPr>
            <a:lvl3pPr marL="914400" indent="0" algn="ctr" rtl="0">
              <a:buNone/>
            </a:lvl3pPr>
            <a:lvl4pPr marL="1371600" indent="0" algn="ctr" rtl="0">
              <a:buNone/>
            </a:lvl4pPr>
            <a:lvl5pPr marL="1828800" indent="0" algn="ctr" rtl="0">
              <a:buNone/>
            </a:lvl5pPr>
            <a:lvl6pPr marL="2286000" indent="0" algn="ctr" rtl="0">
              <a:buNone/>
            </a:lvl6pPr>
            <a:lvl7pPr marL="2743200" indent="0" algn="ctr" rtl="0">
              <a:buNone/>
            </a:lvl7pPr>
            <a:lvl8pPr marL="3200400" indent="0" algn="ctr" rtl="0">
              <a:buNone/>
            </a:lvl8pPr>
            <a:lvl9pPr marL="3657600" indent="0" algn="ctr" rtl="0">
              <a:buNone/>
            </a:lvl9pPr>
            <a:extLst/>
          </a:lstStyle>
          <a:p>
            <a:r>
              <a:rPr lang="hy"/>
              <a:t>Haga clic para modificar el estilo de subtítulo del patrón</a:t>
            </a:r>
            <a:endParaRPr lang="en-US"/>
          </a:p>
        </p:txBody>
      </p:sp>
      <p:sp>
        <p:nvSpPr>
          <p:cNvPr id="11" name="29 Marcador de fecha"/>
          <p:cNvSpPr>
            <a:spLocks noGrp="1"/>
          </p:cNvSpPr>
          <p:nvPr>
            <p:ph type="dt" sz="half" idx="10"/>
          </p:nvPr>
        </p:nvSpPr>
        <p:spPr/>
        <p:txBody>
          <a:bodyPr/>
          <a:lstStyle>
            <a:lvl1pPr algn="l" rtl="0">
              <a:defRPr>
                <a:solidFill>
                  <a:srgbClr val="FFFFFF"/>
                </a:solidFill>
              </a:defRPr>
            </a:lvl1pPr>
            <a:extLst/>
          </a:lstStyle>
          <a:p>
            <a:pPr>
              <a:defRPr/>
            </a:pPr>
            <a:r>
              <a:rPr lang="es-ES"/>
              <a:t>01/02/2015</a:t>
            </a:r>
          </a:p>
        </p:txBody>
      </p:sp>
      <p:sp>
        <p:nvSpPr>
          <p:cNvPr id="12" name="18 Marcador de pie de página"/>
          <p:cNvSpPr>
            <a:spLocks noGrp="1"/>
          </p:cNvSpPr>
          <p:nvPr>
            <p:ph type="ftr" sz="quarter" idx="11"/>
          </p:nvPr>
        </p:nvSpPr>
        <p:spPr/>
        <p:txBody>
          <a:bodyPr/>
          <a:lstStyle>
            <a:lvl1pPr algn="l" rtl="0">
              <a:defRPr>
                <a:solidFill>
                  <a:schemeClr val="accent1">
                    <a:tint val="20000"/>
                  </a:schemeClr>
                </a:solidFill>
              </a:defRPr>
            </a:lvl1pPr>
            <a:extLst/>
          </a:lstStyle>
          <a:p>
            <a:pPr>
              <a:defRPr/>
            </a:pPr>
            <a:endParaRPr lang="es-ES"/>
          </a:p>
        </p:txBody>
      </p:sp>
      <p:sp>
        <p:nvSpPr>
          <p:cNvPr id="13" name="26 Marcador de número de diapositiva"/>
          <p:cNvSpPr>
            <a:spLocks noGrp="1"/>
          </p:cNvSpPr>
          <p:nvPr>
            <p:ph type="sldNum" sz="quarter" idx="12"/>
          </p:nvPr>
        </p:nvSpPr>
        <p:spPr/>
        <p:txBody>
          <a:bodyPr/>
          <a:lstStyle>
            <a:lvl1pPr algn="l" rtl="0">
              <a:defRPr>
                <a:solidFill>
                  <a:srgbClr val="FFFFFF"/>
                </a:solidFill>
              </a:defRPr>
            </a:lvl1pPr>
            <a:extLst/>
          </a:lstStyle>
          <a:p>
            <a:pPr>
              <a:defRPr/>
            </a:pPr>
            <a:fld id="{333CF3E9-B126-46DB-83B6-948BE346A01E}"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7" name="6 Título"/>
          <p:cNvSpPr>
            <a:spLocks noGrp="1"/>
          </p:cNvSpPr>
          <p:nvPr>
            <p:ph type="title"/>
          </p:nvPr>
        </p:nvSpPr>
        <p:spPr/>
        <p:txBody>
          <a:bodyPr/>
          <a:lstStyle/>
          <a:p>
            <a:r>
              <a:rPr lang="hy"/>
              <a:t>Haga clic para modificar el estilo de título del patrón</a:t>
            </a:r>
            <a:endParaRPr lang="en-US"/>
          </a:p>
        </p:txBody>
      </p:sp>
      <p:sp>
        <p:nvSpPr>
          <p:cNvPr id="4" name="9 Marcador de fecha"/>
          <p:cNvSpPr>
            <a:spLocks noGrp="1"/>
          </p:cNvSpPr>
          <p:nvPr>
            <p:ph type="dt" sz="half" idx="10"/>
          </p:nvPr>
        </p:nvSpPr>
        <p:spPr/>
        <p:txBody>
          <a:bodyPr/>
          <a:lstStyle>
            <a:lvl1pPr>
              <a:defRPr/>
            </a:lvl1pPr>
          </a:lstStyle>
          <a:p>
            <a:pPr>
              <a:defRPr/>
            </a:pPr>
            <a:r>
              <a:rPr lang="es-ES"/>
              <a:t>01/02/2015</a:t>
            </a:r>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A07102D2-703C-4BD6-8D9B-D62667EE2319}"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6 Cheurón"/>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5" name="7 Cheurón"/>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2" name="1 Título"/>
          <p:cNvSpPr>
            <a:spLocks noGrp="1"/>
          </p:cNvSpPr>
          <p:nvPr>
            <p:ph type="title"/>
          </p:nvPr>
        </p:nvSpPr>
        <p:spPr>
          <a:xfrm>
            <a:off x="722376" y="1059712"/>
            <a:ext cx="7772400" cy="1828800"/>
          </a:xfrm>
        </p:spPr>
        <p:txBody>
          <a:bodyPr anchor="b"/>
          <a:lstStyle>
            <a:lvl1pPr algn="l" rtl="0">
              <a:buNone/>
              <a:defRPr sz="4800" b="1" cap="none" baseline="0">
                <a:effectLst>
                  <a:outerShdw blurRad="31750" dist="25400" dir="5400000" algn="tl" rotWithShape="0">
                    <a:srgbClr val="000000">
                      <a:alpha val="25000"/>
                    </a:srgbClr>
                  </a:outerShdw>
                </a:effectLst>
              </a:defRPr>
            </a:lvl1pPr>
            <a:extLst/>
          </a:lstStyle>
          <a:p>
            <a:r>
              <a:rPr lang="hy"/>
              <a:t>Haga clic para modificar el estilo de título del patrón</a:t>
            </a:r>
            <a:endParaRPr lang="en-US"/>
          </a:p>
        </p:txBody>
      </p:sp>
      <p:sp>
        <p:nvSpPr>
          <p:cNvPr id="3" name="2 Marcador de texto"/>
          <p:cNvSpPr>
            <a:spLocks noGrp="1"/>
          </p:cNvSpPr>
          <p:nvPr>
            <p:ph type="body" idx="1"/>
          </p:nvPr>
        </p:nvSpPr>
        <p:spPr>
          <a:xfrm>
            <a:off x="3922713" y="2931712"/>
            <a:ext cx="4572000" cy="1454888"/>
          </a:xfrm>
        </p:spPr>
        <p:txBody>
          <a:bodyPr rtlCol="0"/>
          <a:lstStyle>
            <a:lvl1pPr marL="0" indent="0" algn="l" rtl="0">
              <a:buNone/>
              <a:defRPr sz="2300">
                <a:solidFill>
                  <a:schemeClr val="tx1"/>
                </a:solidFill>
              </a:defRPr>
            </a:lvl1pPr>
            <a:lvl2pPr algn="l" rtl="0">
              <a:buNone/>
              <a:defRPr sz="1800">
                <a:solidFill>
                  <a:schemeClr val="tx1">
                    <a:tint val="75000"/>
                  </a:schemeClr>
                </a:solidFill>
              </a:defRPr>
            </a:lvl2pPr>
            <a:lvl3pPr algn="l" rtl="0">
              <a:buNone/>
              <a:defRPr sz="1600">
                <a:solidFill>
                  <a:schemeClr val="tx1">
                    <a:tint val="75000"/>
                  </a:schemeClr>
                </a:solidFill>
              </a:defRPr>
            </a:lvl3pPr>
            <a:lvl4pPr algn="l" rtl="0">
              <a:buNone/>
              <a:defRPr sz="1400">
                <a:solidFill>
                  <a:schemeClr val="tx1">
                    <a:tint val="75000"/>
                  </a:schemeClr>
                </a:solidFill>
              </a:defRPr>
            </a:lvl4pPr>
            <a:lvl5pPr algn="l" rtl="0">
              <a:buNone/>
              <a:defRPr sz="1400">
                <a:solidFill>
                  <a:schemeClr val="tx1">
                    <a:tint val="75000"/>
                  </a:schemeClr>
                </a:solidFill>
              </a:defRPr>
            </a:lvl5pPr>
            <a:extLst/>
          </a:lstStyle>
          <a:p>
            <a:pPr lvl="0"/>
            <a:r>
              <a:rPr lang="hy"/>
              <a:t>Haga clic para modificar el estilo de texto del patrón</a:t>
            </a:r>
          </a:p>
        </p:txBody>
      </p:sp>
      <p:sp>
        <p:nvSpPr>
          <p:cNvPr id="6" name="3 Marcador de fecha"/>
          <p:cNvSpPr>
            <a:spLocks noGrp="1"/>
          </p:cNvSpPr>
          <p:nvPr>
            <p:ph type="dt" sz="half" idx="10"/>
          </p:nvPr>
        </p:nvSpPr>
        <p:spPr/>
        <p:txBody>
          <a:bodyPr/>
          <a:lstStyle>
            <a:lvl1pPr>
              <a:defRPr/>
            </a:lvl1pPr>
            <a:extLst/>
          </a:lstStyle>
          <a:p>
            <a:pPr>
              <a:defRPr/>
            </a:pPr>
            <a:r>
              <a:rPr lang="es-ES"/>
              <a:t>01/02/2015</a:t>
            </a:r>
          </a:p>
        </p:txBody>
      </p:sp>
      <p:sp>
        <p:nvSpPr>
          <p:cNvPr id="7" name="4 Marcador de pie de página"/>
          <p:cNvSpPr>
            <a:spLocks noGrp="1"/>
          </p:cNvSpPr>
          <p:nvPr>
            <p:ph type="ftr" sz="quarter" idx="11"/>
          </p:nvPr>
        </p:nvSpPr>
        <p:spPr/>
        <p:txBody>
          <a:bodyPr/>
          <a:lstStyle>
            <a:lvl1pPr>
              <a:defRPr/>
            </a:lvl1pPr>
            <a:extLst/>
          </a:lstStyle>
          <a:p>
            <a:pPr>
              <a:defRPr/>
            </a:pPr>
            <a:endParaRPr lang="es-ES"/>
          </a:p>
        </p:txBody>
      </p:sp>
      <p:sp>
        <p:nvSpPr>
          <p:cNvPr id="8" name="5 Marcador de número de diapositiva"/>
          <p:cNvSpPr>
            <a:spLocks noGrp="1"/>
          </p:cNvSpPr>
          <p:nvPr>
            <p:ph type="sldNum" sz="quarter" idx="12"/>
          </p:nvPr>
        </p:nvSpPr>
        <p:spPr/>
        <p:txBody>
          <a:bodyPr/>
          <a:lstStyle>
            <a:lvl1pPr>
              <a:defRPr/>
            </a:lvl1pPr>
            <a:extLst/>
          </a:lstStyle>
          <a:p>
            <a:pPr>
              <a:defRPr/>
            </a:pPr>
            <a:fld id="{305E9AA2-FC26-4461-88DC-D722728EA17F}"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1481328"/>
            <a:ext cx="4038600" cy="4525963"/>
          </a:xfrm>
        </p:spPr>
        <p:txBody>
          <a:bodyPr rtlCol="0"/>
          <a:lstStyle>
            <a:lvl1pPr algn="l" rtl="0">
              <a:defRPr sz="2800"/>
            </a:lvl1pPr>
            <a:lvl2pPr algn="l" rtl="0">
              <a:defRPr sz="2400"/>
            </a:lvl2pPr>
            <a:lvl3pPr algn="l" rtl="0">
              <a:defRPr sz="2000"/>
            </a:lvl3pPr>
            <a:lvl4pPr algn="l" rtl="0">
              <a:defRPr sz="1800"/>
            </a:lvl4pPr>
            <a:lvl5pPr algn="l" rtl="0">
              <a:defRPr sz="1800"/>
            </a:lvl5pPr>
            <a:extLst/>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4" name="3 Marcador de contenido"/>
          <p:cNvSpPr>
            <a:spLocks noGrp="1"/>
          </p:cNvSpPr>
          <p:nvPr>
            <p:ph sz="half" idx="2"/>
          </p:nvPr>
        </p:nvSpPr>
        <p:spPr>
          <a:xfrm>
            <a:off x="4648200" y="1481328"/>
            <a:ext cx="4038600" cy="4525963"/>
          </a:xfrm>
        </p:spPr>
        <p:txBody>
          <a:bodyPr rtlCol="0"/>
          <a:lstStyle>
            <a:lvl1pPr algn="l" rtl="0">
              <a:defRPr sz="2800"/>
            </a:lvl1pPr>
            <a:lvl2pPr algn="l" rtl="0">
              <a:defRPr sz="2400"/>
            </a:lvl2pPr>
            <a:lvl3pPr algn="l" rtl="0">
              <a:defRPr sz="2000"/>
            </a:lvl3pPr>
            <a:lvl4pPr algn="l" rtl="0">
              <a:defRPr sz="1800"/>
            </a:lvl4pPr>
            <a:lvl5pPr algn="l" rtl="0">
              <a:defRPr sz="1800"/>
            </a:lvl5pPr>
            <a:extLst/>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8" name="7 Título"/>
          <p:cNvSpPr>
            <a:spLocks noGrp="1"/>
          </p:cNvSpPr>
          <p:nvPr>
            <p:ph type="title"/>
          </p:nvPr>
        </p:nvSpPr>
        <p:spPr/>
        <p:txBody>
          <a:bodyPr/>
          <a:lstStyle/>
          <a:p>
            <a:r>
              <a:rPr lang="hy"/>
              <a:t>Haga clic para modificar el estilo de título del patrón</a:t>
            </a:r>
            <a:endParaRPr lang="en-US"/>
          </a:p>
        </p:txBody>
      </p:sp>
      <p:sp>
        <p:nvSpPr>
          <p:cNvPr id="5" name="9 Marcador de fecha"/>
          <p:cNvSpPr>
            <a:spLocks noGrp="1"/>
          </p:cNvSpPr>
          <p:nvPr>
            <p:ph type="dt" sz="half" idx="10"/>
          </p:nvPr>
        </p:nvSpPr>
        <p:spPr/>
        <p:txBody>
          <a:bodyPr/>
          <a:lstStyle>
            <a:lvl1pPr>
              <a:defRPr/>
            </a:lvl1pPr>
          </a:lstStyle>
          <a:p>
            <a:pPr>
              <a:defRPr/>
            </a:pPr>
            <a:r>
              <a:rPr lang="es-ES"/>
              <a:t>01/02/2015</a:t>
            </a:r>
          </a:p>
        </p:txBody>
      </p:sp>
      <p:sp>
        <p:nvSpPr>
          <p:cNvPr id="6" name="21 Marcador de pie de página"/>
          <p:cNvSpPr>
            <a:spLocks noGrp="1"/>
          </p:cNvSpPr>
          <p:nvPr>
            <p:ph type="ftr" sz="quarter" idx="11"/>
          </p:nvPr>
        </p:nvSpPr>
        <p:spPr/>
        <p:txBody>
          <a:bodyPr/>
          <a:lstStyle>
            <a:lvl1pPr>
              <a:defRPr/>
            </a:lvl1pPr>
          </a:lstStyle>
          <a:p>
            <a:pPr>
              <a:defRPr/>
            </a:pPr>
            <a:endParaRPr lang="es-ES"/>
          </a:p>
        </p:txBody>
      </p:sp>
      <p:sp>
        <p:nvSpPr>
          <p:cNvPr id="7" name="17 Marcador de número de diapositiva"/>
          <p:cNvSpPr>
            <a:spLocks noGrp="1"/>
          </p:cNvSpPr>
          <p:nvPr>
            <p:ph type="sldNum" sz="quarter" idx="12"/>
          </p:nvPr>
        </p:nvSpPr>
        <p:spPr/>
        <p:txBody>
          <a:bodyPr/>
          <a:lstStyle>
            <a:lvl1pPr>
              <a:defRPr/>
            </a:lvl1pPr>
          </a:lstStyle>
          <a:p>
            <a:pPr>
              <a:defRPr/>
            </a:pPr>
            <a:fld id="{7BC1409F-893E-41AC-92A8-F0E7EC516B56}"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lgn="l" rtl="0">
              <a:defRPr/>
            </a:lvl1pPr>
            <a:extLst/>
          </a:lstStyle>
          <a:p>
            <a:r>
              <a:rPr lang="hy"/>
              <a:t>Haga clic para modificar el estilo de título del patrón</a:t>
            </a:r>
            <a:endParaRPr lang="en-US"/>
          </a:p>
        </p:txBody>
      </p:sp>
      <p:sp>
        <p:nvSpPr>
          <p:cNvPr id="3" name="2 Marcador de texto"/>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rtlCol="0" anchor="ctr"/>
          <a:lstStyle>
            <a:lvl1pPr marL="0" indent="0" algn="l" rtl="0">
              <a:buNone/>
              <a:defRPr sz="2400" b="0">
                <a:solidFill>
                  <a:schemeClr val="bg1"/>
                </a:solidFill>
              </a:defRPr>
            </a:lvl1pPr>
            <a:lvl2pPr algn="l" rtl="0">
              <a:buNone/>
              <a:defRPr sz="2000" b="1"/>
            </a:lvl2pPr>
            <a:lvl3pPr algn="l" rtl="0">
              <a:buNone/>
              <a:defRPr sz="1800" b="1"/>
            </a:lvl3pPr>
            <a:lvl4pPr algn="l" rtl="0">
              <a:buNone/>
              <a:defRPr sz="1600" b="1"/>
            </a:lvl4pPr>
            <a:lvl5pPr algn="l" rtl="0">
              <a:buNone/>
              <a:defRPr sz="1600" b="1"/>
            </a:lvl5pPr>
            <a:extLst/>
          </a:lstStyle>
          <a:p>
            <a:pPr lvl="0"/>
            <a:r>
              <a:rPr lang="hy"/>
              <a:t>Haga clic para modificar el estilo de texto del patrón</a:t>
            </a:r>
          </a:p>
        </p:txBody>
      </p:sp>
      <p:sp>
        <p:nvSpPr>
          <p:cNvPr id="4" name="3 Marcador de texto"/>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rtlCol="0" anchor="ctr"/>
          <a:lstStyle>
            <a:lvl1pPr marL="0" indent="0" algn="l" rtl="0">
              <a:buNone/>
              <a:defRPr sz="2400" b="0">
                <a:solidFill>
                  <a:schemeClr val="bg1"/>
                </a:solidFill>
              </a:defRPr>
            </a:lvl1pPr>
            <a:lvl2pPr algn="l" rtl="0">
              <a:buNone/>
              <a:defRPr sz="2000" b="1"/>
            </a:lvl2pPr>
            <a:lvl3pPr algn="l" rtl="0">
              <a:buNone/>
              <a:defRPr sz="1800" b="1"/>
            </a:lvl3pPr>
            <a:lvl4pPr algn="l" rtl="0">
              <a:buNone/>
              <a:defRPr sz="1600" b="1"/>
            </a:lvl4pPr>
            <a:lvl5pPr algn="l" rtl="0">
              <a:buNone/>
              <a:defRPr sz="1600" b="1"/>
            </a:lvl5pPr>
            <a:extLst/>
          </a:lstStyle>
          <a:p>
            <a:pPr lvl="0"/>
            <a:r>
              <a:rPr lang="hy"/>
              <a:t>Haga clic para modificar el estilo de texto del patrón</a:t>
            </a:r>
          </a:p>
        </p:txBody>
      </p:sp>
      <p:sp>
        <p:nvSpPr>
          <p:cNvPr id="5" name="4 Marcador de contenido"/>
          <p:cNvSpPr>
            <a:spLocks noGrp="1"/>
          </p:cNvSpPr>
          <p:nvPr>
            <p:ph sz="quarter" idx="2"/>
          </p:nvPr>
        </p:nvSpPr>
        <p:spPr>
          <a:xfrm>
            <a:off x="457200" y="1444294"/>
            <a:ext cx="4040188" cy="3941763"/>
          </a:xfrm>
          <a:ln>
            <a:noFill/>
            <a:prstDash val="sysDash"/>
            <a:miter lim="800000"/>
          </a:ln>
        </p:spPr>
        <p:txBody>
          <a:bodyPr rtlCol="0"/>
          <a:lstStyle>
            <a:lvl1pPr algn="l" rtl="0">
              <a:defRPr sz="2400"/>
            </a:lvl1pPr>
            <a:lvl2pPr algn="l" rtl="0">
              <a:defRPr sz="2000"/>
            </a:lvl2pPr>
            <a:lvl3pPr algn="l" rtl="0">
              <a:defRPr sz="1800"/>
            </a:lvl3pPr>
            <a:lvl4pPr algn="l" rtl="0">
              <a:defRPr sz="1600"/>
            </a:lvl4pPr>
            <a:lvl5pPr algn="l" rtl="0">
              <a:defRPr sz="1600"/>
            </a:lvl5pPr>
            <a:extLst/>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6" name="5 Marcador de contenido"/>
          <p:cNvSpPr>
            <a:spLocks noGrp="1"/>
          </p:cNvSpPr>
          <p:nvPr>
            <p:ph sz="quarter" idx="4"/>
          </p:nvPr>
        </p:nvSpPr>
        <p:spPr>
          <a:xfrm>
            <a:off x="4645025" y="1444294"/>
            <a:ext cx="4041775" cy="3941763"/>
          </a:xfrm>
          <a:ln>
            <a:noFill/>
            <a:prstDash val="sysDash"/>
            <a:miter lim="800000"/>
          </a:ln>
        </p:spPr>
        <p:txBody>
          <a:bodyPr rtlCol="0"/>
          <a:lstStyle>
            <a:lvl1pPr algn="l" rtl="0">
              <a:spcBef>
                <a:spcPts val="0"/>
              </a:spcBef>
              <a:defRPr sz="2400"/>
            </a:lvl1pPr>
            <a:lvl2pPr algn="l" rtl="0">
              <a:defRPr sz="2000"/>
            </a:lvl2pPr>
            <a:lvl3pPr algn="l" rtl="0">
              <a:defRPr sz="1800"/>
            </a:lvl3pPr>
            <a:lvl4pPr algn="l" rtl="0">
              <a:defRPr sz="1600"/>
            </a:lvl4pPr>
            <a:lvl5pPr algn="l" rtl="0">
              <a:defRPr sz="1600"/>
            </a:lvl5pPr>
            <a:extLst/>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7" name="6 Marcador de fecha"/>
          <p:cNvSpPr>
            <a:spLocks noGrp="1"/>
          </p:cNvSpPr>
          <p:nvPr>
            <p:ph type="dt" sz="half" idx="10"/>
          </p:nvPr>
        </p:nvSpPr>
        <p:spPr/>
        <p:txBody>
          <a:bodyPr/>
          <a:lstStyle>
            <a:lvl1pPr>
              <a:defRPr/>
            </a:lvl1pPr>
            <a:extLst/>
          </a:lstStyle>
          <a:p>
            <a:pPr>
              <a:defRPr/>
            </a:pPr>
            <a:r>
              <a:rPr lang="es-ES"/>
              <a:t>01/02/2015</a:t>
            </a:r>
          </a:p>
        </p:txBody>
      </p:sp>
      <p:sp>
        <p:nvSpPr>
          <p:cNvPr id="8" name="7 Marcador de pie de página"/>
          <p:cNvSpPr>
            <a:spLocks noGrp="1"/>
          </p:cNvSpPr>
          <p:nvPr>
            <p:ph type="ftr" sz="quarter" idx="11"/>
          </p:nvPr>
        </p:nvSpPr>
        <p:spPr/>
        <p:txBody>
          <a:bodyPr/>
          <a:lstStyle>
            <a:lvl1pPr>
              <a:defRPr/>
            </a:lvl1pPr>
            <a:extLst/>
          </a:lstStyle>
          <a:p>
            <a:pPr>
              <a:defRPr/>
            </a:pPr>
            <a:endParaRPr lang="es-ES"/>
          </a:p>
        </p:txBody>
      </p:sp>
      <p:sp>
        <p:nvSpPr>
          <p:cNvPr id="9" name="8 Marcador de número de diapositiva"/>
          <p:cNvSpPr>
            <a:spLocks noGrp="1"/>
          </p:cNvSpPr>
          <p:nvPr>
            <p:ph type="sldNum" sz="quarter" idx="12"/>
          </p:nvPr>
        </p:nvSpPr>
        <p:spPr/>
        <p:txBody>
          <a:bodyPr/>
          <a:lstStyle>
            <a:lvl1pPr>
              <a:defRPr/>
            </a:lvl1pPr>
            <a:extLst/>
          </a:lstStyle>
          <a:p>
            <a:pPr>
              <a:defRPr/>
            </a:pPr>
            <a:fld id="{7F5F3BC9-4BA7-4A65-AFD2-696B2CCAB85E}"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6" name="5 Título"/>
          <p:cNvSpPr>
            <a:spLocks noGrp="1"/>
          </p:cNvSpPr>
          <p:nvPr>
            <p:ph type="title"/>
          </p:nvPr>
        </p:nvSpPr>
        <p:spPr/>
        <p:txBody>
          <a:bodyPr/>
          <a:lstStyle/>
          <a:p>
            <a:r>
              <a:rPr lang="hy"/>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r>
              <a:rPr lang="es-ES"/>
              <a:t>01/02/2015</a:t>
            </a:r>
          </a:p>
        </p:txBody>
      </p:sp>
      <p:sp>
        <p:nvSpPr>
          <p:cNvPr id="4" name="21 Marcador de pie de página"/>
          <p:cNvSpPr>
            <a:spLocks noGrp="1"/>
          </p:cNvSpPr>
          <p:nvPr>
            <p:ph type="ftr" sz="quarter" idx="11"/>
          </p:nvPr>
        </p:nvSpPr>
        <p:spPr/>
        <p:txBody>
          <a:bodyPr/>
          <a:lstStyle>
            <a:lvl1pPr>
              <a:defRPr/>
            </a:lvl1pPr>
          </a:lstStyle>
          <a:p>
            <a:pPr>
              <a:defRPr/>
            </a:pPr>
            <a:endParaRPr lang="es-ES"/>
          </a:p>
        </p:txBody>
      </p:sp>
      <p:sp>
        <p:nvSpPr>
          <p:cNvPr id="5" name="17 Marcador de número de diapositiva"/>
          <p:cNvSpPr>
            <a:spLocks noGrp="1"/>
          </p:cNvSpPr>
          <p:nvPr>
            <p:ph type="sldNum" sz="quarter" idx="12"/>
          </p:nvPr>
        </p:nvSpPr>
        <p:spPr/>
        <p:txBody>
          <a:bodyPr/>
          <a:lstStyle>
            <a:lvl1pPr>
              <a:defRPr/>
            </a:lvl1pPr>
          </a:lstStyle>
          <a:p>
            <a:pPr>
              <a:defRPr/>
            </a:pPr>
            <a:fld id="{6EB8A02D-EDA5-46BF-B880-E952167C1A78}"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r>
              <a:rPr lang="es-ES"/>
              <a:t>01/02/2015</a:t>
            </a:r>
          </a:p>
        </p:txBody>
      </p:sp>
      <p:sp>
        <p:nvSpPr>
          <p:cNvPr id="3" name="21 Marcador de pie de página"/>
          <p:cNvSpPr>
            <a:spLocks noGrp="1"/>
          </p:cNvSpPr>
          <p:nvPr>
            <p:ph type="ftr" sz="quarter" idx="11"/>
          </p:nvPr>
        </p:nvSpPr>
        <p:spPr/>
        <p:txBody>
          <a:bodyPr/>
          <a:lstStyle>
            <a:lvl1pPr>
              <a:defRPr/>
            </a:lvl1pPr>
          </a:lstStyle>
          <a:p>
            <a:pPr>
              <a:defRPr/>
            </a:pPr>
            <a:endParaRPr lang="es-ES"/>
          </a:p>
        </p:txBody>
      </p:sp>
      <p:sp>
        <p:nvSpPr>
          <p:cNvPr id="4" name="17 Marcador de número de diapositiva"/>
          <p:cNvSpPr>
            <a:spLocks noGrp="1"/>
          </p:cNvSpPr>
          <p:nvPr>
            <p:ph type="sldNum" sz="quarter" idx="12"/>
          </p:nvPr>
        </p:nvSpPr>
        <p:spPr/>
        <p:txBody>
          <a:bodyPr/>
          <a:lstStyle>
            <a:lvl1pPr>
              <a:defRPr/>
            </a:lvl1pPr>
          </a:lstStyle>
          <a:p>
            <a:pPr>
              <a:defRPr/>
            </a:pPr>
            <a:fld id="{F1D99195-1BD4-4BB0-B3E2-0A791D02DDB4}" type="slidenum">
              <a:rPr lang="es-ES"/>
              <a:pPr>
                <a:defRPr/>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4876800"/>
            <a:ext cx="7481776" cy="457200"/>
          </a:xfrm>
        </p:spPr>
        <p:txBody>
          <a:bodyPr anchor="t">
            <a:noAutofit/>
            <a:sp3d prstMaterial="softEdge">
              <a:bevelT w="0" h="0"/>
            </a:sp3d>
          </a:bodyPr>
          <a:lstStyle>
            <a:lvl1pPr algn="l" rtl="0">
              <a:buNone/>
              <a:defRPr sz="2500" b="0">
                <a:solidFill>
                  <a:schemeClr val="accent1"/>
                </a:solidFill>
                <a:effectLst/>
              </a:defRPr>
            </a:lvl1pPr>
            <a:extLst/>
          </a:lstStyle>
          <a:p>
            <a:r>
              <a:rPr lang="hy"/>
              <a:t>Haga clic para modificar el estilo de título del patrón</a:t>
            </a:r>
            <a:endParaRPr lang="en-US"/>
          </a:p>
        </p:txBody>
      </p:sp>
      <p:sp>
        <p:nvSpPr>
          <p:cNvPr id="3" name="2 Marcador de texto"/>
          <p:cNvSpPr>
            <a:spLocks noGrp="1"/>
          </p:cNvSpPr>
          <p:nvPr>
            <p:ph type="body" idx="2"/>
          </p:nvPr>
        </p:nvSpPr>
        <p:spPr>
          <a:xfrm>
            <a:off x="4419600" y="5355102"/>
            <a:ext cx="3974592" cy="914400"/>
          </a:xfrm>
        </p:spPr>
        <p:txBody>
          <a:bodyPr rtlCol="0"/>
          <a:lstStyle>
            <a:lvl1pPr marL="0" indent="0" algn="l" rtl="0">
              <a:buNone/>
              <a:defRPr sz="1600"/>
            </a:lvl1pPr>
            <a:lvl2pPr algn="l" rtl="0">
              <a:buNone/>
              <a:defRPr sz="1200"/>
            </a:lvl2pPr>
            <a:lvl3pPr algn="l" rtl="0">
              <a:buNone/>
              <a:defRPr sz="1000"/>
            </a:lvl3pPr>
            <a:lvl4pPr algn="l" rtl="0">
              <a:buNone/>
              <a:defRPr sz="900"/>
            </a:lvl4pPr>
            <a:lvl5pPr algn="l" rtl="0">
              <a:buNone/>
              <a:defRPr sz="900"/>
            </a:lvl5pPr>
            <a:extLst/>
          </a:lstStyle>
          <a:p>
            <a:pPr lvl="0"/>
            <a:r>
              <a:rPr lang="hy"/>
              <a:t>Haga clic para modificar el estilo de texto del patrón</a:t>
            </a:r>
          </a:p>
        </p:txBody>
      </p:sp>
      <p:sp>
        <p:nvSpPr>
          <p:cNvPr id="4" name="3 Marcador de contenido"/>
          <p:cNvSpPr>
            <a:spLocks noGrp="1"/>
          </p:cNvSpPr>
          <p:nvPr>
            <p:ph sz="half" idx="1"/>
          </p:nvPr>
        </p:nvSpPr>
        <p:spPr>
          <a:xfrm>
            <a:off x="914400" y="274320"/>
            <a:ext cx="7479792" cy="4572000"/>
          </a:xfrm>
        </p:spPr>
        <p:txBody>
          <a:bodyPr rtlCol="0"/>
          <a:lstStyle>
            <a:lvl1pPr algn="l" rtl="0">
              <a:defRPr sz="3200"/>
            </a:lvl1pPr>
            <a:lvl2pPr algn="l" rtl="0">
              <a:defRPr sz="2800"/>
            </a:lvl2pPr>
            <a:lvl3pPr algn="l" rtl="0">
              <a:defRPr sz="2400"/>
            </a:lvl3pPr>
            <a:lvl4pPr algn="l" rtl="0">
              <a:defRPr sz="2000"/>
            </a:lvl4pPr>
            <a:lvl5pPr algn="l" rtl="0">
              <a:defRPr sz="2000"/>
            </a:lvl5pPr>
            <a:extLst/>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r>
              <a:rPr lang="es-ES"/>
              <a:t>01/02/2015</a:t>
            </a:r>
          </a:p>
        </p:txBody>
      </p:sp>
      <p:sp>
        <p:nvSpPr>
          <p:cNvPr id="6" name="5 Marcador de pie de página"/>
          <p:cNvSpPr>
            <a:spLocks noGrp="1"/>
          </p:cNvSpPr>
          <p:nvPr>
            <p:ph type="ftr" sz="quarter" idx="11"/>
          </p:nvPr>
        </p:nvSpPr>
        <p:spPr/>
        <p:txBody>
          <a:bodyPr/>
          <a:lstStyle>
            <a:lvl1pPr>
              <a:defRPr/>
            </a:lvl1pPr>
            <a:extLst/>
          </a:lstStyle>
          <a:p>
            <a:pPr>
              <a:defRPr/>
            </a:pPr>
            <a:endParaRPr lang="es-ES"/>
          </a:p>
        </p:txBody>
      </p:sp>
      <p:sp>
        <p:nvSpPr>
          <p:cNvPr id="7" name="6 Marcador de número de diapositiva"/>
          <p:cNvSpPr>
            <a:spLocks noGrp="1"/>
          </p:cNvSpPr>
          <p:nvPr>
            <p:ph type="sldNum" sz="quarter" idx="12"/>
          </p:nvPr>
        </p:nvSpPr>
        <p:spPr/>
        <p:txBody>
          <a:bodyPr/>
          <a:lstStyle>
            <a:lvl1pPr>
              <a:defRPr/>
            </a:lvl1pPr>
            <a:extLst/>
          </a:lstStyle>
          <a:p>
            <a:pPr>
              <a:defRPr/>
            </a:pPr>
            <a:fld id="{593D72AC-9D10-4147-A47E-CFEA64D2E4E5}"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5" name="7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8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7" name="9 Triángulo rectángulo"/>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8" name="10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11 Cheurón"/>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10" name="12 Cheurón"/>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a:p>
        </p:txBody>
      </p:sp>
      <p:sp>
        <p:nvSpPr>
          <p:cNvPr id="4" name="3 Marcador de texto"/>
          <p:cNvSpPr>
            <a:spLocks noGrp="1"/>
          </p:cNvSpPr>
          <p:nvPr>
            <p:ph type="body" sz="half" idx="2"/>
          </p:nvPr>
        </p:nvSpPr>
        <p:spPr>
          <a:xfrm>
            <a:off x="1141232" y="5443402"/>
            <a:ext cx="7162800" cy="648232"/>
          </a:xfrm>
          <a:noFill/>
        </p:spPr>
        <p:txBody>
          <a:bodyPr tIns="0" rtlCol="0"/>
          <a:lstStyle>
            <a:lvl1pPr marL="0" marR="18288" indent="0" algn="l" rtl="0">
              <a:buNone/>
              <a:defRPr sz="1400"/>
            </a:lvl1pPr>
            <a:lvl2pPr algn="l" rtl="0">
              <a:defRPr sz="1200"/>
            </a:lvl2pPr>
            <a:lvl3pPr algn="l" rtl="0">
              <a:defRPr sz="1000"/>
            </a:lvl3pPr>
            <a:lvl4pPr algn="l" rtl="0">
              <a:defRPr sz="900"/>
            </a:lvl4pPr>
            <a:lvl5pPr algn="l" rtl="0">
              <a:defRPr sz="900"/>
            </a:lvl5pPr>
            <a:extLst/>
          </a:lstStyle>
          <a:p>
            <a:pPr lvl="0"/>
            <a:r>
              <a:rPr lang="hy"/>
              <a:t>Haga clic para modificar el estilo de texto del patrón</a:t>
            </a:r>
          </a:p>
        </p:txBody>
      </p:sp>
      <p:sp>
        <p:nvSpPr>
          <p:cNvPr id="3" name="2 Marcador de posición de imagen"/>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rtlCol="0">
            <a:normAutofit/>
          </a:bodyPr>
          <a:lstStyle>
            <a:lvl1pPr marL="0" indent="0" algn="l" rtl="0">
              <a:buNone/>
              <a:defRPr sz="3200"/>
            </a:lvl1pPr>
            <a:extLst/>
          </a:lstStyle>
          <a:p>
            <a:pPr lvl="0"/>
            <a:r>
              <a:rPr lang="hy" noProof="0"/>
              <a:t>Haga clic en el icono para agregar una imagen</a:t>
            </a:r>
            <a:endParaRPr lang="en-US" noProof="0" dirty="0"/>
          </a:p>
        </p:txBody>
      </p:sp>
      <p:sp>
        <p:nvSpPr>
          <p:cNvPr id="2" name="1 Título"/>
          <p:cNvSpPr>
            <a:spLocks noGrp="1"/>
          </p:cNvSpPr>
          <p:nvPr>
            <p:ph type="title"/>
          </p:nvPr>
        </p:nvSpPr>
        <p:spPr>
          <a:xfrm>
            <a:off x="228600" y="4865122"/>
            <a:ext cx="8075432" cy="562672"/>
          </a:xfrm>
          <a:noFill/>
        </p:spPr>
        <p:txBody>
          <a:bodyPr anchor="t">
            <a:sp3d prstMaterial="softEdge"/>
          </a:bodyPr>
          <a:lstStyle>
            <a:lvl1pPr marR="0" algn="l" rtl="0">
              <a:buNone/>
              <a:defRPr sz="3000" b="0">
                <a:solidFill>
                  <a:schemeClr val="accent1"/>
                </a:solidFill>
                <a:effectLst>
                  <a:outerShdw blurRad="50800" dist="25000" dir="5400000" algn="t" rotWithShape="0">
                    <a:prstClr val="black">
                      <a:alpha val="45000"/>
                    </a:prstClr>
                  </a:outerShdw>
                </a:effectLst>
              </a:defRPr>
            </a:lvl1pPr>
            <a:extLst/>
          </a:lstStyle>
          <a:p>
            <a:r>
              <a:rPr lang="hy"/>
              <a:t>Haga clic para modificar el estilo de título del patrón</a:t>
            </a:r>
            <a:endParaRPr lang="en-US"/>
          </a:p>
        </p:txBody>
      </p:sp>
      <p:sp>
        <p:nvSpPr>
          <p:cNvPr id="11" name="4 Marcador de fecha"/>
          <p:cNvSpPr>
            <a:spLocks noGrp="1"/>
          </p:cNvSpPr>
          <p:nvPr>
            <p:ph type="dt" sz="half" idx="10"/>
          </p:nvPr>
        </p:nvSpPr>
        <p:spPr/>
        <p:txBody>
          <a:bodyPr/>
          <a:lstStyle>
            <a:lvl1pPr algn="l" rtl="0">
              <a:defRPr>
                <a:solidFill>
                  <a:schemeClr val="tx1"/>
                </a:solidFill>
              </a:defRPr>
            </a:lvl1pPr>
            <a:extLst/>
          </a:lstStyle>
          <a:p>
            <a:pPr>
              <a:defRPr/>
            </a:pPr>
            <a:r>
              <a:rPr lang="es-ES"/>
              <a:t>01/02/2015</a:t>
            </a:r>
          </a:p>
        </p:txBody>
      </p:sp>
      <p:sp>
        <p:nvSpPr>
          <p:cNvPr id="12" name="5 Marcador de pie de página"/>
          <p:cNvSpPr>
            <a:spLocks noGrp="1"/>
          </p:cNvSpPr>
          <p:nvPr>
            <p:ph type="ftr" sz="quarter" idx="11"/>
          </p:nvPr>
        </p:nvSpPr>
        <p:spPr/>
        <p:txBody>
          <a:bodyPr/>
          <a:lstStyle>
            <a:lvl1pPr algn="l" rtl="0">
              <a:defRPr>
                <a:solidFill>
                  <a:schemeClr val="tx1"/>
                </a:solidFill>
              </a:defRPr>
            </a:lvl1pPr>
            <a:extLst/>
          </a:lstStyle>
          <a:p>
            <a:pPr>
              <a:defRPr/>
            </a:pPr>
            <a:endParaRPr lang="es-ES"/>
          </a:p>
        </p:txBody>
      </p:sp>
      <p:sp>
        <p:nvSpPr>
          <p:cNvPr id="13" name="6 Marcador de número de diapositiva"/>
          <p:cNvSpPr>
            <a:spLocks noGrp="1"/>
          </p:cNvSpPr>
          <p:nvPr>
            <p:ph type="sldNum" sz="quarter" idx="12"/>
          </p:nvPr>
        </p:nvSpPr>
        <p:spPr/>
        <p:txBody>
          <a:bodyPr/>
          <a:lstStyle>
            <a:lvl1pPr algn="l" rtl="0">
              <a:defRPr>
                <a:solidFill>
                  <a:schemeClr val="tx1"/>
                </a:solidFill>
              </a:defRPr>
            </a:lvl1pPr>
            <a:extLst/>
          </a:lstStyle>
          <a:p>
            <a:pPr>
              <a:defRPr/>
            </a:pPr>
            <a:fld id="{89AE43F0-65E9-4B55-B18C-5F7AC2A35E03}"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hy"/>
              <a:t>Haga clic para modificar el estilo de título del patrón</a:t>
            </a:r>
            <a:endParaRPr lang="en-US"/>
          </a:p>
        </p:txBody>
      </p:sp>
      <p:sp>
        <p:nvSpPr>
          <p:cNvPr id="3" name="2 Marcador de texto vertical"/>
          <p:cNvSpPr>
            <a:spLocks noGrp="1"/>
          </p:cNvSpPr>
          <p:nvPr>
            <p:ph type="body" orient="vert" idx="1"/>
          </p:nvPr>
        </p:nvSpPr>
        <p:spPr>
          <a:xfrm>
            <a:off x="457200" y="1481329"/>
            <a:ext cx="8229600" cy="4386071"/>
          </a:xfrm>
        </p:spPr>
        <p:txBody>
          <a:bodyPr vert="eaVert"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4" name="9 Marcador de fecha"/>
          <p:cNvSpPr>
            <a:spLocks noGrp="1"/>
          </p:cNvSpPr>
          <p:nvPr>
            <p:ph type="dt" sz="half" idx="10"/>
          </p:nvPr>
        </p:nvSpPr>
        <p:spPr/>
        <p:txBody>
          <a:bodyPr/>
          <a:lstStyle>
            <a:lvl1pPr>
              <a:defRPr/>
            </a:lvl1pPr>
          </a:lstStyle>
          <a:p>
            <a:pPr>
              <a:defRPr/>
            </a:pPr>
            <a:r>
              <a:rPr lang="es-ES"/>
              <a:t>01/02/2015</a:t>
            </a:r>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789A76B7-09F7-41F3-8BD9-8AE2F9D7AAD5}"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44013" y="274640"/>
            <a:ext cx="1777470" cy="5592761"/>
          </a:xfrm>
        </p:spPr>
        <p:txBody>
          <a:bodyPr vert="eaVert"/>
          <a:lstStyle/>
          <a:p>
            <a:r>
              <a:rPr lang="hy"/>
              <a:t>Haga clic para modificar el estilo de título del patrón</a:t>
            </a:r>
            <a:endParaRPr lang="en-US"/>
          </a:p>
        </p:txBody>
      </p:sp>
      <p:sp>
        <p:nvSpPr>
          <p:cNvPr id="3" name="2 Marcador de texto vertical"/>
          <p:cNvSpPr>
            <a:spLocks noGrp="1"/>
          </p:cNvSpPr>
          <p:nvPr>
            <p:ph type="body" orient="vert" idx="1"/>
          </p:nvPr>
        </p:nvSpPr>
        <p:spPr>
          <a:xfrm>
            <a:off x="457200" y="274641"/>
            <a:ext cx="6324600" cy="5592760"/>
          </a:xfrm>
        </p:spPr>
        <p:txBody>
          <a:bodyPr vert="eaVert"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n-US"/>
          </a:p>
        </p:txBody>
      </p:sp>
      <p:sp>
        <p:nvSpPr>
          <p:cNvPr id="4" name="9 Marcador de fecha"/>
          <p:cNvSpPr>
            <a:spLocks noGrp="1"/>
          </p:cNvSpPr>
          <p:nvPr>
            <p:ph type="dt" sz="half" idx="10"/>
          </p:nvPr>
        </p:nvSpPr>
        <p:spPr/>
        <p:txBody>
          <a:bodyPr/>
          <a:lstStyle>
            <a:lvl1pPr>
              <a:defRPr/>
            </a:lvl1pPr>
          </a:lstStyle>
          <a:p>
            <a:pPr>
              <a:defRPr/>
            </a:pPr>
            <a:r>
              <a:rPr lang="es-ES"/>
              <a:t>01/02/2015</a:t>
            </a:r>
          </a:p>
        </p:txBody>
      </p:sp>
      <p:sp>
        <p:nvSpPr>
          <p:cNvPr id="5" name="21 Marcador de pie de página"/>
          <p:cNvSpPr>
            <a:spLocks noGrp="1"/>
          </p:cNvSpPr>
          <p:nvPr>
            <p:ph type="ftr" sz="quarter" idx="11"/>
          </p:nvPr>
        </p:nvSpPr>
        <p:spPr/>
        <p:txBody>
          <a:bodyPr/>
          <a:lstStyle>
            <a:lvl1pPr>
              <a:defRPr/>
            </a:lvl1pPr>
          </a:lstStyle>
          <a:p>
            <a:pPr>
              <a:defRPr/>
            </a:pPr>
            <a:endParaRPr lang="es-ES"/>
          </a:p>
        </p:txBody>
      </p:sp>
      <p:sp>
        <p:nvSpPr>
          <p:cNvPr id="6" name="17 Marcador de número de diapositiva"/>
          <p:cNvSpPr>
            <a:spLocks noGrp="1"/>
          </p:cNvSpPr>
          <p:nvPr>
            <p:ph type="sldNum" sz="quarter" idx="12"/>
          </p:nvPr>
        </p:nvSpPr>
        <p:spPr/>
        <p:txBody>
          <a:bodyPr/>
          <a:lstStyle>
            <a:lvl1pPr>
              <a:defRPr/>
            </a:lvl1pPr>
          </a:lstStyle>
          <a:p>
            <a:pPr>
              <a:defRPr/>
            </a:pPr>
            <a:fld id="{6E494EF2-F142-4477-B3B7-64ED919D9BEF}" type="slidenum">
              <a:rPr lang="es-ES"/>
              <a:pPr>
                <a:defRPr/>
              </a:pPr>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hy"/>
              <a:t>Haga clic para modificar el estilo de título del patrón</a:t>
            </a:r>
            <a:endParaRPr lang="es-ES"/>
          </a:p>
        </p:txBody>
      </p:sp>
      <p:sp>
        <p:nvSpPr>
          <p:cNvPr id="3" name="2 Marcador de texto"/>
          <p:cNvSpPr>
            <a:spLocks noGrp="1"/>
          </p:cNvSpPr>
          <p:nvPr>
            <p:ph type="body" sz="half" idx="1"/>
          </p:nvPr>
        </p:nvSpPr>
        <p:spPr>
          <a:xfrm>
            <a:off x="455613" y="1598613"/>
            <a:ext cx="8226425" cy="2171700"/>
          </a:xfrm>
        </p:spPr>
        <p:txBody>
          <a:bodyPr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s-ES"/>
          </a:p>
        </p:txBody>
      </p:sp>
      <p:sp>
        <p:nvSpPr>
          <p:cNvPr id="4" name="3 Marcador de contenido"/>
          <p:cNvSpPr>
            <a:spLocks noGrp="1"/>
          </p:cNvSpPr>
          <p:nvPr>
            <p:ph sz="half" idx="2"/>
          </p:nvPr>
        </p:nvSpPr>
        <p:spPr>
          <a:xfrm>
            <a:off x="455613" y="3922713"/>
            <a:ext cx="8226425" cy="2173287"/>
          </a:xfrm>
        </p:spPr>
        <p:txBody>
          <a:bodyPr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s-ES"/>
          </a:p>
        </p:txBody>
      </p:sp>
      <p:sp>
        <p:nvSpPr>
          <p:cNvPr id="5" name="Rectangle 68"/>
          <p:cNvSpPr>
            <a:spLocks noGrp="1" noChangeArrowheads="1"/>
          </p:cNvSpPr>
          <p:nvPr>
            <p:ph type="dt" sz="half" idx="10"/>
          </p:nvPr>
        </p:nvSpPr>
        <p:spPr/>
        <p:txBody>
          <a:bodyPr/>
          <a:lstStyle>
            <a:lvl1pPr algn="l" rtl="0">
              <a:defRPr/>
            </a:lvl1pPr>
          </a:lstStyle>
          <a:p>
            <a:pPr>
              <a:defRPr/>
            </a:pPr>
            <a:endParaRPr lang="es-ES"/>
          </a:p>
        </p:txBody>
      </p:sp>
      <p:sp>
        <p:nvSpPr>
          <p:cNvPr id="6" name="Rectangle 69"/>
          <p:cNvSpPr>
            <a:spLocks noGrp="1" noChangeArrowheads="1"/>
          </p:cNvSpPr>
          <p:nvPr>
            <p:ph type="ftr" sz="quarter" idx="11"/>
          </p:nvPr>
        </p:nvSpPr>
        <p:spPr/>
        <p:txBody>
          <a:bodyPr/>
          <a:lstStyle>
            <a:lvl1pPr algn="l" rtl="0">
              <a:defRPr/>
            </a:lvl1pPr>
          </a:lstStyle>
          <a:p>
            <a:pPr>
              <a:defRPr/>
            </a:pPr>
            <a:endParaRPr lang="es-ES"/>
          </a:p>
        </p:txBody>
      </p:sp>
      <p:sp>
        <p:nvSpPr>
          <p:cNvPr id="7" name="Rectangle 70"/>
          <p:cNvSpPr>
            <a:spLocks noGrp="1" noChangeArrowheads="1"/>
          </p:cNvSpPr>
          <p:nvPr>
            <p:ph type="sldNum" sz="quarter" idx="12"/>
          </p:nvPr>
        </p:nvSpPr>
        <p:spPr/>
        <p:txBody>
          <a:bodyPr/>
          <a:lstStyle>
            <a:lvl1pPr algn="l" rtl="0">
              <a:defRPr/>
            </a:lvl1pPr>
          </a:lstStyle>
          <a:p>
            <a:pPr>
              <a:defRPr/>
            </a:pPr>
            <a:fld id="{831B90AF-5C25-4E3A-969D-0D3049840972}" type="slidenum">
              <a:rPr lang="es-ES"/>
              <a:pPr>
                <a:defRPr/>
              </a:pPr>
              <a:t>‹#›</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5613" y="273050"/>
            <a:ext cx="8226425" cy="1143000"/>
          </a:xfrm>
        </p:spPr>
        <p:txBody>
          <a:bodyPr/>
          <a:lstStyle/>
          <a:p>
            <a:r>
              <a:rPr lang="hy"/>
              <a:t>Haga clic para modificar el estilo de título del patrón</a:t>
            </a:r>
            <a:endParaRPr lang="es-ES"/>
          </a:p>
        </p:txBody>
      </p:sp>
      <p:sp>
        <p:nvSpPr>
          <p:cNvPr id="3" name="2 Marcador de texto"/>
          <p:cNvSpPr>
            <a:spLocks noGrp="1"/>
          </p:cNvSpPr>
          <p:nvPr>
            <p:ph type="body" sz="half" idx="1"/>
          </p:nvPr>
        </p:nvSpPr>
        <p:spPr>
          <a:xfrm>
            <a:off x="455613" y="1598613"/>
            <a:ext cx="4037012" cy="4497387"/>
          </a:xfrm>
        </p:spPr>
        <p:txBody>
          <a:bodyPr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s-ES"/>
          </a:p>
        </p:txBody>
      </p:sp>
      <p:sp>
        <p:nvSpPr>
          <p:cNvPr id="4" name="3 Marcador de contenido"/>
          <p:cNvSpPr>
            <a:spLocks noGrp="1"/>
          </p:cNvSpPr>
          <p:nvPr>
            <p:ph sz="half" idx="2"/>
          </p:nvPr>
        </p:nvSpPr>
        <p:spPr>
          <a:xfrm>
            <a:off x="4645025" y="1598613"/>
            <a:ext cx="4037013" cy="4497387"/>
          </a:xfrm>
        </p:spPr>
        <p:txBody>
          <a:bodyPr rtlCol="0"/>
          <a:lstStyle/>
          <a:p>
            <a:pPr lvl="0"/>
            <a:r>
              <a:rPr lang="hy"/>
              <a:t>Haga clic para modificar el estilo de texto del patrón</a:t>
            </a:r>
          </a:p>
          <a:p>
            <a:pPr lvl="1"/>
            <a:r>
              <a:rPr lang="hy"/>
              <a:t>Segundo nivel</a:t>
            </a:r>
          </a:p>
          <a:p>
            <a:pPr lvl="2"/>
            <a:r>
              <a:rPr lang="hy"/>
              <a:t>Tercer nivel</a:t>
            </a:r>
          </a:p>
          <a:p>
            <a:pPr lvl="3"/>
            <a:r>
              <a:rPr lang="hy"/>
              <a:t>Cuarto nivel</a:t>
            </a:r>
          </a:p>
          <a:p>
            <a:pPr lvl="4"/>
            <a:r>
              <a:rPr lang="hy"/>
              <a:t>Quinto nivel</a:t>
            </a:r>
            <a:endParaRPr lang="es-ES"/>
          </a:p>
        </p:txBody>
      </p:sp>
      <p:sp>
        <p:nvSpPr>
          <p:cNvPr id="5" name="Rectangle 68"/>
          <p:cNvSpPr>
            <a:spLocks noGrp="1" noChangeArrowheads="1"/>
          </p:cNvSpPr>
          <p:nvPr>
            <p:ph type="dt" sz="half" idx="10"/>
          </p:nvPr>
        </p:nvSpPr>
        <p:spPr/>
        <p:txBody>
          <a:bodyPr/>
          <a:lstStyle>
            <a:lvl1pPr algn="l" rtl="0">
              <a:defRPr/>
            </a:lvl1pPr>
          </a:lstStyle>
          <a:p>
            <a:pPr>
              <a:defRPr/>
            </a:pPr>
            <a:endParaRPr lang="es-ES"/>
          </a:p>
        </p:txBody>
      </p:sp>
      <p:sp>
        <p:nvSpPr>
          <p:cNvPr id="6" name="Rectangle 69"/>
          <p:cNvSpPr>
            <a:spLocks noGrp="1" noChangeArrowheads="1"/>
          </p:cNvSpPr>
          <p:nvPr>
            <p:ph type="ftr" sz="quarter" idx="11"/>
          </p:nvPr>
        </p:nvSpPr>
        <p:spPr/>
        <p:txBody>
          <a:bodyPr/>
          <a:lstStyle>
            <a:lvl1pPr algn="l" rtl="0">
              <a:defRPr/>
            </a:lvl1pPr>
          </a:lstStyle>
          <a:p>
            <a:pPr>
              <a:defRPr/>
            </a:pPr>
            <a:endParaRPr lang="es-ES"/>
          </a:p>
        </p:txBody>
      </p:sp>
      <p:sp>
        <p:nvSpPr>
          <p:cNvPr id="7" name="Rectangle 70"/>
          <p:cNvSpPr>
            <a:spLocks noGrp="1" noChangeArrowheads="1"/>
          </p:cNvSpPr>
          <p:nvPr>
            <p:ph type="sldNum" sz="quarter" idx="12"/>
          </p:nvPr>
        </p:nvSpPr>
        <p:spPr/>
        <p:txBody>
          <a:bodyPr/>
          <a:lstStyle>
            <a:lvl1pPr algn="l" rtl="0">
              <a:defRPr/>
            </a:lvl1pPr>
          </a:lstStyle>
          <a:p>
            <a:pPr>
              <a:defRPr/>
            </a:pPr>
            <a:fld id="{A01A78A0-8350-41DC-82BF-48C20782D427}"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Forma libre"/>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11 Forma libre"/>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13 Triángulo rectángulo"/>
          <p:cNvSpPr>
            <a:spLocks/>
          </p:cNvSpPr>
          <p:nvPr/>
        </p:nvSpPr>
        <p:spPr bwMode="auto">
          <a:xfrm>
            <a:off x="-6042" y="5791253"/>
            <a:ext cx="3402314" cy="1080868"/>
          </a:xfrm>
          <a:prstGeom prst="rtTriangle">
            <a:avLst/>
          </a:prstGeom>
          <a:blipFill>
            <a:blip r:embed="rId15"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15" name="14 Conector recto"/>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Marcador de título"/>
          <p:cNvSpPr>
            <a:spLocks noGrp="1"/>
          </p:cNvSpPr>
          <p:nvPr>
            <p:ph type="title"/>
          </p:nvPr>
        </p:nvSpPr>
        <p:spPr>
          <a:xfrm>
            <a:off x="457200" y="274638"/>
            <a:ext cx="8229600" cy="1143000"/>
          </a:xfrm>
          <a:prstGeom prst="rect">
            <a:avLst/>
          </a:prstGeom>
        </p:spPr>
        <p:txBody>
          <a:bodyPr vert="horz" rtlCol="0" anchor="ctr">
            <a:normAutofit/>
            <a:scene3d>
              <a:camera prst="orthographicFront"/>
              <a:lightRig rig="soft" dir="t"/>
            </a:scene3d>
            <a:sp3d prstMaterial="softEdge">
              <a:bevelT w="25400" h="25400"/>
            </a:sp3d>
          </a:bodyPr>
          <a:lstStyle/>
          <a:p>
            <a:r>
              <a:rPr lang="hy"/>
              <a:t>Haga clic para modificar el estilo de título del patrón</a:t>
            </a:r>
            <a:endParaRPr lang="en-US"/>
          </a:p>
        </p:txBody>
      </p:sp>
      <p:sp>
        <p:nvSpPr>
          <p:cNvPr id="51209" name="29 Marcador de texto"/>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t>Haga clic para modificar el estilo de texto del patrón</a:t>
            </a:r>
          </a:p>
          <a:p>
            <a:pPr lvl="1"/>
            <a:r>
              <a:rPr lang="el-GR"/>
              <a:t>Segundo nivel</a:t>
            </a:r>
          </a:p>
          <a:p>
            <a:pPr lvl="2"/>
            <a:r>
              <a:rPr lang="el-GR"/>
              <a:t>Tercer nivel</a:t>
            </a:r>
          </a:p>
          <a:p>
            <a:pPr lvl="3"/>
            <a:r>
              <a:rPr lang="el-GR"/>
              <a:t>Cuarto nivel</a:t>
            </a:r>
          </a:p>
          <a:p>
            <a:pPr lvl="4"/>
            <a:r>
              <a:rPr lang="el-GR"/>
              <a:t>Quinto nivel</a:t>
            </a:r>
            <a:endParaRPr lang="en-US"/>
          </a:p>
        </p:txBody>
      </p:sp>
      <p:sp>
        <p:nvSpPr>
          <p:cNvPr id="10" name="9 Marcador de fecha"/>
          <p:cNvSpPr>
            <a:spLocks noGrp="1"/>
          </p:cNvSpPr>
          <p:nvPr>
            <p:ph type="dt" sz="half" idx="2"/>
          </p:nvPr>
        </p:nvSpPr>
        <p:spPr>
          <a:xfrm>
            <a:off x="6727825" y="6408738"/>
            <a:ext cx="1919288" cy="365125"/>
          </a:xfrm>
          <a:prstGeom prst="rect">
            <a:avLst/>
          </a:prstGeom>
        </p:spPr>
        <p:txBody>
          <a:bodyPr vert="horz" rtlCol="0" anchor="b"/>
          <a:lstStyle>
            <a:lvl1pPr algn="l" rtl="0" eaLnBrk="1" fontAlgn="auto" latinLnBrk="0" hangingPunct="1">
              <a:spcBef>
                <a:spcPts val="0"/>
              </a:spcBef>
              <a:spcAft>
                <a:spcPts val="0"/>
              </a:spcAft>
              <a:defRPr kumimoji="0" sz="1000">
                <a:solidFill>
                  <a:schemeClr val="tx1"/>
                </a:solidFill>
                <a:latin typeface="+mn-lt"/>
                <a:cs typeface="+mn-cs"/>
              </a:defRPr>
            </a:lvl1pPr>
            <a:extLst/>
          </a:lstStyle>
          <a:p>
            <a:pPr>
              <a:defRPr/>
            </a:pPr>
            <a:r>
              <a:rPr lang="es-ES"/>
              <a:t>01/02/2015</a:t>
            </a:r>
          </a:p>
        </p:txBody>
      </p:sp>
      <p:sp>
        <p:nvSpPr>
          <p:cNvPr id="22" name="21 Marcador de pie de página"/>
          <p:cNvSpPr>
            <a:spLocks noGrp="1"/>
          </p:cNvSpPr>
          <p:nvPr>
            <p:ph type="ftr" sz="quarter" idx="3"/>
          </p:nvPr>
        </p:nvSpPr>
        <p:spPr>
          <a:xfrm>
            <a:off x="4379913" y="6408738"/>
            <a:ext cx="2351087" cy="365125"/>
          </a:xfrm>
          <a:prstGeom prst="rect">
            <a:avLst/>
          </a:prstGeom>
        </p:spPr>
        <p:txBody>
          <a:bodyPr vert="horz" rtlCol="0" anchor="b"/>
          <a:lstStyle>
            <a:lvl1pPr algn="l" rtl="0"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es-ES"/>
          </a:p>
        </p:txBody>
      </p:sp>
      <p:sp>
        <p:nvSpPr>
          <p:cNvPr id="18" name="17 Marcador de número de diapositiva"/>
          <p:cNvSpPr>
            <a:spLocks noGrp="1"/>
          </p:cNvSpPr>
          <p:nvPr>
            <p:ph type="sldNum" sz="quarter" idx="4"/>
          </p:nvPr>
        </p:nvSpPr>
        <p:spPr>
          <a:xfrm>
            <a:off x="8647113" y="6408738"/>
            <a:ext cx="366712" cy="365125"/>
          </a:xfrm>
          <a:prstGeom prst="rect">
            <a:avLst/>
          </a:prstGeom>
        </p:spPr>
        <p:txBody>
          <a:bodyPr vert="horz" rtlCol="0" anchor="b"/>
          <a:lstStyle>
            <a:lvl1pPr algn="l" rtl="0" eaLnBrk="1" fontAlgn="auto" latinLnBrk="0" hangingPunct="1">
              <a:spcBef>
                <a:spcPts val="0"/>
              </a:spcBef>
              <a:spcAft>
                <a:spcPts val="0"/>
              </a:spcAft>
              <a:defRPr kumimoji="0" sz="1000" b="0">
                <a:solidFill>
                  <a:schemeClr val="tx1"/>
                </a:solidFill>
                <a:latin typeface="+mn-lt"/>
                <a:cs typeface="+mn-cs"/>
              </a:defRPr>
            </a:lvl1pPr>
            <a:extLst/>
          </a:lstStyle>
          <a:p>
            <a:pPr>
              <a:defRPr/>
            </a:pPr>
            <a:fld id="{8251718C-2800-4279-9DC3-6BCF8FB4FBCF}"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704" r:id="rId1"/>
    <p:sldLayoutId id="2147483703" r:id="rId2"/>
    <p:sldLayoutId id="2147483705" r:id="rId3"/>
    <p:sldLayoutId id="2147483702" r:id="rId4"/>
    <p:sldLayoutId id="2147483706" r:id="rId5"/>
    <p:sldLayoutId id="2147483701" r:id="rId6"/>
    <p:sldLayoutId id="2147483700" r:id="rId7"/>
    <p:sldLayoutId id="2147483707" r:id="rId8"/>
    <p:sldLayoutId id="2147483708" r:id="rId9"/>
    <p:sldLayoutId id="2147483699" r:id="rId10"/>
    <p:sldLayoutId id="2147483698" r:id="rId11"/>
    <p:sldLayoutId id="2147483709" r:id="rId12"/>
    <p:sldLayoutId id="2147483710" r:id="rId13"/>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XLe_ZNuGA-g6vM&amp;tbnid=AGN2EqAHsmllHM:&amp;ved=0CAUQjRw&amp;url=http://www.twcenter.net/forums/showthread.php?316092-ARTILLERY-PICTURES&amp;ei=Nc3zUu7vEcfKtQakiIC4DQ&amp;bvm=bv.60799247,d.ZG4&amp;psig=AFQjCNEjqgG5icF-9BX_RlGXC74_C9uN5g&amp;ust=1391795849179557"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www.google.es/url?sa=i&amp;rct=j&amp;q=&amp;esrc=s&amp;frm=1&amp;source=images&amp;cd=&amp;cad=rja&amp;docid=5Xwld12Js9AvUM&amp;tbnid=vHP2jhMCw3WbiM:&amp;ved=0CAUQjRw&amp;url=http://de.wikipedia.org/wiki/Ultima_Ratio&amp;ei=kM3zUoKUGoHZtAbYzoGQAw&amp;bvm=bv.60799247,d.ZG4&amp;psig=AFQjCNEjqgG5icF-9BX_RlGXC74_C9uN5g&amp;ust=1391795849179557"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www.dalealplay.com/videos/Isabel-Pantoja-zarandeada-y-abucheada_478440"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4.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44525" y="1774826"/>
            <a:ext cx="7772400" cy="1829761"/>
          </a:xfrm>
        </p:spPr>
        <p:txBody>
          <a:bodyPr>
            <a:normAutofit fontScale="90000"/>
          </a:bodyPr>
          <a:lstStyle/>
          <a:p>
            <a:pPr eaLnBrk="1" fontAlgn="auto" hangingPunct="1">
              <a:spcAft>
                <a:spcPts val="0"/>
              </a:spcAft>
              <a:defRPr/>
            </a:pPr>
            <a:r>
              <a:rPr lang="hy"/>
              <a:t>Ազատությունից զրկելը՝ որպես կանխարգելիչ միջոց</a:t>
            </a:r>
            <a:endParaRPr lang="es-ES" dirty="0"/>
          </a:p>
        </p:txBody>
      </p:sp>
      <p:sp>
        <p:nvSpPr>
          <p:cNvPr id="16386" name="Rectangle 3"/>
          <p:cNvSpPr>
            <a:spLocks noGrp="1" noChangeArrowheads="1"/>
          </p:cNvSpPr>
          <p:nvPr>
            <p:ph type="subTitle" idx="1"/>
          </p:nvPr>
        </p:nvSpPr>
        <p:spPr>
          <a:xfrm>
            <a:off x="685800" y="3611563"/>
            <a:ext cx="7772400" cy="1200150"/>
          </a:xfrm>
        </p:spPr>
        <p:txBody>
          <a:bodyPr/>
          <a:lstStyle/>
          <a:p>
            <a:pPr marR="0" eaLnBrk="1" hangingPunct="1"/>
            <a:r>
              <a:rPr lang="el-GR"/>
              <a:t>Խուան Կարլոս դա Սիլվա</a:t>
            </a:r>
          </a:p>
          <a:p>
            <a:pPr marR="0" eaLnBrk="1" hangingPunct="1"/>
            <a:r>
              <a:rPr lang="el-GR"/>
              <a:t>Գլխավոր դատավոր</a:t>
            </a: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sz="half" idx="1"/>
          </p:nvPr>
        </p:nvSpPr>
        <p:spPr>
          <a:xfrm>
            <a:off x="457200" y="1481138"/>
            <a:ext cx="4038600" cy="4525962"/>
          </a:xfrm>
        </p:spPr>
        <p:txBody>
          <a:bodyPr/>
          <a:lstStyle/>
          <a:p>
            <a:pPr eaLnBrk="1" hangingPunct="1">
              <a:lnSpc>
                <a:spcPct val="90000"/>
              </a:lnSpc>
            </a:pPr>
            <a:r>
              <a:rPr lang="el-GR"/>
              <a:t>Ժամանակակից քրեական իրավունքի հիմնական սկզբունքը</a:t>
            </a:r>
            <a:endParaRPr lang="es-ES"/>
          </a:p>
          <a:p>
            <a:pPr eaLnBrk="1" hangingPunct="1">
              <a:lnSpc>
                <a:spcPct val="90000"/>
              </a:lnSpc>
            </a:pPr>
            <a:endParaRPr lang="es-ES"/>
          </a:p>
          <a:p>
            <a:pPr eaLnBrk="1" hangingPunct="1">
              <a:lnSpc>
                <a:spcPct val="90000"/>
              </a:lnSpc>
            </a:pPr>
            <a:r>
              <a:rPr lang="el-GR" i="1"/>
              <a:t>Վերջին փաստարկը</a:t>
            </a:r>
          </a:p>
          <a:p>
            <a:pPr eaLnBrk="1" hangingPunct="1">
              <a:lnSpc>
                <a:spcPct val="90000"/>
              </a:lnSpc>
            </a:pPr>
            <a:endParaRPr lang="es-ES" i="1"/>
          </a:p>
          <a:p>
            <a:pPr eaLnBrk="1" hangingPunct="1">
              <a:lnSpc>
                <a:spcPct val="90000"/>
              </a:lnSpc>
            </a:pPr>
            <a:r>
              <a:rPr lang="el-GR"/>
              <a:t>Նվազագույն քրեականացում</a:t>
            </a:r>
            <a:endParaRPr lang="es-ES" i="1"/>
          </a:p>
          <a:p>
            <a:pPr eaLnBrk="1" hangingPunct="1">
              <a:lnSpc>
                <a:spcPct val="90000"/>
              </a:lnSpc>
            </a:pPr>
            <a:endParaRPr lang="es-ES" sz="2400"/>
          </a:p>
        </p:txBody>
      </p:sp>
      <p:sp>
        <p:nvSpPr>
          <p:cNvPr id="3076" name="Rectangle 4"/>
          <p:cNvSpPr>
            <a:spLocks noGrp="1" noChangeArrowheads="1"/>
          </p:cNvSpPr>
          <p:nvPr>
            <p:ph sz="half" idx="2"/>
          </p:nvPr>
        </p:nvSpPr>
        <p:spPr>
          <a:xfrm>
            <a:off x="4648200" y="1481138"/>
            <a:ext cx="4038600" cy="4525962"/>
          </a:xfrm>
        </p:spPr>
        <p:txBody>
          <a:bodyPr>
            <a:normAutofit/>
          </a:bodyPr>
          <a:lstStyle/>
          <a:p>
            <a:pPr marL="365760" indent="-256032" eaLnBrk="1" fontAlgn="auto" hangingPunct="1">
              <a:spcAft>
                <a:spcPts val="0"/>
              </a:spcAft>
              <a:buFont typeface="Wingdings 3"/>
              <a:buChar char=""/>
              <a:defRPr/>
            </a:pPr>
            <a:endParaRPr lang="es-ES"/>
          </a:p>
        </p:txBody>
      </p:sp>
      <p:sp>
        <p:nvSpPr>
          <p:cNvPr id="3074" name="Rectangle 2"/>
          <p:cNvSpPr>
            <a:spLocks noGrp="1" noChangeArrowheads="1"/>
          </p:cNvSpPr>
          <p:nvPr>
            <p:ph type="title"/>
          </p:nvPr>
        </p:nvSpPr>
        <p:spPr>
          <a:xfrm>
            <a:off x="441325" y="250825"/>
            <a:ext cx="8229600" cy="1143001"/>
          </a:xfrm>
        </p:spPr>
        <p:txBody>
          <a:bodyPr>
            <a:normAutofit fontScale="90000"/>
          </a:bodyPr>
          <a:lstStyle/>
          <a:p>
            <a:pPr eaLnBrk="1" fontAlgn="auto" hangingPunct="1">
              <a:spcAft>
                <a:spcPts val="0"/>
              </a:spcAft>
              <a:defRPr/>
            </a:pPr>
            <a:r>
              <a:rPr lang="hy" i="1"/>
              <a:t>ՆՎԱԶԱԳՈՒՅՆ ՄԻՋԱՄՏՈՒԹՅՈՒՆ</a:t>
            </a:r>
          </a:p>
        </p:txBody>
      </p:sp>
      <p:pic>
        <p:nvPicPr>
          <p:cNvPr id="18436" name="Picture 6" descr="32lesinvalidespatiointesh3">
            <a:hlinkClick r:id="rId3"/>
          </p:cNvPr>
          <p:cNvPicPr>
            <a:picLocks noChangeAspect="1" noChangeArrowheads="1"/>
          </p:cNvPicPr>
          <p:nvPr/>
        </p:nvPicPr>
        <p:blipFill>
          <a:blip r:embed="rId4"/>
          <a:srcRect/>
          <a:stretch>
            <a:fillRect/>
          </a:stretch>
        </p:blipFill>
        <p:spPr bwMode="auto">
          <a:xfrm>
            <a:off x="4787900" y="1484313"/>
            <a:ext cx="3733800" cy="4981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fade">
                                      <p:cBhvr>
                                        <p:cTn id="7" dur="20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fade">
                                      <p:cBhvr>
                                        <p:cTn id="12" dur="2000"/>
                                        <p:tgtEl>
                                          <p:spTgt spid="3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5">
                                            <p:txEl>
                                              <p:pRg st="4" end="4"/>
                                            </p:txEl>
                                          </p:spTgt>
                                        </p:tgtEl>
                                        <p:attrNameLst>
                                          <p:attrName>style.visibility</p:attrName>
                                        </p:attrNameLst>
                                      </p:cBhvr>
                                      <p:to>
                                        <p:strVal val="visible"/>
                                      </p:to>
                                    </p:set>
                                    <p:animEffect transition="in" filter="fade">
                                      <p:cBhvr>
                                        <p:cTn id="17" dur="20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6" descr="Ultima_Ratio_Regum_Cannon">
            <a:hlinkClick r:id="rId3"/>
          </p:cNvPr>
          <p:cNvPicPr>
            <a:picLocks noChangeAspect="1" noChangeArrowheads="1"/>
          </p:cNvPicPr>
          <p:nvPr/>
        </p:nvPicPr>
        <p:blipFill>
          <a:blip r:embed="rId4"/>
          <a:srcRect/>
          <a:stretch>
            <a:fillRect/>
          </a:stretch>
        </p:blipFill>
        <p:spPr bwMode="auto">
          <a:xfrm>
            <a:off x="179388" y="333375"/>
            <a:ext cx="8785225" cy="633571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60350" y="558800"/>
            <a:ext cx="8226426" cy="1143000"/>
          </a:xfrm>
        </p:spPr>
        <p:txBody>
          <a:bodyPr>
            <a:normAutofit fontScale="90000"/>
          </a:bodyPr>
          <a:lstStyle/>
          <a:p>
            <a:pPr eaLnBrk="1" fontAlgn="auto" hangingPunct="1">
              <a:spcAft>
                <a:spcPts val="0"/>
              </a:spcAft>
              <a:defRPr/>
            </a:pPr>
            <a:r>
              <a:rPr lang="hy"/>
              <a:t>ՔՐԵԱԿԱՆ ԱՐԴԱՐԱԴԱՏՈՒԹՅԱՆ ՆՊԱՏԱԿՆԵՐ</a:t>
            </a:r>
          </a:p>
        </p:txBody>
      </p:sp>
      <p:sp>
        <p:nvSpPr>
          <p:cNvPr id="7171" name="Rectangle 3"/>
          <p:cNvSpPr>
            <a:spLocks noGrp="1" noChangeArrowheads="1"/>
          </p:cNvSpPr>
          <p:nvPr>
            <p:ph type="body" sz="half" idx="1"/>
          </p:nvPr>
        </p:nvSpPr>
        <p:spPr>
          <a:xfrm>
            <a:off x="4932363" y="1484313"/>
            <a:ext cx="6557962" cy="2644775"/>
          </a:xfrm>
        </p:spPr>
        <p:txBody>
          <a:bodyPr/>
          <a:lstStyle/>
          <a:p>
            <a:pPr eaLnBrk="1" hangingPunct="1"/>
            <a:r>
              <a:rPr lang="el-GR" sz="3200"/>
              <a:t>Հատուցում </a:t>
            </a:r>
          </a:p>
          <a:p>
            <a:pPr eaLnBrk="1" hangingPunct="1"/>
            <a:r>
              <a:rPr lang="el-GR" sz="3200"/>
              <a:t>Կանխում </a:t>
            </a:r>
          </a:p>
          <a:p>
            <a:pPr eaLnBrk="1" hangingPunct="1"/>
            <a:r>
              <a:rPr lang="el-GR" sz="3200"/>
              <a:t>Վերականգնում </a:t>
            </a:r>
          </a:p>
        </p:txBody>
      </p:sp>
      <p:sp>
        <p:nvSpPr>
          <p:cNvPr id="7172" name="Rectangle 4"/>
          <p:cNvSpPr>
            <a:spLocks noGrp="1" noChangeArrowheads="1"/>
          </p:cNvSpPr>
          <p:nvPr>
            <p:ph sz="half" idx="2"/>
          </p:nvPr>
        </p:nvSpPr>
        <p:spPr>
          <a:xfrm>
            <a:off x="468313" y="6308725"/>
            <a:ext cx="8229600" cy="549275"/>
          </a:xfrm>
        </p:spPr>
        <p:txBody>
          <a:bodyPr>
            <a:normAutofit fontScale="62500" lnSpcReduction="20000"/>
          </a:bodyPr>
          <a:lstStyle/>
          <a:p>
            <a:pPr marL="365760" indent="-256032" eaLnBrk="1" fontAlgn="auto" hangingPunct="1">
              <a:spcAft>
                <a:spcPts val="0"/>
              </a:spcAft>
              <a:buFont typeface="Wingdings 3"/>
              <a:buChar char=""/>
              <a:defRPr/>
            </a:pPr>
            <a:r>
              <a:rPr lang="hy" sz="2800">
                <a:hlinkClick r:id="rId3"/>
              </a:rPr>
              <a:t>http://www.dalealplay.com/videos/Isabel-Pantoja-zarandeada-y-abucheada_478440</a:t>
            </a:r>
            <a:endParaRPr lang="es-ES" sz="2800" dirty="0"/>
          </a:p>
          <a:p>
            <a:pPr marL="365760" indent="-256032" eaLnBrk="1" fontAlgn="auto" hangingPunct="1">
              <a:spcAft>
                <a:spcPts val="0"/>
              </a:spcAft>
              <a:buFont typeface="Wingdings 3"/>
              <a:buChar char=""/>
              <a:defRPr/>
            </a:pPr>
            <a:endParaRPr lang="es-ES" sz="2800" dirty="0"/>
          </a:p>
        </p:txBody>
      </p:sp>
      <p:pic>
        <p:nvPicPr>
          <p:cNvPr id="6149" name="Picture 6" descr="20130416-5260844w"/>
          <p:cNvPicPr>
            <a:picLocks noChangeAspect="1" noChangeArrowheads="1"/>
          </p:cNvPicPr>
          <p:nvPr/>
        </p:nvPicPr>
        <p:blipFill>
          <a:blip r:embed="rId4"/>
          <a:srcRect/>
          <a:stretch>
            <a:fillRect/>
          </a:stretch>
        </p:blipFill>
        <p:spPr bwMode="auto">
          <a:xfrm>
            <a:off x="827088" y="3213100"/>
            <a:ext cx="7620000" cy="3644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ppt_x"/>
                                          </p:val>
                                        </p:tav>
                                        <p:tav tm="100000">
                                          <p:val>
                                            <p:strVal val="#ppt_x"/>
                                          </p:val>
                                        </p:tav>
                                      </p:tavLst>
                                    </p:anim>
                                    <p:anim calcmode="lin" valueType="num">
                                      <p:cBhvr additive="base">
                                        <p:cTn id="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171">
                                            <p:txEl>
                                              <p:pRg st="0" end="0"/>
                                            </p:txEl>
                                          </p:spTgt>
                                        </p:tgtEl>
                                        <p:attrNameLst>
                                          <p:attrName>style.visibility</p:attrName>
                                        </p:attrNameLst>
                                      </p:cBhvr>
                                      <p:to>
                                        <p:strVal val="visible"/>
                                      </p:to>
                                    </p:set>
                                    <p:animEffect transition="in" filter="fade">
                                      <p:cBhvr>
                                        <p:cTn id="13" dur="2000"/>
                                        <p:tgtEl>
                                          <p:spTgt spid="717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fade">
                                      <p:cBhvr>
                                        <p:cTn id="18" dur="2000"/>
                                        <p:tgtEl>
                                          <p:spTgt spid="717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171">
                                            <p:txEl>
                                              <p:pRg st="2" end="2"/>
                                            </p:txEl>
                                          </p:spTgt>
                                        </p:tgtEl>
                                        <p:attrNameLst>
                                          <p:attrName>style.visibility</p:attrName>
                                        </p:attrNameLst>
                                      </p:cBhvr>
                                      <p:to>
                                        <p:strVal val="visible"/>
                                      </p:to>
                                    </p:set>
                                    <p:animEffect transition="in" filter="fade">
                                      <p:cBhvr>
                                        <p:cTn id="23"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Grp="1" noChangeArrowheads="1"/>
          </p:cNvSpPr>
          <p:nvPr>
            <p:ph idx="1"/>
          </p:nvPr>
        </p:nvSpPr>
        <p:spPr>
          <a:xfrm>
            <a:off x="457200" y="1773238"/>
            <a:ext cx="8229600" cy="4233862"/>
          </a:xfrm>
        </p:spPr>
        <p:txBody>
          <a:bodyPr/>
          <a:lstStyle/>
          <a:p>
            <a:pPr eaLnBrk="1" hangingPunct="1"/>
            <a:r>
              <a:rPr lang="el-GR" sz="3600"/>
              <a:t>Հանրային կարծիքի դատարան</a:t>
            </a:r>
            <a:endParaRPr lang="es-ES" sz="3600"/>
          </a:p>
          <a:p>
            <a:pPr eaLnBrk="1" hangingPunct="1"/>
            <a:r>
              <a:rPr lang="el-GR" sz="3600"/>
              <a:t>Արդարադատության իրականացման և լրատվամիջոցների տեմպ</a:t>
            </a:r>
          </a:p>
          <a:p>
            <a:pPr eaLnBrk="1" hangingPunct="1"/>
            <a:r>
              <a:rPr lang="el-GR" sz="3600"/>
              <a:t>Արդյո՞ք հասարակական փաստաբանը խստորեն է մոտենում քրեական արդարադատությանը:</a:t>
            </a:r>
          </a:p>
        </p:txBody>
      </p:sp>
      <p:sp>
        <p:nvSpPr>
          <p:cNvPr id="21506" name="Rectangle 2"/>
          <p:cNvSpPr>
            <a:spLocks noGrp="1" noChangeArrowheads="1"/>
          </p:cNvSpPr>
          <p:nvPr>
            <p:ph type="title"/>
          </p:nvPr>
        </p:nvSpPr>
        <p:spPr/>
        <p:txBody>
          <a:bodyPr>
            <a:normAutofit fontScale="90000"/>
          </a:bodyPr>
          <a:lstStyle/>
          <a:p>
            <a:pPr eaLnBrk="1" fontAlgn="auto" hangingPunct="1">
              <a:spcAft>
                <a:spcPts val="0"/>
              </a:spcAft>
              <a:defRPr/>
            </a:pPr>
            <a:r>
              <a:rPr lang="hy" sz="4000"/>
              <a:t>ՔՐԵԱԿԱՆ ԱՐԴԱՐԱԴԱՏՈՒԹՅՈՒՆԸ ԵՎ ՀԱՆՐԱՅԻՆ ԿԱՐԾԻՔԸ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9">
                                            <p:txEl>
                                              <p:pRg st="0" end="0"/>
                                            </p:txEl>
                                          </p:spTgt>
                                        </p:tgtEl>
                                        <p:attrNameLst>
                                          <p:attrName>style.visibility</p:attrName>
                                        </p:attrNameLst>
                                      </p:cBhvr>
                                      <p:to>
                                        <p:strVal val="visible"/>
                                      </p:to>
                                    </p:set>
                                    <p:animEffect transition="in" filter="fade">
                                      <p:cBhvr>
                                        <p:cTn id="7" dur="2000"/>
                                        <p:tgtEl>
                                          <p:spTgt spid="215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9">
                                            <p:txEl>
                                              <p:pRg st="1" end="1"/>
                                            </p:txEl>
                                          </p:spTgt>
                                        </p:tgtEl>
                                        <p:attrNameLst>
                                          <p:attrName>style.visibility</p:attrName>
                                        </p:attrNameLst>
                                      </p:cBhvr>
                                      <p:to>
                                        <p:strVal val="visible"/>
                                      </p:to>
                                    </p:set>
                                    <p:animEffect transition="in" filter="fade">
                                      <p:cBhvr>
                                        <p:cTn id="12" dur="2000"/>
                                        <p:tgtEl>
                                          <p:spTgt spid="215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9">
                                            <p:txEl>
                                              <p:pRg st="2" end="2"/>
                                            </p:txEl>
                                          </p:spTgt>
                                        </p:tgtEl>
                                        <p:attrNameLst>
                                          <p:attrName>style.visibility</p:attrName>
                                        </p:attrNameLst>
                                      </p:cBhvr>
                                      <p:to>
                                        <p:strVal val="visible"/>
                                      </p:to>
                                    </p:set>
                                    <p:animEffect transition="in" filter="fade">
                                      <p:cBhvr>
                                        <p:cTn id="17" dur="2000"/>
                                        <p:tgtEl>
                                          <p:spTgt spid="215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fontAlgn="auto" hangingPunct="1">
              <a:spcAft>
                <a:spcPts val="0"/>
              </a:spcAft>
              <a:defRPr/>
            </a:pPr>
            <a:r>
              <a:rPr lang="hy" sz="4000"/>
              <a:t>ԿԱՆԽԱՐԳԵԼԻՉ ՄԻՋՈՑՆԵՐ՝ ԱՌԱՆՁՆԱՀԱՏԿՈՒԹՅՈՒՆՆԵՐ</a:t>
            </a:r>
          </a:p>
        </p:txBody>
      </p:sp>
      <p:sp>
        <p:nvSpPr>
          <p:cNvPr id="11267" name="Rectangle 3"/>
          <p:cNvSpPr>
            <a:spLocks noGrp="1" noChangeArrowheads="1"/>
          </p:cNvSpPr>
          <p:nvPr>
            <p:ph type="body" sz="half" idx="1"/>
          </p:nvPr>
        </p:nvSpPr>
        <p:spPr>
          <a:xfrm>
            <a:off x="539750" y="1196975"/>
            <a:ext cx="4752975" cy="4899025"/>
          </a:xfrm>
        </p:spPr>
        <p:txBody>
          <a:bodyPr/>
          <a:lstStyle/>
          <a:p>
            <a:pPr eaLnBrk="1" hangingPunct="1"/>
            <a:endParaRPr lang="es-ES"/>
          </a:p>
          <a:p>
            <a:pPr eaLnBrk="1" hangingPunct="1"/>
            <a:r>
              <a:rPr lang="el-GR" sz="3600"/>
              <a:t>Նպաստող</a:t>
            </a:r>
          </a:p>
          <a:p>
            <a:pPr eaLnBrk="1" hangingPunct="1"/>
            <a:r>
              <a:rPr lang="el-GR" sz="3600"/>
              <a:t>Նախնական</a:t>
            </a:r>
          </a:p>
          <a:p>
            <a:pPr eaLnBrk="1" hangingPunct="1"/>
            <a:r>
              <a:rPr lang="el-GR" sz="3600"/>
              <a:t>Սահմանափակ ժամանակով</a:t>
            </a:r>
            <a:endParaRPr lang="es-ES" sz="3600"/>
          </a:p>
          <a:p>
            <a:pPr eaLnBrk="1" hangingPunct="1"/>
            <a:r>
              <a:rPr lang="el-GR" sz="3600"/>
              <a:t>Փոփոխական</a:t>
            </a:r>
          </a:p>
          <a:p>
            <a:pPr eaLnBrk="1" hangingPunct="1"/>
            <a:r>
              <a:rPr lang="el-GR" sz="3600"/>
              <a:t>Համամասնական</a:t>
            </a:r>
            <a:endParaRPr lang="es-ES" sz="3600"/>
          </a:p>
          <a:p>
            <a:pPr eaLnBrk="1" hangingPunct="1"/>
            <a:r>
              <a:rPr lang="el-GR" sz="3600"/>
              <a:t>Միատարր</a:t>
            </a:r>
            <a:endParaRPr lang="es-ES" sz="3600"/>
          </a:p>
          <a:p>
            <a:pPr eaLnBrk="1" hangingPunct="1"/>
            <a:endParaRPr lang="es-ES"/>
          </a:p>
        </p:txBody>
      </p:sp>
      <p:pic>
        <p:nvPicPr>
          <p:cNvPr id="26627" name="2 Marcador de contenido"/>
          <p:cNvPicPr>
            <a:picLocks noGrp="1" noChangeAspect="1"/>
          </p:cNvPicPr>
          <p:nvPr>
            <p:ph sz="half" idx="2"/>
          </p:nvPr>
        </p:nvPicPr>
        <p:blipFill>
          <a:blip r:embed="rId3"/>
          <a:srcRect/>
          <a:stretch>
            <a:fillRect/>
          </a:stretch>
        </p:blipFill>
        <p:spPr>
          <a:xfrm>
            <a:off x="5519738" y="2322513"/>
            <a:ext cx="2286000" cy="3048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fade">
                                      <p:cBhvr>
                                        <p:cTn id="7" dur="2000"/>
                                        <p:tgtEl>
                                          <p:spTgt spid="112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267">
                                            <p:txEl>
                                              <p:pRg st="2" end="2"/>
                                            </p:txEl>
                                          </p:spTgt>
                                        </p:tgtEl>
                                        <p:attrNameLst>
                                          <p:attrName>style.visibility</p:attrName>
                                        </p:attrNameLst>
                                      </p:cBhvr>
                                      <p:to>
                                        <p:strVal val="visible"/>
                                      </p:to>
                                    </p:set>
                                    <p:animEffect transition="in" filter="fade">
                                      <p:cBhvr>
                                        <p:cTn id="12" dur="2000"/>
                                        <p:tgtEl>
                                          <p:spTgt spid="112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267">
                                            <p:txEl>
                                              <p:pRg st="3" end="3"/>
                                            </p:txEl>
                                          </p:spTgt>
                                        </p:tgtEl>
                                        <p:attrNameLst>
                                          <p:attrName>style.visibility</p:attrName>
                                        </p:attrNameLst>
                                      </p:cBhvr>
                                      <p:to>
                                        <p:strVal val="visible"/>
                                      </p:to>
                                    </p:set>
                                    <p:animEffect transition="in" filter="fade">
                                      <p:cBhvr>
                                        <p:cTn id="17" dur="2000"/>
                                        <p:tgtEl>
                                          <p:spTgt spid="112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267">
                                            <p:txEl>
                                              <p:pRg st="4" end="4"/>
                                            </p:txEl>
                                          </p:spTgt>
                                        </p:tgtEl>
                                        <p:attrNameLst>
                                          <p:attrName>style.visibility</p:attrName>
                                        </p:attrNameLst>
                                      </p:cBhvr>
                                      <p:to>
                                        <p:strVal val="visible"/>
                                      </p:to>
                                    </p:set>
                                    <p:animEffect transition="in" filter="fade">
                                      <p:cBhvr>
                                        <p:cTn id="22" dur="2000"/>
                                        <p:tgtEl>
                                          <p:spTgt spid="1126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animEffect transition="in" filter="fade">
                                      <p:cBhvr>
                                        <p:cTn id="27" dur="2000"/>
                                        <p:tgtEl>
                                          <p:spTgt spid="1126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267">
                                            <p:txEl>
                                              <p:pRg st="6" end="6"/>
                                            </p:txEl>
                                          </p:spTgt>
                                        </p:tgtEl>
                                        <p:attrNameLst>
                                          <p:attrName>style.visibility</p:attrName>
                                        </p:attrNameLst>
                                      </p:cBhvr>
                                      <p:to>
                                        <p:strVal val="visible"/>
                                      </p:to>
                                    </p:set>
                                    <p:animEffect transition="in" filter="fade">
                                      <p:cBhvr>
                                        <p:cTn id="32" dur="2000"/>
                                        <p:tgtEl>
                                          <p:spTgt spid="1126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3" name="Picture 5" descr="justice-legal-scales"/>
          <p:cNvPicPr>
            <a:picLocks noGrp="1" noChangeAspect="1" noChangeArrowheads="1"/>
          </p:cNvPicPr>
          <p:nvPr>
            <p:ph sz="half" idx="1"/>
          </p:nvPr>
        </p:nvPicPr>
        <p:blipFill>
          <a:blip r:embed="rId3"/>
          <a:srcRect/>
          <a:stretch>
            <a:fillRect/>
          </a:stretch>
        </p:blipFill>
        <p:spPr>
          <a:xfrm>
            <a:off x="217488" y="1700213"/>
            <a:ext cx="4219575" cy="4249737"/>
          </a:xfrm>
        </p:spPr>
      </p:pic>
      <p:sp>
        <p:nvSpPr>
          <p:cNvPr id="12290" name="Rectangle 2"/>
          <p:cNvSpPr>
            <a:spLocks noGrp="1" noChangeArrowheads="1"/>
          </p:cNvSpPr>
          <p:nvPr>
            <p:ph type="title"/>
          </p:nvPr>
        </p:nvSpPr>
        <p:spPr/>
        <p:txBody>
          <a:bodyPr>
            <a:normAutofit fontScale="90000"/>
          </a:bodyPr>
          <a:lstStyle/>
          <a:p>
            <a:pPr eaLnBrk="1" fontAlgn="auto" hangingPunct="1">
              <a:spcAft>
                <a:spcPts val="0"/>
              </a:spcAft>
              <a:defRPr/>
            </a:pPr>
            <a:r>
              <a:rPr lang="hy" sz="4000"/>
              <a:t>Ի՞ՆՉ Է ԿԱՆԽԱՐԳԵԼԻՉ ՄԻՋՈՑԸ</a:t>
            </a:r>
          </a:p>
        </p:txBody>
      </p:sp>
      <p:sp>
        <p:nvSpPr>
          <p:cNvPr id="12295" name="Rectangle 7"/>
          <p:cNvSpPr>
            <a:spLocks noGrp="1" noChangeArrowheads="1"/>
          </p:cNvSpPr>
          <p:nvPr>
            <p:ph type="body" sz="half" idx="4294967295"/>
          </p:nvPr>
        </p:nvSpPr>
        <p:spPr>
          <a:xfrm>
            <a:off x="4355976" y="1628800"/>
            <a:ext cx="4679950" cy="5329237"/>
          </a:xfrm>
        </p:spPr>
        <p:txBody>
          <a:bodyPr/>
          <a:lstStyle/>
          <a:p>
            <a:pPr eaLnBrk="1" hangingPunct="1"/>
            <a:r>
              <a:rPr lang="el-GR" sz="2400" dirty="0"/>
              <a:t>Հիմնարար իրավունքների միջամտություն</a:t>
            </a:r>
            <a:endParaRPr lang="es-ES" sz="2400" dirty="0"/>
          </a:p>
          <a:p>
            <a:pPr eaLnBrk="1" hangingPunct="1"/>
            <a:r>
              <a:rPr lang="el-GR" sz="2400" dirty="0"/>
              <a:t>Օրենքով նախատեսված</a:t>
            </a:r>
            <a:endParaRPr lang="es-ES" sz="2400" dirty="0"/>
          </a:p>
          <a:p>
            <a:pPr eaLnBrk="1" hangingPunct="1"/>
            <a:r>
              <a:rPr lang="el-GR" sz="2400" dirty="0"/>
              <a:t>Իրավաչափ նպատակ հետապնդող</a:t>
            </a:r>
            <a:endParaRPr lang="es-ES" sz="2400" dirty="0"/>
          </a:p>
          <a:p>
            <a:pPr eaLnBrk="1" hangingPunct="1"/>
            <a:r>
              <a:rPr lang="el-GR" sz="2400" dirty="0"/>
              <a:t>Քրեական դատավարության ընթացքում ընդունված</a:t>
            </a:r>
            <a:endParaRPr lang="es-ES" sz="2400" dirty="0"/>
          </a:p>
          <a:p>
            <a:pPr eaLnBrk="1" hangingPunct="1"/>
            <a:endParaRPr lang="es-E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5">
                                            <p:txEl>
                                              <p:pRg st="0" end="0"/>
                                            </p:txEl>
                                          </p:spTgt>
                                        </p:tgtEl>
                                        <p:attrNameLst>
                                          <p:attrName>style.visibility</p:attrName>
                                        </p:attrNameLst>
                                      </p:cBhvr>
                                      <p:to>
                                        <p:strVal val="visible"/>
                                      </p:to>
                                    </p:set>
                                    <p:animEffect transition="in" filter="fade">
                                      <p:cBhvr>
                                        <p:cTn id="7" dur="2000"/>
                                        <p:tgtEl>
                                          <p:spTgt spid="122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295">
                                            <p:txEl>
                                              <p:pRg st="1" end="1"/>
                                            </p:txEl>
                                          </p:spTgt>
                                        </p:tgtEl>
                                        <p:attrNameLst>
                                          <p:attrName>style.visibility</p:attrName>
                                        </p:attrNameLst>
                                      </p:cBhvr>
                                      <p:to>
                                        <p:strVal val="visible"/>
                                      </p:to>
                                    </p:set>
                                    <p:animEffect transition="in" filter="fade">
                                      <p:cBhvr>
                                        <p:cTn id="12" dur="2000"/>
                                        <p:tgtEl>
                                          <p:spTgt spid="122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95">
                                            <p:txEl>
                                              <p:pRg st="2" end="2"/>
                                            </p:txEl>
                                          </p:spTgt>
                                        </p:tgtEl>
                                        <p:attrNameLst>
                                          <p:attrName>style.visibility</p:attrName>
                                        </p:attrNameLst>
                                      </p:cBhvr>
                                      <p:to>
                                        <p:strVal val="visible"/>
                                      </p:to>
                                    </p:set>
                                    <p:animEffect transition="in" filter="fade">
                                      <p:cBhvr>
                                        <p:cTn id="17" dur="2000"/>
                                        <p:tgtEl>
                                          <p:spTgt spid="122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295">
                                            <p:txEl>
                                              <p:pRg st="3" end="3"/>
                                            </p:txEl>
                                          </p:spTgt>
                                        </p:tgtEl>
                                        <p:attrNameLst>
                                          <p:attrName>style.visibility</p:attrName>
                                        </p:attrNameLst>
                                      </p:cBhvr>
                                      <p:to>
                                        <p:strVal val="visible"/>
                                      </p:to>
                                    </p:set>
                                    <p:animEffect transition="in" filter="fade">
                                      <p:cBhvr>
                                        <p:cTn id="22" dur="2000"/>
                                        <p:tgtEl>
                                          <p:spTgt spid="122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836712"/>
            <a:ext cx="8229600" cy="1224136"/>
          </a:xfrm>
        </p:spPr>
        <p:txBody>
          <a:bodyPr>
            <a:normAutofit fontScale="90000"/>
          </a:bodyPr>
          <a:lstStyle/>
          <a:p>
            <a:pPr eaLnBrk="1" fontAlgn="auto" hangingPunct="1">
              <a:spcAft>
                <a:spcPts val="0"/>
              </a:spcAft>
              <a:defRPr/>
            </a:pPr>
            <a:r>
              <a:rPr lang="hy" sz="5300"/>
              <a:t>Ինչի՞ց ենք մենք ցանկանում խուսափել: Ռոբերտ Հորշներ </a:t>
            </a:r>
            <a:br>
              <a:rPr lang="es-ES" sz="6000" dirty="0"/>
            </a:br>
            <a:endParaRPr lang="es-ES" dirty="0"/>
          </a:p>
        </p:txBody>
      </p:sp>
      <p:pic>
        <p:nvPicPr>
          <p:cNvPr id="30722" name="Picture 3"/>
          <p:cNvPicPr>
            <a:picLocks noChangeAspect="1" noChangeArrowheads="1"/>
          </p:cNvPicPr>
          <p:nvPr/>
        </p:nvPicPr>
        <p:blipFill>
          <a:blip r:embed="rId3"/>
          <a:srcRect/>
          <a:stretch>
            <a:fillRect/>
          </a:stretch>
        </p:blipFill>
        <p:spPr bwMode="auto">
          <a:xfrm>
            <a:off x="2157413" y="5732463"/>
            <a:ext cx="4829175" cy="936625"/>
          </a:xfrm>
          <a:prstGeom prst="rect">
            <a:avLst/>
          </a:prstGeom>
          <a:noFill/>
          <a:ln w="9525">
            <a:noFill/>
            <a:miter lim="800000"/>
            <a:headEnd/>
            <a:tailEnd/>
          </a:ln>
        </p:spPr>
      </p:pic>
      <p:pic>
        <p:nvPicPr>
          <p:cNvPr id="30723" name="Picture 2"/>
          <p:cNvPicPr>
            <a:picLocks noGrp="1" noChangeAspect="1" noChangeArrowheads="1"/>
          </p:cNvPicPr>
          <p:nvPr>
            <p:ph idx="1"/>
          </p:nvPr>
        </p:nvPicPr>
        <p:blipFill>
          <a:blip r:embed="rId4"/>
          <a:srcRect/>
          <a:stretch>
            <a:fillRect/>
          </a:stretch>
        </p:blipFill>
        <p:spPr>
          <a:xfrm>
            <a:off x="536575" y="2276475"/>
            <a:ext cx="7939088" cy="432117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704088"/>
            <a:ext cx="8229600" cy="924712"/>
          </a:xfrm>
        </p:spPr>
        <p:txBody>
          <a:bodyPr>
            <a:normAutofit fontScale="90000"/>
          </a:bodyPr>
          <a:lstStyle/>
          <a:p>
            <a:pPr eaLnBrk="1" fontAlgn="auto" hangingPunct="1">
              <a:spcAft>
                <a:spcPts val="0"/>
              </a:spcAft>
              <a:defRPr/>
            </a:pPr>
            <a:r>
              <a:rPr lang="hy"/>
              <a:t>Մինչդատական կալանքը տույժ չէ</a:t>
            </a:r>
            <a:endParaRPr lang="en-GB" dirty="0"/>
          </a:p>
        </p:txBody>
      </p:sp>
      <p:sp>
        <p:nvSpPr>
          <p:cNvPr id="32770" name="4 Marcador de texto"/>
          <p:cNvSpPr>
            <a:spLocks noGrp="1"/>
          </p:cNvSpPr>
          <p:nvPr>
            <p:ph type="body" idx="1"/>
          </p:nvPr>
        </p:nvSpPr>
        <p:spPr/>
        <p:txBody>
          <a:bodyPr/>
          <a:lstStyle/>
          <a:p>
            <a:pPr algn="ctr" eaLnBrk="1" hangingPunct="1"/>
            <a:r>
              <a:rPr lang="el-GR" sz="2800"/>
              <a:t>Մինչև կալանքը</a:t>
            </a:r>
            <a:endParaRPr lang="en-GB" sz="2800"/>
          </a:p>
        </p:txBody>
      </p:sp>
      <p:sp>
        <p:nvSpPr>
          <p:cNvPr id="32771" name="6 Marcador de texto"/>
          <p:cNvSpPr>
            <a:spLocks noGrp="1"/>
          </p:cNvSpPr>
          <p:nvPr>
            <p:ph type="body" sz="half" idx="3"/>
          </p:nvPr>
        </p:nvSpPr>
        <p:spPr>
          <a:xfrm>
            <a:off x="4645025" y="5410200"/>
            <a:ext cx="4041775" cy="762000"/>
          </a:xfrm>
        </p:spPr>
        <p:txBody>
          <a:bodyPr/>
          <a:lstStyle/>
          <a:p>
            <a:pPr algn="ctr" eaLnBrk="1" hangingPunct="1"/>
            <a:r>
              <a:rPr lang="el-GR" sz="3200"/>
              <a:t>10 ամիս հետո</a:t>
            </a:r>
            <a:endParaRPr lang="en-GB" sz="3200"/>
          </a:p>
        </p:txBody>
      </p:sp>
      <p:pic>
        <p:nvPicPr>
          <p:cNvPr id="32772" name="8 Marcador de contenido" descr="untitled.png"/>
          <p:cNvPicPr>
            <a:picLocks noGrp="1" noChangeAspect="1"/>
          </p:cNvPicPr>
          <p:nvPr>
            <p:ph sz="quarter" idx="2"/>
          </p:nvPr>
        </p:nvPicPr>
        <p:blipFill>
          <a:blip r:embed="rId3"/>
          <a:srcRect/>
          <a:stretch>
            <a:fillRect/>
          </a:stretch>
        </p:blipFill>
        <p:spPr>
          <a:xfrm>
            <a:off x="0" y="1989138"/>
            <a:ext cx="6011863" cy="3384550"/>
          </a:xfrm>
          <a:ln>
            <a:prstDash val="solid"/>
          </a:ln>
        </p:spPr>
      </p:pic>
      <p:pic>
        <p:nvPicPr>
          <p:cNvPr id="10" name="9 Marcador de contenido" descr="untitled (2).png"/>
          <p:cNvPicPr>
            <a:picLocks noGrp="1" noChangeAspect="1"/>
          </p:cNvPicPr>
          <p:nvPr>
            <p:ph sz="quarter" idx="4"/>
          </p:nvPr>
        </p:nvPicPr>
        <p:blipFill>
          <a:blip r:embed="rId4"/>
          <a:srcRect/>
          <a:stretch>
            <a:fillRect/>
          </a:stretch>
        </p:blipFill>
        <p:spPr>
          <a:xfrm>
            <a:off x="4356100" y="1989138"/>
            <a:ext cx="4537075" cy="3384550"/>
          </a:xfrm>
          <a:ln>
            <a:prstDash val="soli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descr="LEM0810judge209LH.jpg"/>
          <p:cNvPicPr>
            <a:picLocks noGrp="1" noChangeAspect="1"/>
          </p:cNvPicPr>
          <p:nvPr>
            <p:ph idx="1"/>
          </p:nvPr>
        </p:nvPicPr>
        <p:blipFill>
          <a:blip r:embed="rId2"/>
          <a:srcRect/>
          <a:stretch>
            <a:fillRect/>
          </a:stretch>
        </p:blipFill>
        <p:spPr>
          <a:xfrm>
            <a:off x="3919538" y="2060575"/>
            <a:ext cx="5224462" cy="5634038"/>
          </a:xfrm>
        </p:spPr>
      </p:pic>
      <p:sp>
        <p:nvSpPr>
          <p:cNvPr id="2" name="1 Título"/>
          <p:cNvSpPr>
            <a:spLocks noGrp="1"/>
          </p:cNvSpPr>
          <p:nvPr>
            <p:ph type="title"/>
          </p:nvPr>
        </p:nvSpPr>
        <p:spPr>
          <a:xfrm>
            <a:off x="322824" y="1226902"/>
            <a:ext cx="7269624" cy="1254158"/>
          </a:xfrm>
        </p:spPr>
        <p:txBody>
          <a:bodyPr>
            <a:noAutofit/>
          </a:bodyPr>
          <a:lstStyle/>
          <a:p>
            <a:pPr eaLnBrk="1" fontAlgn="auto" hangingPunct="1">
              <a:spcAft>
                <a:spcPts val="0"/>
              </a:spcAft>
              <a:defRPr/>
            </a:pPr>
            <a:r>
              <a:rPr lang="hy" sz="2800" dirty="0"/>
              <a:t>Ինչպես են որոշ դատավորներ </a:t>
            </a:r>
            <a:r>
              <a:rPr lang="hy" sz="2800" i="1" dirty="0"/>
              <a:t>վերաբերվում</a:t>
            </a:r>
            <a:r>
              <a:rPr lang="hy" sz="2800" dirty="0"/>
              <a:t> այլընտրանքային միջոցներին </a:t>
            </a:r>
            <a:endParaRPr lang="en-GB"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Grp="1" noChangeArrowheads="1"/>
          </p:cNvSpPr>
          <p:nvPr>
            <p:ph type="title" idx="4294967295"/>
          </p:nvPr>
        </p:nvSpPr>
        <p:spPr>
          <a:xfrm>
            <a:off x="571338" y="358112"/>
            <a:ext cx="7127666" cy="990176"/>
          </a:xfrm>
        </p:spPr>
        <p:txBody>
          <a:bodyPr>
            <a:noAutofit/>
          </a:bodyPr>
          <a:lstStyle/>
          <a:p>
            <a:pPr eaLnBrk="1" fontAlgn="auto" hangingPunct="1">
              <a:spcAft>
                <a:spcPts val="0"/>
              </a:spcAft>
              <a:defRPr/>
            </a:pPr>
            <a:r>
              <a:rPr lang="hy" sz="4400"/>
              <a:t>Ինչպես են որոշ դատավորներ </a:t>
            </a:r>
            <a:r>
              <a:rPr lang="hy" sz="4400" i="1"/>
              <a:t>վերաբերվում</a:t>
            </a:r>
            <a:r>
              <a:rPr lang="hy" sz="4400"/>
              <a:t> այլընտրանքային միջոցներին </a:t>
            </a:r>
          </a:p>
        </p:txBody>
      </p:sp>
      <p:graphicFrame>
        <p:nvGraphicFramePr>
          <p:cNvPr id="35867" name="Group 27"/>
          <p:cNvGraphicFramePr>
            <a:graphicFrameLocks noGrp="1"/>
          </p:cNvGraphicFramePr>
          <p:nvPr/>
        </p:nvGraphicFramePr>
        <p:xfrm>
          <a:off x="250825" y="1989138"/>
          <a:ext cx="8462963" cy="3884302"/>
        </p:xfrm>
        <a:graphic>
          <a:graphicData uri="http://schemas.openxmlformats.org/drawingml/2006/table">
            <a:tbl>
              <a:tblPr/>
              <a:tblGrid>
                <a:gridCol w="341313">
                  <a:extLst>
                    <a:ext uri="{9D8B030D-6E8A-4147-A177-3AD203B41FA5}">
                      <a16:colId xmlns:a16="http://schemas.microsoft.com/office/drawing/2014/main" val="20000"/>
                    </a:ext>
                  </a:extLst>
                </a:gridCol>
                <a:gridCol w="3835400">
                  <a:extLst>
                    <a:ext uri="{9D8B030D-6E8A-4147-A177-3AD203B41FA5}">
                      <a16:colId xmlns:a16="http://schemas.microsoft.com/office/drawing/2014/main" val="20001"/>
                    </a:ext>
                  </a:extLst>
                </a:gridCol>
                <a:gridCol w="4286250">
                  <a:extLst>
                    <a:ext uri="{9D8B030D-6E8A-4147-A177-3AD203B41FA5}">
                      <a16:colId xmlns:a16="http://schemas.microsoft.com/office/drawing/2014/main" val="20002"/>
                    </a:ext>
                  </a:extLst>
                </a:gridCol>
              </a:tblGrid>
              <a:tr h="74295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2400" b="0" i="0" u="none" strike="noStrike" cap="none" normalizeH="0" baseline="0">
                        <a:ln>
                          <a:noFill/>
                        </a:ln>
                        <a:solidFill>
                          <a:schemeClr val="tx1"/>
                        </a:solidFill>
                        <a:effectLst>
                          <a:outerShdw blurRad="38100" dist="38100" dir="2700000" algn="tl">
                            <a:srgbClr val="FFFFFF"/>
                          </a:outerShdw>
                        </a:effectLst>
                        <a:latin typeface="Arial" charset="0"/>
                        <a:cs typeface="Arial"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Կալանք</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Այլընտրանքային</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976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1</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Ավելի հեշտ է արտասանել</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Պահանջում է ավելի շատ ժամանակ և անդրադարձ</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76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2</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Անմիջական արձագանք հասարակական կարծիքին</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Ցածր ռիսկայնության հանցանք</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763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3</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Ռեսուրսները մատչելի են</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2400" b="0" i="0" u="none" strike="noStrike" cap="none" normalizeH="0" baseline="0">
                          <a:ln>
                            <a:noFill/>
                          </a:ln>
                          <a:solidFill>
                            <a:schemeClr val="tx1"/>
                          </a:solidFill>
                          <a:effectLst/>
                          <a:latin typeface="Arial" charset="0"/>
                          <a:cs typeface="Arial" charset="0"/>
                        </a:rPr>
                        <a:t>Ռեսուրսները կախված են տարբեր կատարողներից</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867"/>
                                        </p:tgtEl>
                                        <p:attrNameLst>
                                          <p:attrName>style.visibility</p:attrName>
                                        </p:attrNameLst>
                                      </p:cBhvr>
                                      <p:to>
                                        <p:strVal val="visible"/>
                                      </p:to>
                                    </p:set>
                                    <p:anim calcmode="lin" valueType="num">
                                      <p:cBhvr additive="base">
                                        <p:cTn id="7" dur="500" fill="hold"/>
                                        <p:tgtEl>
                                          <p:spTgt spid="35867"/>
                                        </p:tgtEl>
                                        <p:attrNameLst>
                                          <p:attrName>ppt_x</p:attrName>
                                        </p:attrNameLst>
                                      </p:cBhvr>
                                      <p:tavLst>
                                        <p:tav tm="0">
                                          <p:val>
                                            <p:strVal val="#ppt_x"/>
                                          </p:val>
                                        </p:tav>
                                        <p:tav tm="100000">
                                          <p:val>
                                            <p:strVal val="#ppt_x"/>
                                          </p:val>
                                        </p:tav>
                                      </p:tavLst>
                                    </p:anim>
                                    <p:anim calcmode="lin" valueType="num">
                                      <p:cBhvr additive="base">
                                        <p:cTn id="8" dur="500" fill="hold"/>
                                        <p:tgtEl>
                                          <p:spTgt spid="358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idx="4294967295"/>
          </p:nvPr>
        </p:nvSpPr>
        <p:spPr>
          <a:xfrm>
            <a:off x="540215" y="321336"/>
            <a:ext cx="7191414" cy="998136"/>
          </a:xfrm>
        </p:spPr>
        <p:txBody>
          <a:bodyPr>
            <a:noAutofit/>
          </a:bodyPr>
          <a:lstStyle/>
          <a:p>
            <a:pPr eaLnBrk="1" fontAlgn="auto" hangingPunct="1">
              <a:spcAft>
                <a:spcPts val="0"/>
              </a:spcAft>
              <a:defRPr/>
            </a:pPr>
            <a:r>
              <a:rPr lang="hy" sz="4400"/>
              <a:t>Ինչպես են որոշ դատավորներ </a:t>
            </a:r>
            <a:r>
              <a:rPr lang="hy" sz="4400" i="1"/>
              <a:t>վերաբերվում</a:t>
            </a:r>
            <a:r>
              <a:rPr lang="hy" sz="4400"/>
              <a:t> այլընտրանքային միջոցներին </a:t>
            </a:r>
            <a:endParaRPr lang="en-GB" sz="4400" dirty="0"/>
          </a:p>
        </p:txBody>
      </p:sp>
      <p:graphicFrame>
        <p:nvGraphicFramePr>
          <p:cNvPr id="36891" name="Group 27"/>
          <p:cNvGraphicFramePr>
            <a:graphicFrameLocks noGrp="1"/>
          </p:cNvGraphicFramePr>
          <p:nvPr/>
        </p:nvGraphicFramePr>
        <p:xfrm>
          <a:off x="250825" y="1844675"/>
          <a:ext cx="8462963" cy="4176713"/>
        </p:xfrm>
        <a:graphic>
          <a:graphicData uri="http://schemas.openxmlformats.org/drawingml/2006/table">
            <a:tbl>
              <a:tblPr/>
              <a:tblGrid>
                <a:gridCol w="341313">
                  <a:extLst>
                    <a:ext uri="{9D8B030D-6E8A-4147-A177-3AD203B41FA5}">
                      <a16:colId xmlns:a16="http://schemas.microsoft.com/office/drawing/2014/main" val="20000"/>
                    </a:ext>
                  </a:extLst>
                </a:gridCol>
                <a:gridCol w="3835400">
                  <a:extLst>
                    <a:ext uri="{9D8B030D-6E8A-4147-A177-3AD203B41FA5}">
                      <a16:colId xmlns:a16="http://schemas.microsoft.com/office/drawing/2014/main" val="20001"/>
                    </a:ext>
                  </a:extLst>
                </a:gridCol>
                <a:gridCol w="4286250">
                  <a:extLst>
                    <a:ext uri="{9D8B030D-6E8A-4147-A177-3AD203B41FA5}">
                      <a16:colId xmlns:a16="http://schemas.microsoft.com/office/drawing/2014/main" val="20002"/>
                    </a:ext>
                  </a:extLst>
                </a:gridCol>
              </a:tblGrid>
              <a:tr h="520700">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s-ES" sz="1800" b="0" i="0" u="none" strike="noStrike" cap="none" normalizeH="0" baseline="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Կալանք</a:t>
                      </a:r>
                      <a:endParaRPr kumimoji="0" lang="en-GB" sz="1800" b="0" i="0" u="none" strike="noStrike" cap="none" normalizeH="0" baseline="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Այլընտրանքային</a:t>
                      </a: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4636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4</a:t>
                      </a:r>
                      <a:endParaRPr kumimoji="0" lang="en-GB" sz="1800" b="0" i="0" u="none" strike="noStrike" cap="none" normalizeH="0" baseline="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Դուք գիտեք, թե ինչպես է այն աշխատում, ինչ կարող եք ակնկալել </a:t>
                      </a: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Ավելի քիչ փորձ և որոշակիություն արդյունքների վերաբերյալ</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GB" sz="1800" b="0" i="0" u="none" strike="noStrike" cap="none" normalizeH="0" baseline="0">
                        <a:ln>
                          <a:noFill/>
                        </a:ln>
                        <a:solidFill>
                          <a:schemeClr val="tx1"/>
                        </a:solidFill>
                        <a:effectLst/>
                        <a:latin typeface="Arial" charset="0"/>
                        <a:cs typeface="Arial" charset="0"/>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604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5</a:t>
                      </a:r>
                      <a:endParaRPr kumimoji="0" lang="en-GB" sz="1800" b="0" i="0" u="none" strike="noStrike" cap="none" normalizeH="0" baseline="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Դուք ռիսկի չեք գնում</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Ձեզ թվում է, թե խաղադրույք եք կատարում</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319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6</a:t>
                      </a:r>
                      <a:endParaRPr kumimoji="0" lang="en-GB" sz="1800" b="0" i="0" u="none" strike="noStrike" cap="none" normalizeH="0" baseline="0">
                        <a:ln>
                          <a:noFill/>
                        </a:ln>
                        <a:solidFill>
                          <a:schemeClr val="tx1"/>
                        </a:solidFill>
                        <a:effectLst/>
                        <a:latin typeface="Arial" charset="0"/>
                        <a:cs typeface="Arial" charset="0"/>
                      </a:endParaRPr>
                    </a:p>
                  </a:txBody>
                  <a:tcPr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Դուք վերահսկում եք իրավիճակը. առանց օրենքի կիրարկման ձեր լիազորությունների միջամտության</a:t>
                      </a:r>
                      <a:endParaRPr kumimoji="0" lang="en-GB" sz="1800" b="0" i="0" u="none" strike="noStrike" cap="none" normalizeH="0" baseline="0">
                        <a:ln>
                          <a:noFill/>
                        </a:ln>
                        <a:solidFill>
                          <a:schemeClr val="tx1"/>
                        </a:solidFill>
                        <a:effectLst/>
                        <a:latin typeface="Arial" charset="0"/>
                        <a:cs typeface="Arial"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l-GR" sz="1800" b="0" i="0" u="none" strike="noStrike" cap="none" normalizeH="0" baseline="0">
                          <a:ln>
                            <a:noFill/>
                          </a:ln>
                          <a:solidFill>
                            <a:schemeClr val="tx1"/>
                          </a:solidFill>
                          <a:effectLst/>
                          <a:latin typeface="Arial" charset="0"/>
                          <a:cs typeface="Arial" charset="0"/>
                        </a:rPr>
                        <a:t>Մեկ ուրիշը կարող է շրջանցել դատարանները. արդյո՞ք ես պետք է պահեմ կարևոր դերը:</a:t>
                      </a:r>
                      <a:endParaRPr kumimoji="0" lang="en-GB" sz="1800" b="0" i="0" u="none" strike="noStrike" cap="none" normalizeH="0" baseline="0">
                        <a:ln>
                          <a:noFill/>
                        </a:ln>
                        <a:solidFill>
                          <a:schemeClr val="tx1"/>
                        </a:solidFill>
                        <a:effectLst/>
                        <a:latin typeface="Arial" charset="0"/>
                        <a:cs typeface="Arial" charset="0"/>
                      </a:endParaRP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91"/>
                                        </p:tgtEl>
                                        <p:attrNameLst>
                                          <p:attrName>style.visibility</p:attrName>
                                        </p:attrNameLst>
                                      </p:cBhvr>
                                      <p:to>
                                        <p:strVal val="visible"/>
                                      </p:to>
                                    </p:set>
                                    <p:anim calcmode="lin" valueType="num">
                                      <p:cBhvr additive="base">
                                        <p:cTn id="7" dur="500" fill="hold"/>
                                        <p:tgtEl>
                                          <p:spTgt spid="36891"/>
                                        </p:tgtEl>
                                        <p:attrNameLst>
                                          <p:attrName>ppt_x</p:attrName>
                                        </p:attrNameLst>
                                      </p:cBhvr>
                                      <p:tavLst>
                                        <p:tav tm="0">
                                          <p:val>
                                            <p:strVal val="#ppt_x"/>
                                          </p:val>
                                        </p:tav>
                                        <p:tav tm="100000">
                                          <p:val>
                                            <p:strVal val="#ppt_x"/>
                                          </p:val>
                                        </p:tav>
                                      </p:tavLst>
                                    </p:anim>
                                    <p:anim calcmode="lin" valueType="num">
                                      <p:cBhvr additive="base">
                                        <p:cTn id="8" dur="500" fill="hold"/>
                                        <p:tgtEl>
                                          <p:spTgt spid="368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p:txBody>
          <a:bodyPr/>
          <a:lstStyle/>
          <a:p>
            <a:pPr eaLnBrk="1" hangingPunct="1"/>
            <a:endParaRPr lang="es-ES" sz="4400"/>
          </a:p>
          <a:p>
            <a:pPr eaLnBrk="1" hangingPunct="1"/>
            <a:r>
              <a:rPr lang="el-GR" sz="4400"/>
              <a:t>Հանցագործության տեսակի գնահատում</a:t>
            </a:r>
            <a:endParaRPr lang="es-ES" sz="4400"/>
          </a:p>
          <a:p>
            <a:pPr eaLnBrk="1" hangingPunct="1"/>
            <a:r>
              <a:rPr lang="el-GR" sz="4400"/>
              <a:t>Կասկած</a:t>
            </a:r>
            <a:endParaRPr lang="es-ES" sz="4400"/>
          </a:p>
          <a:p>
            <a:pPr eaLnBrk="1" hangingPunct="1"/>
            <a:r>
              <a:rPr lang="el-GR" sz="4400"/>
              <a:t>Ռիսկ</a:t>
            </a:r>
            <a:endParaRPr lang="es-ES" sz="4400"/>
          </a:p>
          <a:p>
            <a:pPr eaLnBrk="1" hangingPunct="1"/>
            <a:endParaRPr lang="es-ES"/>
          </a:p>
          <a:p>
            <a:pPr eaLnBrk="1" hangingPunct="1"/>
            <a:endParaRPr lang="en-GB"/>
          </a:p>
        </p:txBody>
      </p:sp>
      <p:sp>
        <p:nvSpPr>
          <p:cNvPr id="28676" name="Rectangle 4"/>
          <p:cNvSpPr>
            <a:spLocks noGrp="1" noChangeArrowheads="1"/>
          </p:cNvSpPr>
          <p:nvPr>
            <p:ph type="title"/>
          </p:nvPr>
        </p:nvSpPr>
        <p:spPr>
          <a:xfrm>
            <a:off x="482600" y="585789"/>
            <a:ext cx="8229600" cy="1142999"/>
          </a:xfrm>
        </p:spPr>
        <p:txBody>
          <a:bodyPr>
            <a:normAutofit fontScale="90000"/>
          </a:bodyPr>
          <a:lstStyle/>
          <a:p>
            <a:pPr eaLnBrk="1" fontAlgn="auto" hangingPunct="1">
              <a:spcAft>
                <a:spcPts val="0"/>
              </a:spcAft>
              <a:defRPr/>
            </a:pPr>
            <a:r>
              <a:rPr lang="hy"/>
              <a:t>ԿԱՆԽԱՐԳԵԼԻՉ ՄԻՋՈՑՆԵՐԻ ԸՆԴՈՒՆՄԱՆ ՀԱՄՈԶԻՉ ՄԻՋՈՑՆԵՐ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2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idx="1"/>
          </p:nvPr>
        </p:nvSpPr>
        <p:spPr/>
        <p:txBody>
          <a:bodyPr/>
          <a:lstStyle/>
          <a:p>
            <a:pPr eaLnBrk="1" hangingPunct="1"/>
            <a:endParaRPr lang="es-ES" sz="2300"/>
          </a:p>
          <a:p>
            <a:pPr eaLnBrk="1" hangingPunct="1"/>
            <a:r>
              <a:rPr lang="el-GR" sz="3600"/>
              <a:t>Ամենախիստ սահմանափակումները միայն ամենալուրջ խախտումների դեպքում</a:t>
            </a:r>
            <a:endParaRPr lang="es-ES" sz="3600"/>
          </a:p>
          <a:p>
            <a:pPr eaLnBrk="1" hangingPunct="1"/>
            <a:r>
              <a:rPr lang="el-GR" sz="3600"/>
              <a:t>Քրեական իրավունք, թե՞ կարգապահական օրենք:</a:t>
            </a:r>
          </a:p>
          <a:p>
            <a:pPr eaLnBrk="1" hangingPunct="1"/>
            <a:r>
              <a:rPr lang="el-GR" sz="3600"/>
              <a:t>Միատարրություն</a:t>
            </a:r>
            <a:endParaRPr lang="es-ES" sz="3600"/>
          </a:p>
        </p:txBody>
      </p:sp>
      <p:sp>
        <p:nvSpPr>
          <p:cNvPr id="30722" name="Rectangle 2"/>
          <p:cNvSpPr>
            <a:spLocks noGrp="1" noChangeArrowheads="1"/>
          </p:cNvSpPr>
          <p:nvPr>
            <p:ph type="title"/>
          </p:nvPr>
        </p:nvSpPr>
        <p:spPr/>
        <p:txBody>
          <a:bodyPr>
            <a:normAutofit fontScale="90000"/>
          </a:bodyPr>
          <a:lstStyle/>
          <a:p>
            <a:pPr eaLnBrk="1" fontAlgn="auto" hangingPunct="1">
              <a:spcAft>
                <a:spcPts val="0"/>
              </a:spcAft>
              <a:defRPr/>
            </a:pPr>
            <a:r>
              <a:rPr lang="hy"/>
              <a:t>ՀԱՆՑԱԳՈՐԾՈՒԹՅԱՆ ՏԵՍԱԿԻ ԳՆԱՀԱՏՈՒՄ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fade">
                                      <p:cBhvr>
                                        <p:cTn id="7" dur="2000"/>
                                        <p:tgtEl>
                                          <p:spTgt spid="307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723">
                                            <p:txEl>
                                              <p:pRg st="2" end="2"/>
                                            </p:txEl>
                                          </p:spTgt>
                                        </p:tgtEl>
                                        <p:attrNameLst>
                                          <p:attrName>style.visibility</p:attrName>
                                        </p:attrNameLst>
                                      </p:cBhvr>
                                      <p:to>
                                        <p:strVal val="visible"/>
                                      </p:to>
                                    </p:set>
                                    <p:animEffect transition="in" filter="fade">
                                      <p:cBhvr>
                                        <p:cTn id="12" dur="2000"/>
                                        <p:tgtEl>
                                          <p:spTgt spid="307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723">
                                            <p:txEl>
                                              <p:pRg st="3" end="3"/>
                                            </p:txEl>
                                          </p:spTgt>
                                        </p:tgtEl>
                                        <p:attrNameLst>
                                          <p:attrName>style.visibility</p:attrName>
                                        </p:attrNameLst>
                                      </p:cBhvr>
                                      <p:to>
                                        <p:strVal val="visible"/>
                                      </p:to>
                                    </p:set>
                                    <p:animEffect transition="in" filter="fade">
                                      <p:cBhvr>
                                        <p:cTn id="17" dur="2000"/>
                                        <p:tgtEl>
                                          <p:spTgt spid="307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idx="1"/>
          </p:nvPr>
        </p:nvSpPr>
        <p:spPr/>
        <p:txBody>
          <a:bodyPr/>
          <a:lstStyle/>
          <a:p>
            <a:pPr eaLnBrk="1" hangingPunct="1"/>
            <a:endParaRPr lang="es-ES"/>
          </a:p>
        </p:txBody>
      </p:sp>
      <p:sp>
        <p:nvSpPr>
          <p:cNvPr id="31746" name="Rectangle 2"/>
          <p:cNvSpPr>
            <a:spLocks noGrp="1" noChangeArrowheads="1"/>
          </p:cNvSpPr>
          <p:nvPr>
            <p:ph type="title"/>
          </p:nvPr>
        </p:nvSpPr>
        <p:spPr/>
        <p:txBody>
          <a:bodyPr/>
          <a:lstStyle/>
          <a:p>
            <a:pPr eaLnBrk="1" fontAlgn="auto" hangingPunct="1">
              <a:spcAft>
                <a:spcPts val="0"/>
              </a:spcAft>
              <a:defRPr/>
            </a:pPr>
            <a:r>
              <a:rPr lang="hy" i="1"/>
              <a:t>FUMUS BONI IURIS</a:t>
            </a:r>
          </a:p>
        </p:txBody>
      </p:sp>
      <p:pic>
        <p:nvPicPr>
          <p:cNvPr id="40963" name="Picture 5" descr="Pillar_Of_Smoke"/>
          <p:cNvPicPr>
            <a:picLocks noChangeAspect="1" noChangeArrowheads="1"/>
          </p:cNvPicPr>
          <p:nvPr/>
        </p:nvPicPr>
        <p:blipFill>
          <a:blip r:embed="rId3"/>
          <a:srcRect/>
          <a:stretch>
            <a:fillRect/>
          </a:stretch>
        </p:blipFill>
        <p:spPr bwMode="auto">
          <a:xfrm>
            <a:off x="179388" y="1196975"/>
            <a:ext cx="8785225" cy="540067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p:txBody>
          <a:bodyPr/>
          <a:lstStyle/>
          <a:p>
            <a:pPr eaLnBrk="1" hangingPunct="1"/>
            <a:endParaRPr lang="es-ES"/>
          </a:p>
          <a:p>
            <a:pPr eaLnBrk="1" hangingPunct="1"/>
            <a:endParaRPr lang="es-ES"/>
          </a:p>
          <a:p>
            <a:pPr eaLnBrk="1" hangingPunct="1"/>
            <a:r>
              <a:rPr lang="el-GR" sz="4000"/>
              <a:t>Հիմնավոր կասկած</a:t>
            </a:r>
            <a:endParaRPr lang="es-ES" sz="4000"/>
          </a:p>
          <a:p>
            <a:pPr eaLnBrk="1" hangingPunct="1"/>
            <a:endParaRPr lang="es-ES" sz="4000"/>
          </a:p>
          <a:p>
            <a:pPr eaLnBrk="1" hangingPunct="1"/>
            <a:r>
              <a:rPr lang="el-GR" sz="4000"/>
              <a:t>Հիմնված փաստերի և տեղեկությունների վրա</a:t>
            </a:r>
            <a:endParaRPr lang="es-ES" sz="4000"/>
          </a:p>
        </p:txBody>
      </p:sp>
      <p:sp>
        <p:nvSpPr>
          <p:cNvPr id="41986" name="Rectangle 2"/>
          <p:cNvSpPr>
            <a:spLocks noGrp="1" noChangeArrowheads="1"/>
          </p:cNvSpPr>
          <p:nvPr>
            <p:ph type="title"/>
          </p:nvPr>
        </p:nvSpPr>
        <p:spPr/>
        <p:txBody>
          <a:bodyPr/>
          <a:lstStyle/>
          <a:p>
            <a:pPr eaLnBrk="1" fontAlgn="auto" hangingPunct="1">
              <a:spcAft>
                <a:spcPts val="0"/>
              </a:spcAft>
              <a:defRPr/>
            </a:pPr>
            <a:r>
              <a:rPr lang="hy"/>
              <a:t>«FUMUS BONI IURIS»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987">
                                            <p:txEl>
                                              <p:pRg st="2" end="2"/>
                                            </p:txEl>
                                          </p:spTgt>
                                        </p:tgtEl>
                                        <p:attrNameLst>
                                          <p:attrName>style.visibility</p:attrName>
                                        </p:attrNameLst>
                                      </p:cBhvr>
                                      <p:to>
                                        <p:strVal val="visible"/>
                                      </p:to>
                                    </p:set>
                                    <p:animEffect transition="in" filter="fade">
                                      <p:cBhvr>
                                        <p:cTn id="7" dur="2000"/>
                                        <p:tgtEl>
                                          <p:spTgt spid="4198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7">
                                            <p:txEl>
                                              <p:pRg st="4" end="4"/>
                                            </p:txEl>
                                          </p:spTgt>
                                        </p:tgtEl>
                                        <p:attrNameLst>
                                          <p:attrName>style.visibility</p:attrName>
                                        </p:attrNameLst>
                                      </p:cBhvr>
                                      <p:to>
                                        <p:strVal val="visible"/>
                                      </p:to>
                                    </p:set>
                                    <p:animEffect transition="in" filter="fade">
                                      <p:cBhvr>
                                        <p:cTn id="12" dur="20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457200" y="1196975"/>
            <a:ext cx="8229600" cy="4810125"/>
          </a:xfrm>
        </p:spPr>
        <p:txBody>
          <a:bodyPr/>
          <a:lstStyle/>
          <a:p>
            <a:pPr eaLnBrk="1" hangingPunct="1"/>
            <a:endParaRPr lang="es-ES" dirty="0"/>
          </a:p>
          <a:p>
            <a:pPr eaLnBrk="1" hangingPunct="1"/>
            <a:r>
              <a:rPr lang="el-GR" sz="3600" dirty="0"/>
              <a:t>Նոր հանցանքի կատարման վտանգ</a:t>
            </a:r>
            <a:endParaRPr lang="es-ES" sz="3600" dirty="0"/>
          </a:p>
          <a:p>
            <a:pPr eaLnBrk="1" hangingPunct="1"/>
            <a:r>
              <a:rPr lang="el-GR" sz="3600" dirty="0"/>
              <a:t>Զոհերին անհանգստացնելու վտանգ</a:t>
            </a:r>
            <a:endParaRPr lang="es-ES" sz="3600" dirty="0"/>
          </a:p>
          <a:p>
            <a:pPr eaLnBrk="1" hangingPunct="1"/>
            <a:r>
              <a:rPr lang="hy-AM" sz="3600" dirty="0"/>
              <a:t>Փախուստի</a:t>
            </a:r>
            <a:r>
              <a:rPr lang="el-GR" sz="3600" dirty="0"/>
              <a:t> վտանգ</a:t>
            </a:r>
            <a:endParaRPr lang="es-ES" sz="3600" dirty="0"/>
          </a:p>
          <a:p>
            <a:pPr eaLnBrk="1" hangingPunct="1"/>
            <a:r>
              <a:rPr lang="el-GR" sz="3600" dirty="0"/>
              <a:t>Արդարադատության ընթացքում միջամտության վտանգ</a:t>
            </a:r>
            <a:endParaRPr lang="es-ES" sz="3600" dirty="0"/>
          </a:p>
          <a:p>
            <a:pPr eaLnBrk="1" hangingPunct="1"/>
            <a:r>
              <a:rPr lang="el-GR" sz="3600" dirty="0"/>
              <a:t>Վտանգ ապացույցների համար</a:t>
            </a:r>
            <a:endParaRPr lang="es-ES" sz="3600" dirty="0"/>
          </a:p>
          <a:p>
            <a:pPr eaLnBrk="1" hangingPunct="1"/>
            <a:endParaRPr lang="es-ES" dirty="0"/>
          </a:p>
          <a:p>
            <a:pPr eaLnBrk="1" hangingPunct="1"/>
            <a:endParaRPr lang="es-ES" dirty="0"/>
          </a:p>
        </p:txBody>
      </p:sp>
      <p:sp>
        <p:nvSpPr>
          <p:cNvPr id="32770" name="Rectangle 2"/>
          <p:cNvSpPr>
            <a:spLocks noGrp="1" noChangeArrowheads="1"/>
          </p:cNvSpPr>
          <p:nvPr>
            <p:ph type="title"/>
          </p:nvPr>
        </p:nvSpPr>
        <p:spPr/>
        <p:txBody>
          <a:bodyPr/>
          <a:lstStyle/>
          <a:p>
            <a:pPr eaLnBrk="1" fontAlgn="auto" hangingPunct="1">
              <a:spcAft>
                <a:spcPts val="0"/>
              </a:spcAft>
              <a:defRPr/>
            </a:pPr>
            <a:r>
              <a:rPr lang="hy"/>
              <a:t>«PERICULUM IN MORA»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fade">
                                      <p:cBhvr>
                                        <p:cTn id="7" dur="2000"/>
                                        <p:tgtEl>
                                          <p:spTgt spid="327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71">
                                            <p:txEl>
                                              <p:pRg st="2" end="2"/>
                                            </p:txEl>
                                          </p:spTgt>
                                        </p:tgtEl>
                                        <p:attrNameLst>
                                          <p:attrName>style.visibility</p:attrName>
                                        </p:attrNameLst>
                                      </p:cBhvr>
                                      <p:to>
                                        <p:strVal val="visible"/>
                                      </p:to>
                                    </p:set>
                                    <p:animEffect transition="in" filter="fade">
                                      <p:cBhvr>
                                        <p:cTn id="12" dur="2000"/>
                                        <p:tgtEl>
                                          <p:spTgt spid="327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771">
                                            <p:txEl>
                                              <p:pRg st="3" end="3"/>
                                            </p:txEl>
                                          </p:spTgt>
                                        </p:tgtEl>
                                        <p:attrNameLst>
                                          <p:attrName>style.visibility</p:attrName>
                                        </p:attrNameLst>
                                      </p:cBhvr>
                                      <p:to>
                                        <p:strVal val="visible"/>
                                      </p:to>
                                    </p:set>
                                    <p:animEffect transition="in" filter="fade">
                                      <p:cBhvr>
                                        <p:cTn id="17" dur="2000"/>
                                        <p:tgtEl>
                                          <p:spTgt spid="327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771">
                                            <p:txEl>
                                              <p:pRg st="4" end="4"/>
                                            </p:txEl>
                                          </p:spTgt>
                                        </p:tgtEl>
                                        <p:attrNameLst>
                                          <p:attrName>style.visibility</p:attrName>
                                        </p:attrNameLst>
                                      </p:cBhvr>
                                      <p:to>
                                        <p:strVal val="visible"/>
                                      </p:to>
                                    </p:set>
                                    <p:animEffect transition="in" filter="fade">
                                      <p:cBhvr>
                                        <p:cTn id="22" dur="2000"/>
                                        <p:tgtEl>
                                          <p:spTgt spid="327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771">
                                            <p:txEl>
                                              <p:pRg st="5" end="5"/>
                                            </p:txEl>
                                          </p:spTgt>
                                        </p:tgtEl>
                                        <p:attrNameLst>
                                          <p:attrName>style.visibility</p:attrName>
                                        </p:attrNameLst>
                                      </p:cBhvr>
                                      <p:to>
                                        <p:strVal val="visible"/>
                                      </p:to>
                                    </p:set>
                                    <p:animEffect transition="in" filter="fade">
                                      <p:cBhvr>
                                        <p:cTn id="27" dur="2000"/>
                                        <p:tgtEl>
                                          <p:spTgt spid="327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5613" y="273050"/>
            <a:ext cx="8226425" cy="1139726"/>
          </a:xfrm>
        </p:spPr>
        <p:txBody>
          <a:bodyPr>
            <a:normAutofit fontScale="90000"/>
          </a:bodyPr>
          <a:lstStyle/>
          <a:p>
            <a:pPr eaLnBrk="1" fontAlgn="auto" hangingPunct="1">
              <a:spcAft>
                <a:spcPts val="0"/>
              </a:spcAft>
              <a:defRPr/>
            </a:pPr>
            <a:r>
              <a:rPr lang="hy" sz="4000"/>
              <a:t>ՀԱՅԵՑՈՂՈՒԹՅԱՆ ՈՒՍՄՈՒՆՔԻ ՍԱՀՄԱՆ</a:t>
            </a:r>
          </a:p>
        </p:txBody>
      </p:sp>
      <p:sp>
        <p:nvSpPr>
          <p:cNvPr id="36867" name="Rectangle 3"/>
          <p:cNvSpPr>
            <a:spLocks noGrp="1" noChangeArrowheads="1"/>
          </p:cNvSpPr>
          <p:nvPr>
            <p:ph type="body" sz="half" idx="1"/>
          </p:nvPr>
        </p:nvSpPr>
        <p:spPr>
          <a:xfrm>
            <a:off x="455613" y="1557338"/>
            <a:ext cx="8364537" cy="4464050"/>
          </a:xfrm>
        </p:spPr>
        <p:txBody>
          <a:bodyPr/>
          <a:lstStyle/>
          <a:p>
            <a:pPr eaLnBrk="1" hangingPunct="1"/>
            <a:r>
              <a:rPr lang="el-GR" sz="2600"/>
              <a:t>ՄԻԵԴ՝ պետական որոշ հայեցողություն՝ կապված մարդու իրավունքների հարցերում միջամտության հետ</a:t>
            </a:r>
            <a:endParaRPr lang="es-ES" sz="2600"/>
          </a:p>
          <a:p>
            <a:pPr eaLnBrk="1" hangingPunct="1"/>
            <a:r>
              <a:rPr lang="el-GR" sz="2600"/>
              <a:t>Կիրառելի է քրեական վարույթներում</a:t>
            </a:r>
            <a:endParaRPr lang="es-ES" sz="2600"/>
          </a:p>
          <a:p>
            <a:pPr eaLnBrk="1" hangingPunct="1"/>
            <a:r>
              <a:rPr lang="el-GR" sz="2600"/>
              <a:t>«Անհրաժեշտ է ժողովրդավարական հասարակությունում»</a:t>
            </a:r>
          </a:p>
          <a:p>
            <a:pPr eaLnBrk="1" hangingPunct="1"/>
            <a:r>
              <a:rPr lang="el-GR" sz="2600"/>
              <a:t>«Հայեցողության սահման» ՝ ՄԻԵԴ</a:t>
            </a:r>
            <a:endParaRPr lang="es-ES" sz="2600"/>
          </a:p>
        </p:txBody>
      </p:sp>
      <p:pic>
        <p:nvPicPr>
          <p:cNvPr id="46083" name="Picture 5" descr="46036217"/>
          <p:cNvPicPr>
            <a:picLocks noGrp="1" noChangeAspect="1" noChangeArrowheads="1"/>
          </p:cNvPicPr>
          <p:nvPr>
            <p:ph sz="half" idx="2"/>
          </p:nvPr>
        </p:nvPicPr>
        <p:blipFill>
          <a:blip r:embed="rId3"/>
          <a:srcRect/>
          <a:stretch>
            <a:fillRect/>
          </a:stretch>
        </p:blipFill>
        <p:spPr>
          <a:xfrm>
            <a:off x="1835150" y="4724400"/>
            <a:ext cx="5041900" cy="1944688"/>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fade">
                                      <p:cBhvr>
                                        <p:cTn id="7" dur="2000"/>
                                        <p:tgtEl>
                                          <p:spTgt spid="36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fade">
                                      <p:cBhvr>
                                        <p:cTn id="12" dur="2000"/>
                                        <p:tgtEl>
                                          <p:spTgt spid="36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fade">
                                      <p:cBhvr>
                                        <p:cTn id="17" dur="2000"/>
                                        <p:tgtEl>
                                          <p:spTgt spid="36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867">
                                            <p:txEl>
                                              <p:pRg st="3" end="3"/>
                                            </p:txEl>
                                          </p:spTgt>
                                        </p:tgtEl>
                                        <p:attrNameLst>
                                          <p:attrName>style.visibility</p:attrName>
                                        </p:attrNameLst>
                                      </p:cBhvr>
                                      <p:to>
                                        <p:strVal val="visible"/>
                                      </p:to>
                                    </p:set>
                                    <p:animEffect transition="in" filter="fade">
                                      <p:cBhvr>
                                        <p:cTn id="22" dur="2000"/>
                                        <p:tgtEl>
                                          <p:spTgt spid="368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p:txBody>
          <a:bodyPr/>
          <a:lstStyle/>
          <a:p>
            <a:pPr eaLnBrk="1" hangingPunct="1"/>
            <a:endParaRPr lang="es-ES"/>
          </a:p>
          <a:p>
            <a:pPr eaLnBrk="1" hangingPunct="1"/>
            <a:r>
              <a:rPr lang="el-GR" sz="3200"/>
              <a:t>Հիմքերի շարունակվող առկայություն ≠ միջամտության ավտոմատ երկարաձգում</a:t>
            </a:r>
            <a:endParaRPr lang="es-ES" sz="3200"/>
          </a:p>
          <a:p>
            <a:pPr eaLnBrk="1" hangingPunct="1"/>
            <a:r>
              <a:rPr lang="el-GR" sz="3200"/>
              <a:t>Արդարացում = արդյունավետ քննության անցկացում</a:t>
            </a:r>
            <a:endParaRPr lang="es-ES" sz="3200"/>
          </a:p>
          <a:p>
            <a:pPr eaLnBrk="1" hangingPunct="1"/>
            <a:r>
              <a:rPr lang="el-GR" sz="3200"/>
              <a:t>Ողջամիտ երկարությամբ վարույթի ուղեցույց </a:t>
            </a:r>
          </a:p>
        </p:txBody>
      </p:sp>
      <p:sp>
        <p:nvSpPr>
          <p:cNvPr id="37890" name="Rectangle 2"/>
          <p:cNvSpPr>
            <a:spLocks noGrp="1" noChangeArrowheads="1"/>
          </p:cNvSpPr>
          <p:nvPr>
            <p:ph type="title"/>
          </p:nvPr>
        </p:nvSpPr>
        <p:spPr/>
        <p:txBody>
          <a:bodyPr>
            <a:normAutofit fontScale="90000"/>
          </a:bodyPr>
          <a:lstStyle/>
          <a:p>
            <a:pPr eaLnBrk="1" fontAlgn="auto" hangingPunct="1">
              <a:spcAft>
                <a:spcPts val="0"/>
              </a:spcAft>
              <a:defRPr/>
            </a:pPr>
            <a:r>
              <a:rPr lang="hy"/>
              <a:t>ԱՐԴՅՈՒՆԱՎԵՏՈՒԹՅԱՆ ԿԱՐԻՔ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Effect transition="in" filter="fade">
                                      <p:cBhvr>
                                        <p:cTn id="7" dur="2000"/>
                                        <p:tgtEl>
                                          <p:spTgt spid="378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891">
                                            <p:txEl>
                                              <p:pRg st="2" end="2"/>
                                            </p:txEl>
                                          </p:spTgt>
                                        </p:tgtEl>
                                        <p:attrNameLst>
                                          <p:attrName>style.visibility</p:attrName>
                                        </p:attrNameLst>
                                      </p:cBhvr>
                                      <p:to>
                                        <p:strVal val="visible"/>
                                      </p:to>
                                    </p:set>
                                    <p:animEffect transition="in" filter="fade">
                                      <p:cBhvr>
                                        <p:cTn id="12" dur="2000"/>
                                        <p:tgtEl>
                                          <p:spTgt spid="378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Effect transition="in" filter="fade">
                                      <p:cBhvr>
                                        <p:cTn id="17" dur="2000"/>
                                        <p:tgtEl>
                                          <p:spTgt spid="37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7" name="Object 3"/>
          <p:cNvGraphicFramePr>
            <a:graphicFrameLocks noGrp="1"/>
          </p:cNvGraphicFramePr>
          <p:nvPr>
            <p:ph idx="1"/>
          </p:nvPr>
        </p:nvGraphicFramePr>
        <p:xfrm>
          <a:off x="757238" y="1484313"/>
          <a:ext cx="7694612" cy="4525962"/>
        </p:xfrm>
        <a:graphic>
          <a:graphicData uri="http://schemas.openxmlformats.org/presentationml/2006/ole">
            <mc:AlternateContent xmlns:mc="http://schemas.openxmlformats.org/markup-compatibility/2006">
              <mc:Choice xmlns:v="urn:schemas-microsoft-com:vml" Requires="v">
                <p:oleObj spid="_x0000_s1029" name="Worksheet" r:id="rId4" imgW="8743933" imgH="5143500" progId="Excel.Sheet.8">
                  <p:embed/>
                </p:oleObj>
              </mc:Choice>
              <mc:Fallback>
                <p:oleObj name="Worksheet" r:id="rId4" imgW="8743933" imgH="5143500" progId="Excel.Sheet.8">
                  <p:embed/>
                  <p:pic>
                    <p:nvPicPr>
                      <p:cNvPr id="0" name="Picture 3"/>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238" y="1484313"/>
                        <a:ext cx="7694612" cy="4525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 name="1 Título"/>
          <p:cNvSpPr>
            <a:spLocks noGrp="1"/>
          </p:cNvSpPr>
          <p:nvPr>
            <p:ph type="title"/>
          </p:nvPr>
        </p:nvSpPr>
        <p:spPr/>
        <p:txBody>
          <a:bodyPr/>
          <a:lstStyle/>
          <a:p>
            <a:pPr eaLnBrk="1" fontAlgn="auto" hangingPunct="1">
              <a:spcAft>
                <a:spcPts val="0"/>
              </a:spcAft>
              <a:defRPr/>
            </a:pPr>
            <a:r>
              <a:rPr lang="hy"/>
              <a:t>ԵՐԿԱՐՈՒԹՅՈՒՆ</a:t>
            </a:r>
            <a:endParaRPr lang="es-E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871538" y="1196975"/>
            <a:ext cx="7408862" cy="4105275"/>
          </a:xfrm>
        </p:spPr>
        <p:txBody>
          <a:bodyPr/>
          <a:lstStyle/>
          <a:p>
            <a:pPr eaLnBrk="1" hangingPunct="1">
              <a:lnSpc>
                <a:spcPct val="90000"/>
              </a:lnSpc>
            </a:pPr>
            <a:endParaRPr lang="en-US" sz="2100"/>
          </a:p>
          <a:p>
            <a:pPr eaLnBrk="1" hangingPunct="1">
              <a:lnSpc>
                <a:spcPct val="90000"/>
              </a:lnSpc>
            </a:pPr>
            <a:r>
              <a:rPr lang="el-GR" sz="2100"/>
              <a:t>2013թ. Իրավական հարցերով հանձնաժողովը ահազանգում է. խնդիրը առկա է </a:t>
            </a:r>
            <a:r>
              <a:rPr lang="el-GR" sz="2100">
                <a:solidFill>
                  <a:srgbClr val="FF0000"/>
                </a:solidFill>
              </a:rPr>
              <a:t>21 անդամ-պետություններում</a:t>
            </a:r>
          </a:p>
          <a:p>
            <a:pPr eaLnBrk="1" hangingPunct="1">
              <a:lnSpc>
                <a:spcPct val="90000"/>
              </a:lnSpc>
              <a:buFont typeface="Wingdings" pitchFamily="2" charset="2"/>
              <a:buNone/>
            </a:pPr>
            <a:r>
              <a:rPr lang="el-GR" sz="2100"/>
              <a:t>  </a:t>
            </a:r>
            <a:endParaRPr lang="en-US" sz="2100"/>
          </a:p>
          <a:p>
            <a:pPr eaLnBrk="1" hangingPunct="1">
              <a:lnSpc>
                <a:spcPct val="90000"/>
              </a:lnSpc>
            </a:pPr>
            <a:r>
              <a:rPr lang="el-GR" sz="2100"/>
              <a:t>100 բանտարկյալներից ավելի 100 բանտախցերում:</a:t>
            </a:r>
          </a:p>
          <a:p>
            <a:pPr eaLnBrk="1" hangingPunct="1">
              <a:lnSpc>
                <a:spcPct val="90000"/>
              </a:lnSpc>
            </a:pPr>
            <a:endParaRPr lang="en-US" sz="2100"/>
          </a:p>
          <a:p>
            <a:pPr eaLnBrk="1" hangingPunct="1">
              <a:lnSpc>
                <a:spcPct val="90000"/>
              </a:lnSpc>
            </a:pPr>
            <a:r>
              <a:rPr lang="el-GR" sz="2100"/>
              <a:t>Երկրները, որտեղ իրավիճակը վատագույնն է՝ Սերբիա </a:t>
            </a:r>
            <a:r>
              <a:rPr lang="el-GR" sz="2100">
                <a:solidFill>
                  <a:srgbClr val="FF0000"/>
                </a:solidFill>
              </a:rPr>
              <a:t>172</a:t>
            </a:r>
            <a:r>
              <a:rPr lang="el-GR" sz="2100"/>
              <a:t> բանտարկյալ 100 խցում, Իտալիա՝ </a:t>
            </a:r>
            <a:r>
              <a:rPr lang="el-GR" sz="2100">
                <a:solidFill>
                  <a:srgbClr val="FF0000"/>
                </a:solidFill>
              </a:rPr>
              <a:t>153</a:t>
            </a:r>
            <a:r>
              <a:rPr lang="el-GR" sz="2100"/>
              <a:t>, Կիպրոս՝ </a:t>
            </a:r>
            <a:r>
              <a:rPr lang="el-GR" sz="2100">
                <a:solidFill>
                  <a:srgbClr val="FF0000"/>
                </a:solidFill>
              </a:rPr>
              <a:t>151</a:t>
            </a:r>
            <a:r>
              <a:rPr lang="el-GR" sz="2100"/>
              <a:t>, Հունաստան՝ </a:t>
            </a:r>
            <a:r>
              <a:rPr lang="el-GR" sz="2100">
                <a:solidFill>
                  <a:srgbClr val="FF0000"/>
                </a:solidFill>
              </a:rPr>
              <a:t>123</a:t>
            </a:r>
            <a:r>
              <a:rPr lang="el-GR" sz="2100"/>
              <a:t>, Թուրքիա՝ </a:t>
            </a:r>
            <a:r>
              <a:rPr lang="el-GR" sz="2100">
                <a:solidFill>
                  <a:srgbClr val="FF0000"/>
                </a:solidFill>
              </a:rPr>
              <a:t>115</a:t>
            </a:r>
            <a:r>
              <a:rPr lang="el-GR" sz="2100"/>
              <a:t> և Ֆրանսիա՝ </a:t>
            </a:r>
            <a:r>
              <a:rPr lang="el-GR" sz="2100">
                <a:solidFill>
                  <a:srgbClr val="FF0000"/>
                </a:solidFill>
              </a:rPr>
              <a:t>108</a:t>
            </a:r>
            <a:r>
              <a:rPr lang="el-GR" sz="2100"/>
              <a:t>:</a:t>
            </a:r>
          </a:p>
          <a:p>
            <a:pPr eaLnBrk="1" hangingPunct="1">
              <a:lnSpc>
                <a:spcPct val="90000"/>
              </a:lnSpc>
            </a:pPr>
            <a:endParaRPr lang="en-US" sz="2100"/>
          </a:p>
          <a:p>
            <a:pPr eaLnBrk="1" hangingPunct="1">
              <a:lnSpc>
                <a:spcPct val="90000"/>
              </a:lnSpc>
            </a:pPr>
            <a:endParaRPr lang="en-US" sz="2100"/>
          </a:p>
          <a:p>
            <a:pPr eaLnBrk="1" hangingPunct="1">
              <a:lnSpc>
                <a:spcPct val="90000"/>
              </a:lnSpc>
            </a:pPr>
            <a:endParaRPr lang="en-US" sz="2100"/>
          </a:p>
          <a:p>
            <a:pPr eaLnBrk="1" hangingPunct="1">
              <a:lnSpc>
                <a:spcPct val="90000"/>
              </a:lnSpc>
            </a:pPr>
            <a:endParaRPr lang="en-US" sz="2100"/>
          </a:p>
          <a:p>
            <a:pPr eaLnBrk="1" hangingPunct="1">
              <a:lnSpc>
                <a:spcPct val="90000"/>
              </a:lnSpc>
            </a:pPr>
            <a:endParaRPr lang="es-ES" sz="2100"/>
          </a:p>
        </p:txBody>
      </p:sp>
      <p:sp>
        <p:nvSpPr>
          <p:cNvPr id="3" name="2 Título"/>
          <p:cNvSpPr>
            <a:spLocks noGrp="1"/>
          </p:cNvSpPr>
          <p:nvPr>
            <p:ph type="title"/>
          </p:nvPr>
        </p:nvSpPr>
        <p:spPr>
          <a:xfrm>
            <a:off x="455613" y="273050"/>
            <a:ext cx="8226425" cy="1500188"/>
          </a:xfrm>
        </p:spPr>
        <p:txBody>
          <a:bodyPr/>
          <a:lstStyle/>
          <a:p>
            <a:pPr eaLnBrk="1" fontAlgn="auto" hangingPunct="1">
              <a:spcAft>
                <a:spcPts val="0"/>
              </a:spcAft>
              <a:defRPr/>
            </a:pPr>
            <a:r>
              <a:rPr lang="hy"/>
              <a:t>ԳԵՐԲՆԱԿԵՑՈՒՄ</a:t>
            </a:r>
            <a:endParaRPr lang="es-ES" dirty="0"/>
          </a:p>
        </p:txBody>
      </p:sp>
      <p:pic>
        <p:nvPicPr>
          <p:cNvPr id="53251" name="Picture 2"/>
          <p:cNvPicPr>
            <a:picLocks noChangeAspect="1" noChangeArrowheads="1"/>
          </p:cNvPicPr>
          <p:nvPr/>
        </p:nvPicPr>
        <p:blipFill>
          <a:blip r:embed="rId3"/>
          <a:srcRect/>
          <a:stretch>
            <a:fillRect/>
          </a:stretch>
        </p:blipFill>
        <p:spPr bwMode="auto">
          <a:xfrm>
            <a:off x="539750" y="5516563"/>
            <a:ext cx="7993063" cy="1225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2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20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250825" y="1700213"/>
            <a:ext cx="8713788" cy="5041900"/>
          </a:xfrm>
        </p:spPr>
        <p:txBody>
          <a:bodyPr/>
          <a:lstStyle/>
          <a:p>
            <a:pPr eaLnBrk="1" hangingPunct="1"/>
            <a:r>
              <a:rPr lang="el-GR" sz="2800" b="1"/>
              <a:t>2013թ. ԵԽ Խորհրդարանական վեհաժողով</a:t>
            </a:r>
            <a:endParaRPr lang="es-ES" sz="2800"/>
          </a:p>
          <a:p>
            <a:pPr lvl="1" eaLnBrk="1" hangingPunct="1"/>
            <a:r>
              <a:rPr lang="el-GR" sz="2800"/>
              <a:t>Շահագրգիռ անձանց համար բացասական</a:t>
            </a:r>
            <a:endParaRPr lang="es-ES" sz="2800"/>
          </a:p>
          <a:p>
            <a:pPr lvl="1" eaLnBrk="1" hangingPunct="1"/>
            <a:r>
              <a:rPr lang="el-GR" sz="2800"/>
              <a:t>Հասարակությունը տառապում է ռեցեդիվիզմի բարձր աստիճանից</a:t>
            </a:r>
            <a:endParaRPr lang="es-ES" sz="2800"/>
          </a:p>
          <a:p>
            <a:pPr lvl="1" eaLnBrk="1" hangingPunct="1"/>
            <a:r>
              <a:rPr lang="el-GR" sz="2800"/>
              <a:t>Չկա ներդրում տնտեսական և սոցիալական կյանքում</a:t>
            </a:r>
            <a:endParaRPr lang="es-ES" sz="2800"/>
          </a:p>
          <a:p>
            <a:pPr lvl="1" eaLnBrk="1" hangingPunct="1"/>
            <a:r>
              <a:rPr lang="el-GR" sz="2800"/>
              <a:t>Բարձր տնտեսական ծախսեր՝ միջինը՝ € 100 մարդ / օրական</a:t>
            </a:r>
            <a:endParaRPr lang="es-ES" sz="2800"/>
          </a:p>
        </p:txBody>
      </p:sp>
      <p:sp>
        <p:nvSpPr>
          <p:cNvPr id="3" name="2 Título"/>
          <p:cNvSpPr>
            <a:spLocks noGrp="1"/>
          </p:cNvSpPr>
          <p:nvPr>
            <p:ph type="title"/>
          </p:nvPr>
        </p:nvSpPr>
        <p:spPr>
          <a:xfrm>
            <a:off x="467544" y="332656"/>
            <a:ext cx="8226425" cy="995709"/>
          </a:xfrm>
        </p:spPr>
        <p:txBody>
          <a:bodyPr/>
          <a:lstStyle/>
          <a:p>
            <a:pPr eaLnBrk="1" fontAlgn="auto" hangingPunct="1">
              <a:spcAft>
                <a:spcPts val="0"/>
              </a:spcAft>
              <a:defRPr/>
            </a:pPr>
            <a:r>
              <a:rPr lang="hy"/>
              <a:t>ԳԵՐԲՆԱԿԵՑՈՒՄ</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2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2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2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2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p:cNvPicPr>
            <a:picLocks noGrp="1" noChangeAspect="1" noChangeArrowheads="1"/>
          </p:cNvPicPr>
          <p:nvPr>
            <p:ph idx="1"/>
          </p:nvPr>
        </p:nvPicPr>
        <p:blipFill>
          <a:blip r:embed="rId3"/>
          <a:srcRect/>
          <a:stretch>
            <a:fillRect/>
          </a:stretch>
        </p:blipFill>
        <p:spPr>
          <a:xfrm>
            <a:off x="755650" y="1484313"/>
            <a:ext cx="7581900" cy="4525962"/>
          </a:xfrm>
        </p:spPr>
      </p:pic>
      <p:sp>
        <p:nvSpPr>
          <p:cNvPr id="3" name="2 Título"/>
          <p:cNvSpPr>
            <a:spLocks noGrp="1"/>
          </p:cNvSpPr>
          <p:nvPr>
            <p:ph type="title"/>
          </p:nvPr>
        </p:nvSpPr>
        <p:spPr/>
        <p:txBody>
          <a:bodyPr/>
          <a:lstStyle/>
          <a:p>
            <a:pPr eaLnBrk="1" fontAlgn="auto" hangingPunct="1">
              <a:spcAft>
                <a:spcPts val="0"/>
              </a:spcAft>
              <a:defRPr/>
            </a:pPr>
            <a:r>
              <a:rPr lang="hy"/>
              <a:t>ԼՈՒՐՋ ԽՆԴԻՐ</a:t>
            </a:r>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rencia">
  <a:themeElements>
    <a:clrScheme name="Concurrencia">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urre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urre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TotalTime>
  <Words>10237</Words>
  <Application>Microsoft Office PowerPoint</Application>
  <PresentationFormat>On-screen Show (4:3)</PresentationFormat>
  <Paragraphs>312</Paragraphs>
  <Slides>23</Slides>
  <Notes>18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2" baseType="lpstr">
      <vt:lpstr>Arial</vt:lpstr>
      <vt:lpstr>Calibri</vt:lpstr>
      <vt:lpstr>Lucida Sans Unicode</vt:lpstr>
      <vt:lpstr>Verdana</vt:lpstr>
      <vt:lpstr>Wingdings</vt:lpstr>
      <vt:lpstr>Wingdings 2</vt:lpstr>
      <vt:lpstr>Wingdings 3</vt:lpstr>
      <vt:lpstr>Concurrencia</vt:lpstr>
      <vt:lpstr>Worksheet</vt:lpstr>
      <vt:lpstr>Ազատությունից զրկելը՝ որպես կանխարգելիչ միջոց</vt:lpstr>
      <vt:lpstr>ՆՎԱԶԱԳՈՒՅՆ ՄԻՋԱՄՏՈՒԹՅՈՒՆ</vt:lpstr>
      <vt:lpstr>PowerPoint Presentation</vt:lpstr>
      <vt:lpstr>ՔՐԵԱԿԱՆ ԱՐԴԱՐԱԴԱՏՈՒԹՅԱՆ ՆՊԱՏԱԿՆԵՐ</vt:lpstr>
      <vt:lpstr>ՔՐԵԱԿԱՆ ԱՐԴԱՐԱԴԱՏՈՒԹՅՈՒՆԸ ԵՎ ՀԱՆՐԱՅԻՆ ԿԱՐԾԻՔԸ</vt:lpstr>
      <vt:lpstr>ԿԱՆԽԱՐԳԵԼԻՉ ՄԻՋՈՑՆԵՐ՝ ԱՌԱՆՁՆԱՀԱՏԿՈՒԹՅՈՒՆՆԵՐ</vt:lpstr>
      <vt:lpstr>Ի՞ՆՉ Է ԿԱՆԽԱՐԳԵԼԻՉ ՄԻՋՈՑԸ</vt:lpstr>
      <vt:lpstr>Ինչի՞ց ենք մենք ցանկանում խուսափել: Ռոբերտ Հորշներ  </vt:lpstr>
      <vt:lpstr>Մինչդատական կալանքը տույժ չէ</vt:lpstr>
      <vt:lpstr>Ինչպես են որոշ դատավորներ վերաբերվում այլընտրանքային միջոցներին </vt:lpstr>
      <vt:lpstr>Ինչպես են որոշ դատավորներ վերաբերվում այլընտրանքային միջոցներին </vt:lpstr>
      <vt:lpstr>Ինչպես են որոշ դատավորներ վերաբերվում այլընտրանքային միջոցներին </vt:lpstr>
      <vt:lpstr>ԿԱՆԽԱՐԳԵԼԻՉ ՄԻՋՈՑՆԵՐԻ ԸՆԴՈՒՆՄԱՆ ՀԱՄՈԶԻՉ ՄԻՋՈՑՆԵՐ</vt:lpstr>
      <vt:lpstr>ՀԱՆՑԱԳՈՐԾՈՒԹՅԱՆ ՏԵՍԱԿԻ ԳՆԱՀԱՏՈՒՄ</vt:lpstr>
      <vt:lpstr>FUMUS BONI IURIS</vt:lpstr>
      <vt:lpstr>«FUMUS BONI IURIS»</vt:lpstr>
      <vt:lpstr>«PERICULUM IN MORA»</vt:lpstr>
      <vt:lpstr>ՀԱՅԵՑՈՂՈՒԹՅԱՆ ՈՒՍՄՈՒՆՔԻ ՍԱՀՄԱՆ</vt:lpstr>
      <vt:lpstr>ԱՐԴՅՈՒՆԱՎԵՏՈՒԹՅԱՆ ԿԱՐԻՔ</vt:lpstr>
      <vt:lpstr>ԵՐԿԱՐՈՒԹՅՈՒՆ</vt:lpstr>
      <vt:lpstr>ԳԵՐԲՆԱԿԵՑՈՒՄ</vt:lpstr>
      <vt:lpstr>ԳԵՐԲՆԱԿԵՑՈՒՄ</vt:lpstr>
      <vt:lpstr>ԼՈՒՐՋ ԽՆԴԻՐ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PREVENTIVE MEASURES:  CONCEPT AND NATURE</dc:title>
  <dc:creator>Juan Carlos Da Silva Ochoa</dc:creator>
  <cp:lastModifiedBy>User-PC</cp:lastModifiedBy>
  <cp:revision>21</cp:revision>
  <dcterms:created xsi:type="dcterms:W3CDTF">2015-01-28T17:59:32Z</dcterms:created>
  <dcterms:modified xsi:type="dcterms:W3CDTF">2017-09-20T14:56:52Z</dcterms:modified>
</cp:coreProperties>
</file>