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85" r:id="rId4"/>
    <p:sldId id="286" r:id="rId5"/>
    <p:sldId id="276" r:id="rId6"/>
    <p:sldId id="299" r:id="rId7"/>
    <p:sldId id="287" r:id="rId8"/>
    <p:sldId id="288" r:id="rId9"/>
    <p:sldId id="289" r:id="rId10"/>
    <p:sldId id="290" r:id="rId11"/>
    <p:sldId id="261" r:id="rId12"/>
    <p:sldId id="291" r:id="rId13"/>
    <p:sldId id="292" r:id="rId14"/>
    <p:sldId id="293" r:id="rId15"/>
    <p:sldId id="295" r:id="rId16"/>
    <p:sldId id="296" r:id="rId17"/>
    <p:sldId id="298" r:id="rId18"/>
    <p:sldId id="277" r:id="rId19"/>
    <p:sldId id="294" r:id="rId20"/>
    <p:sldId id="27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varScale="1">
        <p:scale>
          <a:sx n="66" d="100"/>
          <a:sy n="66" d="100"/>
        </p:scale>
        <p:origin x="1440"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9285ECE-FFC3-4E67-A9AC-07A2FC027A0A}"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2178140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285ECE-FFC3-4E67-A9AC-07A2FC027A0A}"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712657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9285ECE-FFC3-4E67-A9AC-07A2FC027A0A}"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1079478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9285ECE-FFC3-4E67-A9AC-07A2FC027A0A}"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367848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9285ECE-FFC3-4E67-A9AC-07A2FC027A0A}" type="datetimeFigureOut">
              <a:rPr lang="en-US" smtClean="0"/>
              <a:t>12/23/2019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1161325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9285ECE-FFC3-4E67-A9AC-07A2FC027A0A}" type="datetimeFigureOut">
              <a:rPr lang="en-US" smtClean="0"/>
              <a:t>12/23/2019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1184107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285ECE-FFC3-4E67-A9AC-07A2FC027A0A}" type="datetimeFigureOut">
              <a:rPr lang="en-US" smtClean="0"/>
              <a:t>12/23/2019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162423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285ECE-FFC3-4E67-A9AC-07A2FC027A0A}"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2224550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285ECE-FFC3-4E67-A9AC-07A2FC027A0A}" type="datetimeFigureOut">
              <a:rPr lang="en-US" smtClean="0"/>
              <a:t>12/23/2019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1013561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285ECE-FFC3-4E67-A9AC-07A2FC027A0A}"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1413108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285ECE-FFC3-4E67-A9AC-07A2FC027A0A}" type="datetimeFigureOut">
              <a:rPr lang="en-US" smtClean="0"/>
              <a:t>12/23/2019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2369F4-8AE6-4DCB-86EF-30A580363ECA}" type="slidenum">
              <a:rPr lang="en-US" smtClean="0"/>
              <a:t>‹#›</a:t>
            </a:fld>
            <a:endParaRPr lang="en-US"/>
          </a:p>
        </p:txBody>
      </p:sp>
    </p:spTree>
    <p:extLst>
      <p:ext uri="{BB962C8B-B14F-4D97-AF65-F5344CB8AC3E}">
        <p14:creationId xmlns:p14="http://schemas.microsoft.com/office/powerpoint/2010/main" val="238362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285ECE-FFC3-4E67-A9AC-07A2FC027A0A}" type="datetimeFigureOut">
              <a:rPr lang="en-US" smtClean="0"/>
              <a:t>12/23/2019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2369F4-8AE6-4DCB-86EF-30A580363ECA}" type="slidenum">
              <a:rPr lang="en-US" smtClean="0"/>
              <a:t>‹#›</a:t>
            </a:fld>
            <a:endParaRPr lang="en-US"/>
          </a:p>
        </p:txBody>
      </p:sp>
    </p:spTree>
    <p:extLst>
      <p:ext uri="{BB962C8B-B14F-4D97-AF65-F5344CB8AC3E}">
        <p14:creationId xmlns:p14="http://schemas.microsoft.com/office/powerpoint/2010/main" val="3145150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788699"/>
            <a:ext cx="7315200" cy="4191000"/>
          </a:xfrm>
          <a:solidFill>
            <a:schemeClr val="bg2"/>
          </a:solidFill>
        </p:spPr>
        <p:txBody>
          <a:bodyPr>
            <a:noAutofit/>
          </a:bodyPr>
          <a:lstStyle/>
          <a:p>
            <a:pPr lvl="0">
              <a:spcBef>
                <a:spcPct val="20000"/>
              </a:spcBef>
            </a:pPr>
            <a:r>
              <a:rPr lang="hy-AM" sz="2400" dirty="0" smtClean="0"/>
              <a:t/>
            </a:r>
            <a:br>
              <a:rPr lang="hy-AM" sz="2400" dirty="0" smtClean="0"/>
            </a:br>
            <a:r>
              <a:rPr lang="hy-AM" sz="3200" dirty="0" smtClean="0"/>
              <a:t>Ատելության խոսք</a:t>
            </a:r>
            <a:br>
              <a:rPr lang="hy-AM" sz="3200" dirty="0" smtClean="0"/>
            </a:br>
            <a:r>
              <a:rPr lang="hy-AM" sz="3200" dirty="0"/>
              <a:t/>
            </a:r>
            <a:br>
              <a:rPr lang="hy-AM" sz="3200" dirty="0"/>
            </a:br>
            <a:endParaRPr lang="en-US" sz="3200" dirty="0"/>
          </a:p>
        </p:txBody>
      </p:sp>
      <p:sp>
        <p:nvSpPr>
          <p:cNvPr id="3" name="Subtitle 2"/>
          <p:cNvSpPr>
            <a:spLocks noGrp="1"/>
          </p:cNvSpPr>
          <p:nvPr>
            <p:ph type="subTitle" idx="1"/>
          </p:nvPr>
        </p:nvSpPr>
        <p:spPr>
          <a:xfrm>
            <a:off x="3048000" y="5791200"/>
            <a:ext cx="2971800" cy="381000"/>
          </a:xfrm>
          <a:solidFill>
            <a:schemeClr val="bg1">
              <a:lumMod val="85000"/>
            </a:schemeClr>
          </a:solidFill>
        </p:spPr>
        <p:txBody>
          <a:bodyPr>
            <a:noAutofit/>
          </a:bodyPr>
          <a:lstStyle/>
          <a:p>
            <a:r>
              <a:rPr lang="hy-AM" sz="1600" dirty="0" smtClean="0">
                <a:solidFill>
                  <a:schemeClr val="tx1"/>
                </a:solidFill>
              </a:rPr>
              <a:t>Կազմեց Արա Ղազարյանը</a:t>
            </a:r>
            <a:endParaRPr lang="en-US" sz="1600" dirty="0">
              <a:solidFill>
                <a:schemeClr val="tx1"/>
              </a:solidFill>
            </a:endParaRPr>
          </a:p>
        </p:txBody>
      </p:sp>
    </p:spTree>
    <p:extLst>
      <p:ext uri="{BB962C8B-B14F-4D97-AF65-F5344CB8AC3E}">
        <p14:creationId xmlns:p14="http://schemas.microsoft.com/office/powerpoint/2010/main" val="38539912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533400"/>
          </a:xfrm>
          <a:solidFill>
            <a:schemeClr val="bg1">
              <a:lumMod val="95000"/>
            </a:schemeClr>
          </a:solidFill>
        </p:spPr>
        <p:txBody>
          <a:bodyPr>
            <a:noAutofit/>
          </a:bodyPr>
          <a:lstStyle/>
          <a:p>
            <a:pPr>
              <a:spcBef>
                <a:spcPct val="20000"/>
              </a:spcBef>
            </a:pPr>
            <a:r>
              <a:rPr lang="en-US" sz="2200" dirty="0" smtClean="0"/>
              <a:t/>
            </a:r>
            <a:br>
              <a:rPr lang="en-US" sz="2200" dirty="0" smtClean="0"/>
            </a:br>
            <a:r>
              <a:rPr lang="en-US" sz="2200" dirty="0" smtClean="0"/>
              <a:t/>
            </a:r>
            <a:br>
              <a:rPr lang="en-US" sz="2200" dirty="0" smtClean="0"/>
            </a:br>
            <a:r>
              <a:rPr lang="hy-AM" sz="2000" b="1" i="1" dirty="0" smtClean="0">
                <a:solidFill>
                  <a:schemeClr val="tx2"/>
                </a:solidFill>
                <a:latin typeface="Sylfaen" panose="010A0502050306030303" pitchFamily="18" charset="0"/>
                <a:ea typeface="Calibri" panose="020F0502020204030204" pitchFamily="34" charset="0"/>
                <a:cs typeface="Times New Roman" panose="02020603050405020304" pitchFamily="18" charset="0"/>
              </a:rPr>
              <a:t>Սավվա </a:t>
            </a:r>
            <a:r>
              <a:rPr lang="hy-AM" sz="2000" b="1" i="1" dirty="0">
                <a:solidFill>
                  <a:schemeClr val="tx2"/>
                </a:solidFill>
                <a:latin typeface="Sylfaen" panose="010A0502050306030303" pitchFamily="18" charset="0"/>
                <a:ea typeface="Calibri" panose="020F0502020204030204" pitchFamily="34" charset="0"/>
                <a:cs typeface="Times New Roman" panose="02020603050405020304" pitchFamily="18" charset="0"/>
              </a:rPr>
              <a:t>Տերենտևն ընդդ․ Ռուսաստանի </a:t>
            </a:r>
            <a:r>
              <a:rPr lang="en-US" sz="2000" b="1" dirty="0">
                <a:solidFill>
                  <a:schemeClr val="tx2"/>
                </a:solidFill>
                <a:latin typeface="Sylfaen" panose="010A0502050306030303" pitchFamily="18" charset="0"/>
                <a:ea typeface="Calibri" panose="020F0502020204030204" pitchFamily="34" charset="0"/>
                <a:cs typeface="Times New Roman" panose="02020603050405020304" pitchFamily="18" charset="0"/>
              </a:rPr>
              <a:t>(2019)</a:t>
            </a:r>
            <a:r>
              <a:rPr lang="ru-RU" sz="20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t/>
            </a:r>
            <a:br>
              <a:rPr lang="ru-RU" sz="20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br>
            <a:r>
              <a:rPr lang="hy-AM" sz="2200" dirty="0" smtClean="0"/>
              <a:t/>
            </a:r>
            <a:br>
              <a:rPr lang="hy-AM" sz="2200" dirty="0" smtClean="0"/>
            </a:br>
            <a:endParaRPr lang="en-US" sz="2200" dirty="0"/>
          </a:p>
        </p:txBody>
      </p:sp>
      <p:sp>
        <p:nvSpPr>
          <p:cNvPr id="3" name="Subtitle 2"/>
          <p:cNvSpPr>
            <a:spLocks noGrp="1"/>
          </p:cNvSpPr>
          <p:nvPr>
            <p:ph type="subTitle" idx="1"/>
          </p:nvPr>
        </p:nvSpPr>
        <p:spPr>
          <a:xfrm>
            <a:off x="381000" y="838200"/>
            <a:ext cx="8229600" cy="5867400"/>
          </a:xfrm>
        </p:spPr>
        <p:txBody>
          <a:bodyPr>
            <a:noAutofit/>
          </a:bodyPr>
          <a:lstStyle/>
          <a:p>
            <a:pPr algn="just">
              <a:lnSpc>
                <a:spcPct val="107000"/>
              </a:lnSpc>
              <a:spcBef>
                <a:spcPts val="0"/>
              </a:spcBef>
              <a:spcAft>
                <a:spcPts val="800"/>
              </a:spcAft>
            </a:pPr>
            <a:endParaRPr lang="en-US" sz="2000" dirty="0" smtClean="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endPar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r>
              <a:rPr lang="hy-AM" sz="2000" dirty="0" smtClean="0">
                <a:solidFill>
                  <a:schemeClr val="tx1"/>
                </a:solidFill>
                <a:latin typeface="Sylfaen" panose="010A0502050306030303" pitchFamily="18" charset="0"/>
                <a:ea typeface="Calibri" panose="020F0502020204030204" pitchFamily="34" charset="0"/>
                <a:cs typeface="Times New Roman" panose="02020603050405020304" pitchFamily="18" charset="0"/>
              </a:rPr>
              <a:t>&lt;&lt;․․․</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Առաջին, նրանք ոստիկաններ չեն, այլ մենթեր են, երկրորդ, նրանց մենթալիտետը բուժել հնարավոր չէ։ Խոզը միշտ մնում է խոզ։ Ովքեր են դառնում ոստիկան․ միայն տգետներն ու հանցագործները – կենդանական աշխարհի ամենատխմար և անկիրթ ներկայացուցիչները։ Հրաշալի կլիներ, եթե Ռուսաստանի քաղաքներից մեկի կենտրոնում, կենտրոնական հրապարակում, դրվեր մի վառարան, ինչպես Օսվենցիմում, և դրանում հատուկ արարողակարգով ամեն օր, իսկ ավելի լավ կլիներ օրը երկու անգամ (օրինակ կեսօրեին կամ կեսգիշերին) այրեին անհավատ ոստիկաններին։ Նրանց պետք է </a:t>
            </a:r>
            <a:r>
              <a:rPr lang="hy-AM" sz="2000" dirty="0" smtClean="0">
                <a:solidFill>
                  <a:schemeClr val="tx1"/>
                </a:solidFill>
                <a:latin typeface="Sylfaen" panose="010A0502050306030303" pitchFamily="18" charset="0"/>
                <a:ea typeface="Calibri" panose="020F0502020204030204" pitchFamily="34" charset="0"/>
                <a:cs typeface="Times New Roman" panose="02020603050405020304" pitchFamily="18" charset="0"/>
              </a:rPr>
              <a:t>վառեն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մարդիկ։ Ու դա կլինի հասարակությունը նման մենթ-հանցագործ աղբից մաքրելու առաջին քայլը&gt;&gt;։ </a:t>
            </a:r>
            <a:endParaRPr lang="en-US" sz="2000" dirty="0" smtClean="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endPar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endParaRPr lang="hy-AM" sz="2000" dirty="0" smtClean="0">
              <a:solidFill>
                <a:schemeClr val="tx1"/>
              </a:solidFill>
            </a:endParaRPr>
          </a:p>
          <a:p>
            <a:pPr algn="just"/>
            <a:endParaRPr lang="en-US" sz="2400" dirty="0">
              <a:solidFill>
                <a:schemeClr val="tx1"/>
              </a:solidFill>
            </a:endParaRPr>
          </a:p>
        </p:txBody>
      </p:sp>
      <p:pic>
        <p:nvPicPr>
          <p:cNvPr id="4" name="Picture 3"/>
          <p:cNvPicPr>
            <a:picLocks noChangeAspect="1"/>
          </p:cNvPicPr>
          <p:nvPr/>
        </p:nvPicPr>
        <p:blipFill>
          <a:blip r:embed="rId2"/>
          <a:stretch>
            <a:fillRect/>
          </a:stretch>
        </p:blipFill>
        <p:spPr>
          <a:xfrm>
            <a:off x="7984330" y="152400"/>
            <a:ext cx="950119" cy="533400"/>
          </a:xfrm>
          <a:prstGeom prst="rect">
            <a:avLst/>
          </a:prstGeom>
        </p:spPr>
      </p:pic>
    </p:spTree>
    <p:extLst>
      <p:ext uri="{BB962C8B-B14F-4D97-AF65-F5344CB8AC3E}">
        <p14:creationId xmlns:p14="http://schemas.microsoft.com/office/powerpoint/2010/main" val="1775203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533400"/>
          </a:xfrm>
          <a:solidFill>
            <a:schemeClr val="bg1">
              <a:lumMod val="95000"/>
            </a:schemeClr>
          </a:solidFill>
        </p:spPr>
        <p:txBody>
          <a:bodyPr>
            <a:noAutofit/>
          </a:bodyPr>
          <a:lstStyle/>
          <a:p>
            <a:pPr>
              <a:spcBef>
                <a:spcPct val="20000"/>
              </a:spcBef>
            </a:pPr>
            <a:r>
              <a:rPr lang="en-US" sz="2200" dirty="0" smtClean="0"/>
              <a:t/>
            </a:r>
            <a:br>
              <a:rPr lang="en-US" sz="2200" dirty="0" smtClean="0"/>
            </a:br>
            <a:r>
              <a:rPr lang="en-US" sz="2200" dirty="0" smtClean="0"/>
              <a:t/>
            </a:r>
            <a:br>
              <a:rPr lang="en-US" sz="2200" dirty="0" smtClean="0"/>
            </a:br>
            <a:r>
              <a:rPr lang="hy-AM" sz="2000" b="1" i="1" dirty="0" smtClean="0">
                <a:solidFill>
                  <a:schemeClr val="tx2"/>
                </a:solidFill>
                <a:latin typeface="Sylfaen" panose="010A0502050306030303" pitchFamily="18" charset="0"/>
                <a:cs typeface="Times New Roman" panose="02020603050405020304" pitchFamily="18" charset="0"/>
              </a:rPr>
              <a:t>Սարի Թաղի դեպքեր</a:t>
            </a:r>
            <a:r>
              <a:rPr lang="ru-RU" sz="20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t/>
            </a:r>
            <a:br>
              <a:rPr lang="ru-RU" sz="20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br>
            <a:r>
              <a:rPr lang="hy-AM" sz="2200" dirty="0" smtClean="0"/>
              <a:t/>
            </a:r>
            <a:br>
              <a:rPr lang="hy-AM" sz="2200" dirty="0" smtClean="0"/>
            </a:br>
            <a:endParaRPr lang="en-US" sz="2200" dirty="0"/>
          </a:p>
        </p:txBody>
      </p:sp>
      <p:sp>
        <p:nvSpPr>
          <p:cNvPr id="3" name="Subtitle 2"/>
          <p:cNvSpPr>
            <a:spLocks noGrp="1"/>
          </p:cNvSpPr>
          <p:nvPr>
            <p:ph type="subTitle" idx="1"/>
          </p:nvPr>
        </p:nvSpPr>
        <p:spPr>
          <a:xfrm>
            <a:off x="381000" y="838200"/>
            <a:ext cx="8229600" cy="5867400"/>
          </a:xfrm>
        </p:spPr>
        <p:txBody>
          <a:bodyPr>
            <a:noAutofit/>
          </a:bodyPr>
          <a:lstStyle/>
          <a:p>
            <a:pPr algn="just">
              <a:lnSpc>
                <a:spcPct val="107000"/>
              </a:lnSpc>
              <a:spcBef>
                <a:spcPts val="0"/>
              </a:spcBef>
              <a:spcAft>
                <a:spcPts val="800"/>
              </a:spcAft>
            </a:pPr>
            <a:endParaRPr lang="en-US" sz="2000" dirty="0" smtClean="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endPar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endPar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endParaRPr lang="hy-AM" sz="2000" dirty="0" smtClean="0">
              <a:solidFill>
                <a:schemeClr val="tx1"/>
              </a:solidFill>
            </a:endParaRPr>
          </a:p>
          <a:p>
            <a:pPr algn="just"/>
            <a:endParaRPr lang="en-US" sz="2400" dirty="0">
              <a:solidFill>
                <a:schemeClr val="tx1"/>
              </a:solidFill>
            </a:endParaRPr>
          </a:p>
        </p:txBody>
      </p:sp>
      <p:pic>
        <p:nvPicPr>
          <p:cNvPr id="4" name="Picture 3"/>
          <p:cNvPicPr>
            <a:picLocks noChangeAspect="1"/>
          </p:cNvPicPr>
          <p:nvPr/>
        </p:nvPicPr>
        <p:blipFill>
          <a:blip r:embed="rId2"/>
          <a:stretch>
            <a:fillRect/>
          </a:stretch>
        </p:blipFill>
        <p:spPr>
          <a:xfrm>
            <a:off x="7984330" y="152400"/>
            <a:ext cx="950119" cy="5334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1295400"/>
            <a:ext cx="3810000" cy="249597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6073" y="4219544"/>
            <a:ext cx="5486400" cy="1548765"/>
          </a:xfrm>
          <a:prstGeom prst="rect">
            <a:avLst/>
          </a:prstGeom>
        </p:spPr>
      </p:pic>
    </p:spTree>
    <p:extLst>
      <p:ext uri="{BB962C8B-B14F-4D97-AF65-F5344CB8AC3E}">
        <p14:creationId xmlns:p14="http://schemas.microsoft.com/office/powerpoint/2010/main" val="3635759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533400"/>
          </a:xfrm>
          <a:solidFill>
            <a:schemeClr val="bg1">
              <a:lumMod val="95000"/>
            </a:schemeClr>
          </a:solidFill>
        </p:spPr>
        <p:txBody>
          <a:bodyPr>
            <a:noAutofit/>
          </a:bodyPr>
          <a:lstStyle/>
          <a:p>
            <a:pPr>
              <a:spcBef>
                <a:spcPct val="20000"/>
              </a:spcBef>
            </a:pPr>
            <a:r>
              <a:rPr lang="en-US" sz="2200" dirty="0" smtClean="0"/>
              <a:t/>
            </a:r>
            <a:br>
              <a:rPr lang="en-US" sz="2200" dirty="0" smtClean="0"/>
            </a:br>
            <a:r>
              <a:rPr lang="en-US" sz="2200" dirty="0" smtClean="0"/>
              <a:t/>
            </a:r>
            <a:br>
              <a:rPr lang="en-US" sz="2200" dirty="0" smtClean="0"/>
            </a:br>
            <a:r>
              <a:rPr lang="hy-AM" sz="2000" b="1" i="1" dirty="0" smtClean="0">
                <a:solidFill>
                  <a:schemeClr val="tx2"/>
                </a:solidFill>
                <a:latin typeface="Sylfaen" panose="010A0502050306030303" pitchFamily="18" charset="0"/>
                <a:cs typeface="Times New Roman" panose="02020603050405020304" pitchFamily="18" charset="0"/>
              </a:rPr>
              <a:t>Սարի Թաղի դեպքեր</a:t>
            </a:r>
            <a:r>
              <a:rPr lang="ru-RU" sz="20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t/>
            </a:r>
            <a:br>
              <a:rPr lang="ru-RU" sz="2000" b="1" dirty="0">
                <a:solidFill>
                  <a:schemeClr val="tx2"/>
                </a:solidFill>
                <a:latin typeface="Calibri" panose="020F0502020204030204" pitchFamily="34" charset="0"/>
                <a:ea typeface="Calibri" panose="020F0502020204030204" pitchFamily="34" charset="0"/>
                <a:cs typeface="Times New Roman" panose="02020603050405020304" pitchFamily="18" charset="0"/>
              </a:rPr>
            </a:br>
            <a:r>
              <a:rPr lang="hy-AM" sz="2200" dirty="0" smtClean="0"/>
              <a:t/>
            </a:r>
            <a:br>
              <a:rPr lang="hy-AM" sz="2200" dirty="0" smtClean="0"/>
            </a:br>
            <a:endParaRPr lang="en-US" sz="2200" dirty="0"/>
          </a:p>
        </p:txBody>
      </p:sp>
      <p:sp>
        <p:nvSpPr>
          <p:cNvPr id="3" name="Subtitle 2"/>
          <p:cNvSpPr>
            <a:spLocks noGrp="1"/>
          </p:cNvSpPr>
          <p:nvPr>
            <p:ph type="subTitle" idx="1"/>
          </p:nvPr>
        </p:nvSpPr>
        <p:spPr>
          <a:xfrm>
            <a:off x="381000" y="838200"/>
            <a:ext cx="8229600" cy="5867400"/>
          </a:xfrm>
        </p:spPr>
        <p:txBody>
          <a:bodyPr>
            <a:noAutofit/>
          </a:bodyPr>
          <a:lstStyle/>
          <a:p>
            <a:pPr algn="just">
              <a:lnSpc>
                <a:spcPct val="107000"/>
              </a:lnSpc>
              <a:spcBef>
                <a:spcPts val="0"/>
              </a:spcBef>
              <a:spcAft>
                <a:spcPts val="800"/>
              </a:spcAft>
            </a:pPr>
            <a:endParaRPr lang="en-US" sz="2000" dirty="0" smtClean="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endPar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lnSpc>
                <a:spcPct val="107000"/>
              </a:lnSpc>
              <a:spcBef>
                <a:spcPts val="0"/>
              </a:spcBef>
              <a:spcAft>
                <a:spcPts val="800"/>
              </a:spcAft>
            </a:pPr>
            <a:endPar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endParaRPr>
          </a:p>
          <a:p>
            <a:pPr algn="just"/>
            <a:endParaRPr lang="hy-AM" sz="2000" dirty="0" smtClean="0">
              <a:solidFill>
                <a:schemeClr val="tx1"/>
              </a:solidFill>
            </a:endParaRPr>
          </a:p>
          <a:p>
            <a:pPr algn="just"/>
            <a:endParaRPr lang="en-US" sz="2400" dirty="0">
              <a:solidFill>
                <a:schemeClr val="tx1"/>
              </a:solidFill>
            </a:endParaRPr>
          </a:p>
        </p:txBody>
      </p:sp>
      <p:pic>
        <p:nvPicPr>
          <p:cNvPr id="4" name="Picture 3"/>
          <p:cNvPicPr>
            <a:picLocks noChangeAspect="1"/>
          </p:cNvPicPr>
          <p:nvPr/>
        </p:nvPicPr>
        <p:blipFill>
          <a:blip r:embed="rId2"/>
          <a:stretch>
            <a:fillRect/>
          </a:stretch>
        </p:blipFill>
        <p:spPr>
          <a:xfrm>
            <a:off x="7984330" y="152400"/>
            <a:ext cx="950119" cy="53340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 y="1219200"/>
            <a:ext cx="3306899" cy="297180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76800" y="3581400"/>
            <a:ext cx="3330050" cy="2667000"/>
          </a:xfrm>
          <a:prstGeom prst="rect">
            <a:avLst/>
          </a:prstGeom>
        </p:spPr>
      </p:pic>
    </p:spTree>
    <p:extLst>
      <p:ext uri="{BB962C8B-B14F-4D97-AF65-F5344CB8AC3E}">
        <p14:creationId xmlns:p14="http://schemas.microsoft.com/office/powerpoint/2010/main" val="8749216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762000"/>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200" dirty="0" smtClean="0"/>
              <a:t>Կանխակալություն/նախապաշարմունք</a:t>
            </a:r>
            <a:br>
              <a:rPr lang="hy-AM" sz="2200" dirty="0" smtClean="0"/>
            </a:br>
            <a:endParaRPr lang="en-US" sz="2200" dirty="0"/>
          </a:p>
        </p:txBody>
      </p:sp>
      <p:sp>
        <p:nvSpPr>
          <p:cNvPr id="3" name="Subtitle 2"/>
          <p:cNvSpPr>
            <a:spLocks noGrp="1"/>
          </p:cNvSpPr>
          <p:nvPr>
            <p:ph type="subTitle" idx="1"/>
          </p:nvPr>
        </p:nvSpPr>
        <p:spPr>
          <a:xfrm>
            <a:off x="381000" y="1113972"/>
            <a:ext cx="8382000" cy="5134428"/>
          </a:xfrm>
          <a:solidFill>
            <a:schemeClr val="bg1">
              <a:lumMod val="95000"/>
            </a:schemeClr>
          </a:solidFill>
        </p:spPr>
        <p:txBody>
          <a:bodyPr>
            <a:noAutofit/>
          </a:bodyPr>
          <a:lstStyle/>
          <a:p>
            <a:pPr lvl="0" algn="just"/>
            <a:r>
              <a:rPr lang="hy-AM" sz="2000" b="1" dirty="0" smtClean="0">
                <a:solidFill>
                  <a:schemeClr val="tx1"/>
                </a:solidFill>
              </a:rPr>
              <a:t>ՑՈՒՑԻՉՆԵՐ </a:t>
            </a:r>
            <a:r>
              <a:rPr lang="en-US" sz="2000" b="1" dirty="0" smtClean="0">
                <a:solidFill>
                  <a:schemeClr val="tx1"/>
                </a:solidFill>
              </a:rPr>
              <a:t>(</a:t>
            </a:r>
            <a:r>
              <a:rPr lang="en-US" sz="2000" dirty="0" smtClean="0">
                <a:solidFill>
                  <a:schemeClr val="tx1"/>
                </a:solidFill>
              </a:rPr>
              <a:t>Bias indicators)</a:t>
            </a:r>
            <a:endParaRPr lang="hy-AM" sz="2000" dirty="0" smtClean="0">
              <a:solidFill>
                <a:schemeClr val="tx1"/>
              </a:solidFill>
            </a:endParaRPr>
          </a:p>
          <a:p>
            <a:pPr lvl="0" algn="just"/>
            <a:endParaRPr lang="en-US" sz="2000" dirty="0" smtClean="0">
              <a:solidFill>
                <a:schemeClr val="tx1"/>
              </a:solidFill>
            </a:endParaRPr>
          </a:p>
          <a:p>
            <a:pPr marL="457200" lvl="0" indent="-457200" algn="just">
              <a:buFont typeface="+mj-lt"/>
              <a:buAutoNum type="arabicParenR"/>
            </a:pPr>
            <a:r>
              <a:rPr lang="hy-AM" sz="2000" dirty="0" smtClean="0">
                <a:solidFill>
                  <a:schemeClr val="tx1"/>
                </a:solidFill>
              </a:rPr>
              <a:t>Իրավախախտման զոհի կամ վկայի ընկալումը</a:t>
            </a:r>
          </a:p>
          <a:p>
            <a:pPr marL="457200" lvl="0" indent="-457200" algn="just">
              <a:buFont typeface="+mj-lt"/>
              <a:buAutoNum type="arabicParenR"/>
            </a:pPr>
            <a:r>
              <a:rPr lang="hy-AM" sz="2000" dirty="0" smtClean="0">
                <a:solidFill>
                  <a:schemeClr val="tx1"/>
                </a:solidFill>
              </a:rPr>
              <a:t>Իրավախախտի տեսքը և և բառացի արտահայտությունները</a:t>
            </a:r>
          </a:p>
          <a:p>
            <a:pPr marL="457200" lvl="0" indent="-457200" algn="just">
              <a:buFont typeface="+mj-lt"/>
              <a:buAutoNum type="arabicParenR"/>
            </a:pPr>
            <a:r>
              <a:rPr lang="hy-AM" sz="2000" dirty="0" smtClean="0">
                <a:solidFill>
                  <a:schemeClr val="tx1"/>
                </a:solidFill>
              </a:rPr>
              <a:t>Զոհի տեսքը և վերաբերմունքը</a:t>
            </a:r>
          </a:p>
          <a:p>
            <a:pPr marL="457200" lvl="0" indent="-457200" algn="just">
              <a:buFont typeface="+mj-lt"/>
              <a:buAutoNum type="arabicParenR"/>
            </a:pPr>
            <a:r>
              <a:rPr lang="hy-AM" sz="2000" dirty="0" smtClean="0">
                <a:solidFill>
                  <a:schemeClr val="tx1"/>
                </a:solidFill>
              </a:rPr>
              <a:t>Իրավախախտի կանխակալ պրոֆիլը</a:t>
            </a:r>
          </a:p>
          <a:p>
            <a:pPr marL="457200" lvl="0" indent="-457200" algn="just">
              <a:buFont typeface="+mj-lt"/>
              <a:buAutoNum type="arabicParenR"/>
            </a:pPr>
            <a:r>
              <a:rPr lang="hy-AM" sz="2000" dirty="0" smtClean="0">
                <a:solidFill>
                  <a:schemeClr val="tx1"/>
                </a:solidFill>
              </a:rPr>
              <a:t>Ծայրահեղական խմբերի մասնակցությունը</a:t>
            </a:r>
          </a:p>
          <a:p>
            <a:pPr marL="457200" lvl="0" indent="-457200" algn="just">
              <a:buFont typeface="+mj-lt"/>
              <a:buAutoNum type="arabicParenR"/>
            </a:pPr>
            <a:r>
              <a:rPr lang="hy-AM" sz="2000" dirty="0" smtClean="0">
                <a:solidFill>
                  <a:schemeClr val="tx1"/>
                </a:solidFill>
              </a:rPr>
              <a:t>վայրի ընտրությունը</a:t>
            </a:r>
          </a:p>
          <a:p>
            <a:pPr marL="457200" lvl="0" indent="-457200" algn="just">
              <a:buFont typeface="+mj-lt"/>
              <a:buAutoNum type="arabicParenR"/>
            </a:pPr>
            <a:r>
              <a:rPr lang="hy-AM" sz="2000" dirty="0" smtClean="0">
                <a:solidFill>
                  <a:schemeClr val="tx1"/>
                </a:solidFill>
              </a:rPr>
              <a:t>Ժամանակահատվածի ընտրությունը</a:t>
            </a:r>
          </a:p>
          <a:p>
            <a:pPr marL="457200" lvl="0" indent="-457200" algn="l">
              <a:buFont typeface="+mj-lt"/>
              <a:buAutoNum type="arabicParenR"/>
            </a:pPr>
            <a:r>
              <a:rPr lang="hy-AM" sz="2000" dirty="0" smtClean="0">
                <a:solidFill>
                  <a:schemeClr val="tx1"/>
                </a:solidFill>
              </a:rPr>
              <a:t>Իրավախախտման դաժանությունև և հատուկ միջոցների/մեդթոդների ընտրությունը</a:t>
            </a:r>
          </a:p>
          <a:p>
            <a:pPr marL="457200" lvl="0" indent="-457200" algn="just">
              <a:buFont typeface="+mj-lt"/>
              <a:buAutoNum type="arabicParenR"/>
            </a:pPr>
            <a:r>
              <a:rPr lang="hy-AM" sz="2000" dirty="0" smtClean="0">
                <a:solidFill>
                  <a:schemeClr val="tx1"/>
                </a:solidFill>
              </a:rPr>
              <a:t>Իրավախախտմանը հանրայնություն տալու ձգտումը</a:t>
            </a:r>
          </a:p>
          <a:p>
            <a:pPr marL="457200" lvl="0" indent="-457200" algn="just">
              <a:buFont typeface="+mj-lt"/>
              <a:buAutoNum type="arabicParenR"/>
            </a:pPr>
            <a:r>
              <a:rPr lang="hy-AM" sz="2000" dirty="0" smtClean="0">
                <a:solidFill>
                  <a:schemeClr val="tx1"/>
                </a:solidFill>
              </a:rPr>
              <a:t>Այլ դրդապատճառների բացակայությունը</a:t>
            </a:r>
          </a:p>
          <a:p>
            <a:pPr marL="457200" lvl="0" indent="-457200" algn="just">
              <a:buFont typeface="+mj-lt"/>
              <a:buAutoNum type="arabicParenR"/>
            </a:pPr>
            <a:endParaRPr lang="hy-AM" sz="2000" dirty="0" smtClean="0">
              <a:solidFill>
                <a:schemeClr val="tx1"/>
              </a:solidFill>
            </a:endParaRPr>
          </a:p>
          <a:p>
            <a:pPr marL="457200" lvl="0" indent="-457200" algn="just">
              <a:buFont typeface="+mj-lt"/>
              <a:buAutoNum type="arabicParenR"/>
            </a:pPr>
            <a:endParaRPr lang="hy-AM" sz="2000" dirty="0" smtClean="0">
              <a:solidFill>
                <a:schemeClr val="tx1"/>
              </a:solidFill>
            </a:endParaRPr>
          </a:p>
          <a:p>
            <a:pPr marL="457200" lvl="0" indent="-457200" algn="just">
              <a:buFont typeface="+mj-lt"/>
              <a:buAutoNum type="arabicParenR"/>
            </a:pPr>
            <a:endParaRPr lang="hy-AM" sz="2000" dirty="0" smtClean="0">
              <a:solidFill>
                <a:schemeClr val="tx1"/>
              </a:solidFill>
            </a:endParaRPr>
          </a:p>
          <a:p>
            <a:pPr lvl="0" algn="just"/>
            <a:endParaRPr lang="hy-AM" sz="2000" dirty="0" smtClean="0">
              <a:solidFill>
                <a:schemeClr val="tx1"/>
              </a:solidFill>
            </a:endParaRPr>
          </a:p>
        </p:txBody>
      </p:sp>
    </p:spTree>
    <p:extLst>
      <p:ext uri="{BB962C8B-B14F-4D97-AF65-F5344CB8AC3E}">
        <p14:creationId xmlns:p14="http://schemas.microsoft.com/office/powerpoint/2010/main" val="1769808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762000"/>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200" dirty="0" smtClean="0"/>
              <a:t>Ատելության շարժառիթով հանցագործության սահմանումը</a:t>
            </a:r>
            <a:br>
              <a:rPr lang="hy-AM" sz="2200" dirty="0" smtClean="0"/>
            </a:br>
            <a:endParaRPr lang="en-US" sz="2200" dirty="0"/>
          </a:p>
        </p:txBody>
      </p:sp>
      <p:sp>
        <p:nvSpPr>
          <p:cNvPr id="3" name="Subtitle 2"/>
          <p:cNvSpPr>
            <a:spLocks noGrp="1"/>
          </p:cNvSpPr>
          <p:nvPr>
            <p:ph type="subTitle" idx="1"/>
          </p:nvPr>
        </p:nvSpPr>
        <p:spPr>
          <a:xfrm>
            <a:off x="381000" y="1113972"/>
            <a:ext cx="8382000" cy="4773240"/>
          </a:xfrm>
          <a:solidFill>
            <a:schemeClr val="bg1">
              <a:lumMod val="95000"/>
            </a:schemeClr>
          </a:solidFill>
        </p:spPr>
        <p:txBody>
          <a:bodyPr>
            <a:noAutofit/>
          </a:bodyPr>
          <a:lstStyle/>
          <a:p>
            <a:pPr lvl="0"/>
            <a:r>
              <a:rPr lang="hy-AM" sz="2400" dirty="0" smtClean="0">
                <a:solidFill>
                  <a:schemeClr val="tx1"/>
                </a:solidFill>
              </a:rPr>
              <a:t>ԵԱՀԿ</a:t>
            </a:r>
          </a:p>
          <a:p>
            <a:pPr lvl="0"/>
            <a:endParaRPr lang="hy-AM" sz="2000" dirty="0">
              <a:solidFill>
                <a:schemeClr val="tx1"/>
              </a:solidFill>
            </a:endParaRPr>
          </a:p>
          <a:p>
            <a:pPr algn="just">
              <a:lnSpc>
                <a:spcPct val="115000"/>
              </a:lnSpc>
              <a:spcBef>
                <a:spcPts val="0"/>
              </a:spcBef>
            </a:pP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Ատելության</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հիմքով</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հանցագործությունը</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քրեորեն</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հետապնդելի</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արարք</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է,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որի</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շարժառիթը</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մարդկանց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որոշակի</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խմբ</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երի նկատմամբ </a:t>
            </a:r>
            <a:r>
              <a:rPr lang="hy-AM" sz="2000" b="1" dirty="0">
                <a:solidFill>
                  <a:schemeClr val="tx1"/>
                </a:solidFill>
                <a:latin typeface="Sylfaen" panose="010A0502050306030303" pitchFamily="18" charset="0"/>
                <a:ea typeface="Calibri" panose="020F0502020204030204" pitchFamily="34" charset="0"/>
                <a:cs typeface="Times New Roman" panose="02020603050405020304" pitchFamily="18" charset="0"/>
              </a:rPr>
              <a:t>կանխակալությունն</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է կամ </a:t>
            </a:r>
            <a:r>
              <a:rPr lang="hy-AM" sz="2000" b="1" dirty="0">
                <a:solidFill>
                  <a:schemeClr val="tx1"/>
                </a:solidFill>
                <a:latin typeface="Sylfaen" panose="010A0502050306030303" pitchFamily="18" charset="0"/>
                <a:ea typeface="Calibri" panose="020F0502020204030204" pitchFamily="34" charset="0"/>
                <a:cs typeface="Times New Roman" panose="02020603050405020304" pitchFamily="18" charset="0"/>
              </a:rPr>
              <a:t>նախապաշարմունքը</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Արարքը ատելության հիմքով հանցագործություն որակելու համար անհրաժեշտ է, որ իրավախախտումը ունենա հետևյալ երկու հատկանիշները. </a:t>
            </a:r>
            <a:r>
              <a:rPr lang="ru-RU" sz="2000" b="1" dirty="0">
                <a:solidFill>
                  <a:schemeClr val="tx1"/>
                </a:solidFill>
                <a:latin typeface="Sylfaen" panose="010A0502050306030303" pitchFamily="18" charset="0"/>
                <a:ea typeface="Calibri" panose="020F0502020204030204" pitchFamily="34" charset="0"/>
                <a:cs typeface="Times New Roman" panose="02020603050405020304" pitchFamily="18" charset="0"/>
              </a:rPr>
              <a:t>առաջին</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արարքը պետք է համարվի հանցագործություն քրեական օրենքով սահմանված կարգով, </a:t>
            </a:r>
            <a:r>
              <a:rPr lang="ru-RU" sz="2000" b="1" dirty="0">
                <a:solidFill>
                  <a:schemeClr val="tx1"/>
                </a:solidFill>
                <a:latin typeface="Sylfaen" panose="010A0502050306030303" pitchFamily="18" charset="0"/>
                <a:ea typeface="Calibri" panose="020F0502020204030204" pitchFamily="34" charset="0"/>
                <a:cs typeface="Times New Roman" panose="02020603050405020304" pitchFamily="18" charset="0"/>
              </a:rPr>
              <a:t>երկրորդ</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արարքի շարժառիթը պետք է լինի կանխակալությունը։  </a:t>
            </a:r>
            <a:endParaRPr lang="ru-RU" sz="20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lvl="0" algn="just"/>
            <a:endParaRPr lang="hy-AM" sz="2000" dirty="0" smtClean="0">
              <a:solidFill>
                <a:schemeClr val="tx1"/>
              </a:solidFill>
            </a:endParaRPr>
          </a:p>
        </p:txBody>
      </p:sp>
      <p:pic>
        <p:nvPicPr>
          <p:cNvPr id="4" name="Picture 3"/>
          <p:cNvPicPr>
            <a:picLocks noChangeAspect="1"/>
          </p:cNvPicPr>
          <p:nvPr/>
        </p:nvPicPr>
        <p:blipFill>
          <a:blip r:embed="rId2"/>
          <a:stretch>
            <a:fillRect/>
          </a:stretch>
        </p:blipFill>
        <p:spPr>
          <a:xfrm>
            <a:off x="7239000" y="5887212"/>
            <a:ext cx="1733550" cy="970788"/>
          </a:xfrm>
          <a:prstGeom prst="rect">
            <a:avLst/>
          </a:prstGeom>
        </p:spPr>
      </p:pic>
    </p:spTree>
    <p:extLst>
      <p:ext uri="{BB962C8B-B14F-4D97-AF65-F5344CB8AC3E}">
        <p14:creationId xmlns:p14="http://schemas.microsoft.com/office/powerpoint/2010/main" val="159471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762000"/>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200" dirty="0" smtClean="0"/>
              <a:t>Ատելության շարժառիթով հանցագործության սահմանումը</a:t>
            </a:r>
            <a:br>
              <a:rPr lang="hy-AM" sz="2200" dirty="0" smtClean="0"/>
            </a:br>
            <a:endParaRPr lang="en-US" sz="2200" dirty="0"/>
          </a:p>
        </p:txBody>
      </p:sp>
      <p:sp>
        <p:nvSpPr>
          <p:cNvPr id="3" name="Subtitle 2"/>
          <p:cNvSpPr>
            <a:spLocks noGrp="1"/>
          </p:cNvSpPr>
          <p:nvPr>
            <p:ph type="subTitle" idx="1"/>
          </p:nvPr>
        </p:nvSpPr>
        <p:spPr>
          <a:xfrm>
            <a:off x="381000" y="1113972"/>
            <a:ext cx="8382000" cy="4773240"/>
          </a:xfrm>
          <a:solidFill>
            <a:schemeClr val="bg1">
              <a:lumMod val="95000"/>
            </a:schemeClr>
          </a:solidFill>
        </p:spPr>
        <p:txBody>
          <a:bodyPr>
            <a:noAutofit/>
          </a:bodyPr>
          <a:lstStyle/>
          <a:p>
            <a:pPr lvl="0"/>
            <a:r>
              <a:rPr lang="hy-AM" sz="2400" dirty="0" smtClean="0">
                <a:solidFill>
                  <a:schemeClr val="tx1"/>
                </a:solidFill>
              </a:rPr>
              <a:t>ԵԱՀԿ</a:t>
            </a:r>
          </a:p>
          <a:p>
            <a:pPr lvl="0"/>
            <a:endParaRPr lang="hy-AM" sz="2000" dirty="0">
              <a:solidFill>
                <a:schemeClr val="tx1"/>
              </a:solidFill>
            </a:endParaRPr>
          </a:p>
          <a:p>
            <a:pPr algn="just">
              <a:lnSpc>
                <a:spcPct val="115000"/>
              </a:lnSpc>
              <a:spcBef>
                <a:spcPts val="0"/>
              </a:spcBef>
            </a:pP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Կանխակալության շարժառիթը կարող է լայնորեն սահմանվել և ընդգրկել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կանխակալ բացասական կարծիք</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ը</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կարծրատիպա</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յ</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ին</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ենթադրությունը, անհանդուրժողականությունը կամ ատելությունը որոշակի խմբի նկատմամբ, որի անդամնեըը ունեն ընդհանուր հատկանիշներ, օրինակ,  ռասա, էթնիկ ծագում, լեզու, կրոն, ազգություն, սեռական կողմնորոշում, գենդերային ինքնություն կամ այլ հիմնարար հատկանիշներ։ Հաշմանդամություն ունեցող անձինք նույնպես կարող են ատելության հիմքով հանցագործության զոհ հանդիսանալ։ </a:t>
            </a:r>
            <a:endParaRPr lang="ru-RU"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lvl="0" algn="just"/>
            <a:endParaRPr lang="hy-AM" sz="2000" dirty="0" smtClean="0">
              <a:solidFill>
                <a:schemeClr val="tx1"/>
              </a:solidFill>
            </a:endParaRPr>
          </a:p>
        </p:txBody>
      </p:sp>
      <p:pic>
        <p:nvPicPr>
          <p:cNvPr id="4" name="Picture 3"/>
          <p:cNvPicPr>
            <a:picLocks noChangeAspect="1"/>
          </p:cNvPicPr>
          <p:nvPr/>
        </p:nvPicPr>
        <p:blipFill>
          <a:blip r:embed="rId2"/>
          <a:stretch>
            <a:fillRect/>
          </a:stretch>
        </p:blipFill>
        <p:spPr>
          <a:xfrm>
            <a:off x="7239000" y="5887212"/>
            <a:ext cx="1733550" cy="970788"/>
          </a:xfrm>
          <a:prstGeom prst="rect">
            <a:avLst/>
          </a:prstGeom>
        </p:spPr>
      </p:pic>
    </p:spTree>
    <p:extLst>
      <p:ext uri="{BB962C8B-B14F-4D97-AF65-F5344CB8AC3E}">
        <p14:creationId xmlns:p14="http://schemas.microsoft.com/office/powerpoint/2010/main" val="42649438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762000"/>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200" dirty="0" smtClean="0"/>
              <a:t>Ատելության շարժառիթով հանցագործության սահմանումը</a:t>
            </a:r>
            <a:br>
              <a:rPr lang="hy-AM" sz="2200" dirty="0" smtClean="0"/>
            </a:br>
            <a:endParaRPr lang="en-US" sz="2200" dirty="0"/>
          </a:p>
        </p:txBody>
      </p:sp>
      <p:sp>
        <p:nvSpPr>
          <p:cNvPr id="3" name="Subtitle 2"/>
          <p:cNvSpPr>
            <a:spLocks noGrp="1"/>
          </p:cNvSpPr>
          <p:nvPr>
            <p:ph type="subTitle" idx="1"/>
          </p:nvPr>
        </p:nvSpPr>
        <p:spPr>
          <a:xfrm>
            <a:off x="381000" y="1113972"/>
            <a:ext cx="8382000" cy="5058228"/>
          </a:xfrm>
          <a:solidFill>
            <a:schemeClr val="bg1">
              <a:lumMod val="95000"/>
            </a:schemeClr>
          </a:solidFill>
        </p:spPr>
        <p:txBody>
          <a:bodyPr>
            <a:noAutofit/>
          </a:bodyPr>
          <a:lstStyle/>
          <a:p>
            <a:pPr lvl="0"/>
            <a:r>
              <a:rPr lang="hy-AM" sz="2400" dirty="0" smtClean="0">
                <a:solidFill>
                  <a:schemeClr val="tx1"/>
                </a:solidFill>
              </a:rPr>
              <a:t>ԵԱՀԿ</a:t>
            </a:r>
          </a:p>
          <a:p>
            <a:pPr lvl="0"/>
            <a:endParaRPr lang="hy-AM" sz="2000" dirty="0" smtClean="0">
              <a:solidFill>
                <a:schemeClr val="tx1"/>
              </a:solidFill>
            </a:endParaRPr>
          </a:p>
          <a:p>
            <a:pPr algn="just">
              <a:lnSpc>
                <a:spcPct val="115000"/>
              </a:lnSpc>
              <a:spcBef>
                <a:spcPts val="0"/>
              </a:spcBef>
            </a:pP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Ատելության հիմքով հանցագործությունը կարող է արտահայտվել  սպառնալիքով, գույքին հասցված վնասով, ֆիզիկական բռնությամբ, սպանությամբ կամ այլ տեսակի քրեորեն հետապնդելի արարքներով, որոնք կատարվում են կանխակալ շարժառիթով։ </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Ա</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տելության հիմքով հանցագործության ներգործությունը չի տարածվում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միայն</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կոնկրետ խմբի անձանց նկատմամբ։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Անձինք, ովքեր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առնչվում</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են</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տվյալ խմբի հետ կամ </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ընկալվում են, որ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հանդիսանում են այդ խմբի անդամ, կամ գույքը, որը որևէ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առնչություն</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en-US" sz="2000" dirty="0" err="1">
                <a:solidFill>
                  <a:schemeClr val="tx1"/>
                </a:solidFill>
                <a:latin typeface="Sylfaen" panose="010A0502050306030303" pitchFamily="18" charset="0"/>
                <a:ea typeface="Calibri" panose="020F0502020204030204" pitchFamily="34" charset="0"/>
                <a:cs typeface="Times New Roman" panose="02020603050405020304" pitchFamily="18" charset="0"/>
              </a:rPr>
              <a:t>ունի</a:t>
            </a:r>
            <a:r>
              <a:rPr lang="en-US"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տվյալ խմբի հետ, ինչպես օրինակ իրավապաշտպանները, համայնքային կենտրոնները կամ պաշտամունքի վայրերը, նույնպես կարող են ատելության հիմքով հանցագործության թիրախ հանդիսանալ</a:t>
            </a:r>
            <a:r>
              <a:rPr lang="ru-RU"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r>
              <a:rPr lang="hy-AM" sz="2000" dirty="0">
                <a:solidFill>
                  <a:schemeClr val="tx1"/>
                </a:solidFill>
                <a:latin typeface="Sylfaen" panose="010A0502050306030303" pitchFamily="18" charset="0"/>
                <a:ea typeface="Calibri" panose="020F0502020204030204" pitchFamily="34" charset="0"/>
                <a:cs typeface="Times New Roman" panose="02020603050405020304" pitchFamily="18" charset="0"/>
              </a:rPr>
              <a:t>։ </a:t>
            </a:r>
            <a:endParaRPr lang="ru-RU"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lvl="0"/>
            <a:endParaRPr lang="hy-AM" sz="2000" dirty="0">
              <a:solidFill>
                <a:schemeClr val="tx1"/>
              </a:solidFill>
            </a:endParaRPr>
          </a:p>
        </p:txBody>
      </p:sp>
      <p:pic>
        <p:nvPicPr>
          <p:cNvPr id="4" name="Picture 3"/>
          <p:cNvPicPr>
            <a:picLocks noChangeAspect="1"/>
          </p:cNvPicPr>
          <p:nvPr/>
        </p:nvPicPr>
        <p:blipFill>
          <a:blip r:embed="rId2"/>
          <a:stretch>
            <a:fillRect/>
          </a:stretch>
        </p:blipFill>
        <p:spPr>
          <a:xfrm>
            <a:off x="7239000" y="5887212"/>
            <a:ext cx="1733550" cy="970788"/>
          </a:xfrm>
          <a:prstGeom prst="rect">
            <a:avLst/>
          </a:prstGeom>
        </p:spPr>
      </p:pic>
    </p:spTree>
    <p:extLst>
      <p:ext uri="{BB962C8B-B14F-4D97-AF65-F5344CB8AC3E}">
        <p14:creationId xmlns:p14="http://schemas.microsoft.com/office/powerpoint/2010/main" val="37021095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37885"/>
            <a:ext cx="8305800" cy="471715"/>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400" dirty="0" smtClean="0"/>
              <a:t>ՀՀ քրեական օրենսգիրք</a:t>
            </a:r>
            <a:r>
              <a:rPr lang="hy-AM" sz="2200" dirty="0" smtClean="0"/>
              <a:t/>
            </a:r>
            <a:br>
              <a:rPr lang="hy-AM" sz="2200" dirty="0" smtClean="0"/>
            </a:br>
            <a:endParaRPr lang="en-US" sz="2200" dirty="0"/>
          </a:p>
        </p:txBody>
      </p:sp>
      <p:sp>
        <p:nvSpPr>
          <p:cNvPr id="3" name="Subtitle 2"/>
          <p:cNvSpPr>
            <a:spLocks noGrp="1"/>
          </p:cNvSpPr>
          <p:nvPr>
            <p:ph type="subTitle" idx="1"/>
          </p:nvPr>
        </p:nvSpPr>
        <p:spPr>
          <a:xfrm>
            <a:off x="381000" y="762000"/>
            <a:ext cx="8591550" cy="4572000"/>
          </a:xfrm>
          <a:solidFill>
            <a:schemeClr val="bg1">
              <a:lumMod val="95000"/>
            </a:schemeClr>
          </a:solidFill>
        </p:spPr>
        <p:txBody>
          <a:bodyPr>
            <a:noAutofit/>
          </a:bodyPr>
          <a:lstStyle/>
          <a:p>
            <a:pPr lvl="0"/>
            <a:endParaRPr lang="en-US" sz="2200" dirty="0" smtClean="0">
              <a:solidFill>
                <a:schemeClr val="tx1"/>
              </a:solidFill>
            </a:endParaRPr>
          </a:p>
          <a:p>
            <a:pPr lvl="0"/>
            <a:r>
              <a:rPr lang="hy-AM" sz="2200" dirty="0" smtClean="0">
                <a:solidFill>
                  <a:schemeClr val="tx1"/>
                </a:solidFill>
                <a:latin typeface="Arial" panose="020B0604020202020204" pitchFamily="34" charset="0"/>
                <a:cs typeface="Arial" panose="020B0604020202020204" pitchFamily="34" charset="0"/>
              </a:rPr>
              <a:t>Հոդված </a:t>
            </a:r>
            <a:r>
              <a:rPr lang="en-US" sz="2200" dirty="0" smtClean="0">
                <a:solidFill>
                  <a:schemeClr val="tx1"/>
                </a:solidFill>
                <a:latin typeface="Arial" panose="020B0604020202020204" pitchFamily="34" charset="0"/>
                <a:cs typeface="Arial" panose="020B0604020202020204" pitchFamily="34" charset="0"/>
              </a:rPr>
              <a:t>226</a:t>
            </a:r>
            <a:endParaRPr lang="hy-AM" sz="2200" dirty="0" smtClean="0">
              <a:solidFill>
                <a:schemeClr val="tx1"/>
              </a:solidFill>
              <a:latin typeface="Arial" panose="020B0604020202020204" pitchFamily="34" charset="0"/>
              <a:cs typeface="Arial" panose="020B0604020202020204" pitchFamily="34" charset="0"/>
            </a:endParaRPr>
          </a:p>
          <a:p>
            <a:pPr lvl="0"/>
            <a:r>
              <a:rPr lang="hy-AM" sz="2200" dirty="0" smtClean="0">
                <a:solidFill>
                  <a:schemeClr val="tx1"/>
                </a:solidFill>
                <a:latin typeface="Arial" panose="020B0604020202020204" pitchFamily="34" charset="0"/>
                <a:cs typeface="Arial" panose="020B0604020202020204" pitchFamily="34" charset="0"/>
              </a:rPr>
              <a:t>Ազգային, ռասայական, կրոնական թշնամանք հարուցելը</a:t>
            </a:r>
            <a:endParaRPr lang="hy-AM" sz="2200" dirty="0">
              <a:solidFill>
                <a:schemeClr val="tx1"/>
              </a:solidFill>
              <a:latin typeface="Arial" panose="020B0604020202020204" pitchFamily="34" charset="0"/>
              <a:cs typeface="Arial" panose="020B0604020202020204" pitchFamily="34" charset="0"/>
            </a:endParaRPr>
          </a:p>
          <a:p>
            <a:pPr lvl="0"/>
            <a:endParaRPr lang="hy-AM" sz="2200" dirty="0" smtClean="0">
              <a:solidFill>
                <a:schemeClr val="tx1"/>
              </a:solidFill>
              <a:latin typeface="Arial" panose="020B0604020202020204" pitchFamily="34" charset="0"/>
              <a:cs typeface="Arial" panose="020B0604020202020204" pitchFamily="34" charset="0"/>
            </a:endParaRPr>
          </a:p>
          <a:p>
            <a:pPr algn="just">
              <a:lnSpc>
                <a:spcPct val="150000"/>
              </a:lnSpc>
            </a:pPr>
            <a:r>
              <a:rPr lang="hy-AM" sz="2200" dirty="0">
                <a:solidFill>
                  <a:srgbClr val="000000"/>
                </a:solidFill>
                <a:latin typeface="Arial" panose="020B0604020202020204" pitchFamily="34" charset="0"/>
                <a:cs typeface="Arial" panose="020B0604020202020204" pitchFamily="34" charset="0"/>
              </a:rPr>
              <a:t>1. </a:t>
            </a:r>
            <a:r>
              <a:rPr lang="hy-AM" sz="2200" b="1" dirty="0">
                <a:solidFill>
                  <a:srgbClr val="000000"/>
                </a:solidFill>
                <a:latin typeface="Arial" panose="020B0604020202020204" pitchFamily="34" charset="0"/>
                <a:cs typeface="Arial" panose="020B0604020202020204" pitchFamily="34" charset="0"/>
              </a:rPr>
              <a:t>Ազգային,</a:t>
            </a:r>
            <a:r>
              <a:rPr lang="hy-AM" sz="2200" dirty="0">
                <a:solidFill>
                  <a:srgbClr val="000000"/>
                </a:solidFill>
                <a:latin typeface="Arial" panose="020B0604020202020204" pitchFamily="34" charset="0"/>
                <a:cs typeface="Arial" panose="020B0604020202020204" pitchFamily="34" charset="0"/>
              </a:rPr>
              <a:t> </a:t>
            </a:r>
            <a:r>
              <a:rPr lang="hy-AM" sz="2200" b="1" dirty="0">
                <a:solidFill>
                  <a:srgbClr val="000000"/>
                </a:solidFill>
                <a:latin typeface="Arial" panose="020B0604020202020204" pitchFamily="34" charset="0"/>
                <a:cs typeface="Arial" panose="020B0604020202020204" pitchFamily="34" charset="0"/>
              </a:rPr>
              <a:t>ռասայական</a:t>
            </a:r>
            <a:r>
              <a:rPr lang="hy-AM" sz="2200" dirty="0">
                <a:solidFill>
                  <a:srgbClr val="000000"/>
                </a:solidFill>
                <a:latin typeface="Arial" panose="020B0604020202020204" pitchFamily="34" charset="0"/>
                <a:cs typeface="Arial" panose="020B0604020202020204" pitchFamily="34" charset="0"/>
              </a:rPr>
              <a:t> կամ </a:t>
            </a:r>
            <a:r>
              <a:rPr lang="hy-AM" sz="2200" b="1" dirty="0">
                <a:solidFill>
                  <a:srgbClr val="000000"/>
                </a:solidFill>
                <a:latin typeface="Arial" panose="020B0604020202020204" pitchFamily="34" charset="0"/>
                <a:cs typeface="Arial" panose="020B0604020202020204" pitchFamily="34" charset="0"/>
              </a:rPr>
              <a:t>կրոնական</a:t>
            </a:r>
            <a:r>
              <a:rPr lang="hy-AM" sz="2200" dirty="0">
                <a:solidFill>
                  <a:srgbClr val="000000"/>
                </a:solidFill>
                <a:latin typeface="Arial" panose="020B0604020202020204" pitchFamily="34" charset="0"/>
                <a:cs typeface="Arial" panose="020B0604020202020204" pitchFamily="34" charset="0"/>
              </a:rPr>
              <a:t> թշնամանք հարուցելուն, ռասայական գերազանցությանը կամ ազգային արժանապատվությունը նվաստացնելուն ուղղված գործողությունները՝</a:t>
            </a:r>
          </a:p>
          <a:p>
            <a:pPr algn="l"/>
            <a:endParaRPr lang="hy-AM" sz="2200" dirty="0" smtClean="0">
              <a:solidFill>
                <a:srgbClr val="000000"/>
              </a:solidFill>
              <a:latin typeface="Arial" panose="020B0604020202020204" pitchFamily="34" charset="0"/>
              <a:cs typeface="Arial" panose="020B0604020202020204" pitchFamily="34" charset="0"/>
            </a:endParaRPr>
          </a:p>
          <a:p>
            <a:pPr lvl="0" algn="just"/>
            <a:endParaRPr lang="hy-AM"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954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19800"/>
            <a:ext cx="8305800" cy="574791"/>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400" dirty="0" smtClean="0"/>
              <a:t>ՀՀ քրեական օրենսգիրք</a:t>
            </a:r>
            <a:br>
              <a:rPr lang="hy-AM" sz="2400" dirty="0" smtClean="0"/>
            </a:br>
            <a:endParaRPr lang="en-US" sz="2400" dirty="0"/>
          </a:p>
        </p:txBody>
      </p:sp>
      <p:sp>
        <p:nvSpPr>
          <p:cNvPr id="3" name="Subtitle 2"/>
          <p:cNvSpPr>
            <a:spLocks noGrp="1"/>
          </p:cNvSpPr>
          <p:nvPr>
            <p:ph type="subTitle" idx="1"/>
          </p:nvPr>
        </p:nvSpPr>
        <p:spPr>
          <a:xfrm>
            <a:off x="449942" y="762000"/>
            <a:ext cx="8522607" cy="5638800"/>
          </a:xfrm>
          <a:solidFill>
            <a:schemeClr val="bg1">
              <a:lumMod val="95000"/>
            </a:schemeClr>
          </a:solidFill>
        </p:spPr>
        <p:txBody>
          <a:bodyPr>
            <a:noAutofit/>
          </a:bodyPr>
          <a:lstStyle/>
          <a:p>
            <a:pPr lvl="0"/>
            <a:r>
              <a:rPr lang="hy-AM" sz="2400" dirty="0" smtClean="0">
                <a:solidFill>
                  <a:schemeClr val="tx1"/>
                </a:solidFill>
              </a:rPr>
              <a:t>Որակյալ հատկանիշներ</a:t>
            </a:r>
          </a:p>
          <a:p>
            <a:pPr lvl="0" algn="l"/>
            <a:r>
              <a:rPr lang="hy-AM" sz="2400" dirty="0" smtClean="0">
                <a:solidFill>
                  <a:schemeClr val="tx1"/>
                </a:solidFill>
              </a:rPr>
              <a:t>Հոդ․ </a:t>
            </a:r>
            <a:r>
              <a:rPr lang="en-US" sz="2400" dirty="0" smtClean="0">
                <a:solidFill>
                  <a:schemeClr val="tx1"/>
                </a:solidFill>
              </a:rPr>
              <a:t>63(1)(6)</a:t>
            </a:r>
          </a:p>
          <a:p>
            <a:pPr lvl="0" algn="l"/>
            <a:endParaRPr lang="en-US" sz="2400" dirty="0">
              <a:solidFill>
                <a:schemeClr val="tx1"/>
              </a:solidFill>
            </a:endParaRPr>
          </a:p>
          <a:p>
            <a:pPr algn="l"/>
            <a:r>
              <a:rPr lang="hy-AM" sz="2400" dirty="0">
                <a:solidFill>
                  <a:srgbClr val="000000"/>
                </a:solidFill>
                <a:latin typeface="Arial Unicode" panose="020B0604020202020204" pitchFamily="34" charset="0"/>
              </a:rPr>
              <a:t>6) հանցանքն </a:t>
            </a:r>
            <a:r>
              <a:rPr lang="hy-AM" sz="2400" b="1" dirty="0">
                <a:solidFill>
                  <a:srgbClr val="000000"/>
                </a:solidFill>
                <a:latin typeface="Arial Unicode" panose="020B0604020202020204" pitchFamily="34" charset="0"/>
              </a:rPr>
              <a:t>ազգային</a:t>
            </a:r>
            <a:r>
              <a:rPr lang="hy-AM" sz="2400" dirty="0">
                <a:solidFill>
                  <a:srgbClr val="000000"/>
                </a:solidFill>
                <a:latin typeface="Arial Unicode" panose="020B0604020202020204" pitchFamily="34" charset="0"/>
              </a:rPr>
              <a:t>, </a:t>
            </a:r>
            <a:r>
              <a:rPr lang="hy-AM" sz="2400" b="1" dirty="0">
                <a:solidFill>
                  <a:srgbClr val="000000"/>
                </a:solidFill>
                <a:latin typeface="Arial Unicode" panose="020B0604020202020204" pitchFamily="34" charset="0"/>
              </a:rPr>
              <a:t>ռասայական</a:t>
            </a:r>
            <a:r>
              <a:rPr lang="hy-AM" sz="2400" dirty="0">
                <a:solidFill>
                  <a:srgbClr val="000000"/>
                </a:solidFill>
                <a:latin typeface="Arial Unicode" panose="020B0604020202020204" pitchFamily="34" charset="0"/>
              </a:rPr>
              <a:t> կամ </a:t>
            </a:r>
            <a:r>
              <a:rPr lang="hy-AM" sz="2400" b="1" dirty="0">
                <a:solidFill>
                  <a:srgbClr val="000000"/>
                </a:solidFill>
                <a:latin typeface="Arial Unicode" panose="020B0604020202020204" pitchFamily="34" charset="0"/>
              </a:rPr>
              <a:t>կրոնական</a:t>
            </a:r>
            <a:r>
              <a:rPr lang="hy-AM" sz="2400" dirty="0">
                <a:solidFill>
                  <a:srgbClr val="000000"/>
                </a:solidFill>
                <a:latin typeface="Arial Unicode" panose="020B0604020202020204" pitchFamily="34" charset="0"/>
              </a:rPr>
              <a:t> ատելության, կրոնական մոլեռանդության, այլ անձանց իրավաչափ գործողությունների համար վրեժի շարժառիթներով կատարելը.</a:t>
            </a:r>
          </a:p>
          <a:p>
            <a:pPr algn="l"/>
            <a:r>
              <a:rPr lang="hy-AM" sz="2400" dirty="0"/>
              <a:t/>
            </a:r>
            <a:br>
              <a:rPr lang="hy-AM" sz="2400" dirty="0"/>
            </a:br>
            <a:r>
              <a:rPr lang="hy-AM" sz="2400" dirty="0" smtClean="0">
                <a:solidFill>
                  <a:schemeClr val="tx1"/>
                </a:solidFill>
              </a:rPr>
              <a:t>Հոդ․ </a:t>
            </a:r>
            <a:r>
              <a:rPr lang="en-US" sz="2400" dirty="0" smtClean="0">
                <a:solidFill>
                  <a:schemeClr val="tx1"/>
                </a:solidFill>
              </a:rPr>
              <a:t>104(2)(13)</a:t>
            </a:r>
          </a:p>
          <a:p>
            <a:pPr lvl="0" algn="l"/>
            <a:endParaRPr lang="en-US" sz="2400" dirty="0">
              <a:solidFill>
                <a:schemeClr val="tx1"/>
              </a:solidFill>
            </a:endParaRPr>
          </a:p>
          <a:p>
            <a:pPr algn="l"/>
            <a:r>
              <a:rPr lang="hy-AM" sz="2400" dirty="0">
                <a:solidFill>
                  <a:srgbClr val="000000"/>
                </a:solidFill>
                <a:latin typeface="Arial Unicode" panose="020B0604020202020204" pitchFamily="34" charset="0"/>
              </a:rPr>
              <a:t>13) </a:t>
            </a:r>
            <a:r>
              <a:rPr lang="hy-AM" sz="2400" b="1" dirty="0">
                <a:solidFill>
                  <a:srgbClr val="000000"/>
                </a:solidFill>
                <a:latin typeface="Arial Unicode" panose="020B0604020202020204" pitchFamily="34" charset="0"/>
              </a:rPr>
              <a:t>ազգային</a:t>
            </a:r>
            <a:r>
              <a:rPr lang="hy-AM" sz="2400" dirty="0">
                <a:solidFill>
                  <a:srgbClr val="000000"/>
                </a:solidFill>
                <a:latin typeface="Arial Unicode" panose="020B0604020202020204" pitchFamily="34" charset="0"/>
              </a:rPr>
              <a:t>, </a:t>
            </a:r>
            <a:r>
              <a:rPr lang="hy-AM" sz="2400" b="1" dirty="0">
                <a:solidFill>
                  <a:srgbClr val="000000"/>
                </a:solidFill>
                <a:latin typeface="Arial Unicode" panose="020B0604020202020204" pitchFamily="34" charset="0"/>
              </a:rPr>
              <a:t>ռասայական</a:t>
            </a:r>
            <a:r>
              <a:rPr lang="hy-AM" sz="2400" dirty="0">
                <a:solidFill>
                  <a:srgbClr val="000000"/>
                </a:solidFill>
                <a:latin typeface="Arial Unicode" panose="020B0604020202020204" pitchFamily="34" charset="0"/>
              </a:rPr>
              <a:t> կամ </a:t>
            </a:r>
            <a:r>
              <a:rPr lang="hy-AM" sz="2400" b="1" dirty="0">
                <a:solidFill>
                  <a:srgbClr val="000000"/>
                </a:solidFill>
                <a:latin typeface="Arial Unicode" panose="020B0604020202020204" pitchFamily="34" charset="0"/>
              </a:rPr>
              <a:t>կրոնական</a:t>
            </a:r>
            <a:r>
              <a:rPr lang="hy-AM" sz="2400" dirty="0">
                <a:solidFill>
                  <a:srgbClr val="000000"/>
                </a:solidFill>
                <a:latin typeface="Arial Unicode" panose="020B0604020202020204" pitchFamily="34" charset="0"/>
              </a:rPr>
              <a:t> ատելության կամ կրոնական մոլեռանդության շարժառիթով,</a:t>
            </a:r>
          </a:p>
          <a:p>
            <a:r>
              <a:rPr lang="hy-AM" sz="2400" dirty="0"/>
              <a:t/>
            </a:r>
            <a:br>
              <a:rPr lang="hy-AM" sz="2400" dirty="0"/>
            </a:br>
            <a:endParaRPr lang="hy-AM" sz="2200" dirty="0">
              <a:solidFill>
                <a:srgbClr val="000000"/>
              </a:solidFill>
              <a:latin typeface="Arial Unicode" panose="020B0604020202020204" pitchFamily="34" charset="0"/>
            </a:endParaRPr>
          </a:p>
          <a:p>
            <a:pPr lvl="0" algn="just"/>
            <a:endParaRPr lang="hy-AM" sz="2000" dirty="0">
              <a:solidFill>
                <a:schemeClr val="tx1"/>
              </a:solidFill>
            </a:endParaRPr>
          </a:p>
        </p:txBody>
      </p:sp>
      <p:pic>
        <p:nvPicPr>
          <p:cNvPr id="4" name="Picture 3"/>
          <p:cNvPicPr>
            <a:picLocks noChangeAspect="1"/>
          </p:cNvPicPr>
          <p:nvPr/>
        </p:nvPicPr>
        <p:blipFill>
          <a:blip r:embed="rId2"/>
          <a:stretch>
            <a:fillRect/>
          </a:stretch>
        </p:blipFill>
        <p:spPr>
          <a:xfrm>
            <a:off x="8077200" y="119800"/>
            <a:ext cx="895349" cy="574791"/>
          </a:xfrm>
          <a:prstGeom prst="rect">
            <a:avLst/>
          </a:prstGeom>
        </p:spPr>
      </p:pic>
    </p:spTree>
    <p:extLst>
      <p:ext uri="{BB962C8B-B14F-4D97-AF65-F5344CB8AC3E}">
        <p14:creationId xmlns:p14="http://schemas.microsoft.com/office/powerpoint/2010/main" val="30301452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305800" cy="609600"/>
          </a:xfrm>
          <a:solidFill>
            <a:schemeClr val="bg2"/>
          </a:solidFill>
        </p:spPr>
        <p:txBody>
          <a:bodyPr>
            <a:noAutofit/>
          </a:bodyPr>
          <a:lstStyle/>
          <a:p>
            <a:pPr lvl="0">
              <a:spcBef>
                <a:spcPct val="20000"/>
              </a:spcBef>
            </a:pPr>
            <a:r>
              <a:rPr lang="en-US" sz="2400" dirty="0" smtClean="0">
                <a:ea typeface="+mn-ea"/>
                <a:cs typeface="+mn-cs"/>
              </a:rPr>
              <a:t/>
            </a:r>
            <a:br>
              <a:rPr lang="en-US" sz="2400" dirty="0" smtClean="0">
                <a:ea typeface="+mn-ea"/>
                <a:cs typeface="+mn-cs"/>
              </a:rPr>
            </a:br>
            <a:r>
              <a:rPr lang="hy-AM" sz="2400" dirty="0" smtClean="0">
                <a:ea typeface="+mn-ea"/>
                <a:cs typeface="+mn-cs"/>
              </a:rPr>
              <a:t>Նոր քրեական օրենսգրքի նախագիծ</a:t>
            </a:r>
            <a:r>
              <a:rPr lang="en-US" sz="2400" dirty="0" smtClean="0">
                <a:ea typeface="+mn-ea"/>
                <a:cs typeface="+mn-cs"/>
              </a:rPr>
              <a:t/>
            </a:r>
            <a:br>
              <a:rPr lang="en-US" sz="2400" dirty="0" smtClean="0">
                <a:ea typeface="+mn-ea"/>
                <a:cs typeface="+mn-cs"/>
              </a:rPr>
            </a:br>
            <a:endParaRPr lang="en-US" sz="2400" dirty="0"/>
          </a:p>
        </p:txBody>
      </p:sp>
      <p:sp>
        <p:nvSpPr>
          <p:cNvPr id="3" name="Subtitle 2"/>
          <p:cNvSpPr>
            <a:spLocks noGrp="1"/>
          </p:cNvSpPr>
          <p:nvPr>
            <p:ph type="subTitle" idx="1"/>
          </p:nvPr>
        </p:nvSpPr>
        <p:spPr>
          <a:xfrm>
            <a:off x="381000" y="990600"/>
            <a:ext cx="8329554" cy="5715000"/>
          </a:xfrm>
          <a:solidFill>
            <a:schemeClr val="bg1">
              <a:lumMod val="95000"/>
            </a:schemeClr>
          </a:solidFill>
        </p:spPr>
        <p:txBody>
          <a:bodyPr>
            <a:noAutofit/>
          </a:bodyPr>
          <a:lstStyle/>
          <a:p>
            <a:pPr algn="just">
              <a:lnSpc>
                <a:spcPct val="150000"/>
              </a:lnSpc>
              <a:spcBef>
                <a:spcPts val="0"/>
              </a:spcBef>
              <a:spcAft>
                <a:spcPts val="1000"/>
              </a:spcAft>
            </a:pPr>
            <a:r>
              <a:rPr lang="x-none" sz="2000" dirty="0">
                <a:solidFill>
                  <a:schemeClr val="tx1"/>
                </a:solidFill>
                <a:latin typeface="Arial" panose="020B0604020202020204" pitchFamily="34" charset="0"/>
                <a:cs typeface="Arial" panose="020B0604020202020204" pitchFamily="34" charset="0"/>
              </a:rPr>
              <a:t>Հոդված </a:t>
            </a:r>
            <a:r>
              <a:rPr lang="en-US" sz="2000" dirty="0">
                <a:solidFill>
                  <a:schemeClr val="tx1"/>
                </a:solidFill>
                <a:latin typeface="Arial" panose="020B0604020202020204" pitchFamily="34" charset="0"/>
                <a:cs typeface="Arial" panose="020B0604020202020204" pitchFamily="34" charset="0"/>
              </a:rPr>
              <a:t>197</a:t>
            </a:r>
            <a:r>
              <a:rPr lang="x-none" sz="2000" dirty="0">
                <a:solidFill>
                  <a:schemeClr val="tx1"/>
                </a:solidFill>
                <a:latin typeface="Arial" panose="020B0604020202020204" pitchFamily="34" charset="0"/>
                <a:cs typeface="Arial" panose="020B0604020202020204" pitchFamily="34" charset="0"/>
              </a:rPr>
              <a:t>. Խտրականությունը</a:t>
            </a:r>
            <a:endParaRPr lang="ru-RU" sz="2000" dirty="0">
              <a:solidFill>
                <a:schemeClr val="tx1"/>
              </a:solidFill>
              <a:latin typeface="Arial" panose="020B0604020202020204" pitchFamily="34" charset="0"/>
              <a:cs typeface="Arial" panose="020B0604020202020204" pitchFamily="34" charset="0"/>
            </a:endParaRPr>
          </a:p>
          <a:p>
            <a:pPr marL="342900" marR="0" lvl="0" indent="-342900" algn="just">
              <a:lnSpc>
                <a:spcPct val="150000"/>
              </a:lnSpc>
              <a:spcBef>
                <a:spcPts val="0"/>
              </a:spcBef>
              <a:spcAft>
                <a:spcPts val="0"/>
              </a:spcAft>
              <a:buFont typeface="+mj-lt"/>
              <a:buAutoNum type="arabicPeriod"/>
              <a:tabLst>
                <a:tab pos="540385" algn="l"/>
              </a:tabLst>
            </a:pP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Խտրականությունը</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մարդու իրավունքները</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b="1" dirty="0">
                <a:solidFill>
                  <a:schemeClr val="tx1"/>
                </a:solidFill>
                <a:latin typeface="Arial" panose="020B0604020202020204" pitchFamily="34" charset="0"/>
                <a:ea typeface="Calibri" panose="020F0502020204030204" pitchFamily="34" charset="0"/>
                <a:cs typeface="Arial" panose="020B0604020202020204" pitchFamily="34" charset="0"/>
              </a:rPr>
              <a:t>ազատություններն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ու օրինական </a:t>
            </a:r>
            <a:r>
              <a:rPr lang="ru-RU" sz="2000" b="1" dirty="0">
                <a:solidFill>
                  <a:schemeClr val="tx1"/>
                </a:solidFill>
                <a:latin typeface="Arial" panose="020B0604020202020204" pitchFamily="34" charset="0"/>
                <a:ea typeface="Calibri" panose="020F0502020204030204" pitchFamily="34" charset="0"/>
                <a:cs typeface="Arial" panose="020B0604020202020204" pitchFamily="34" charset="0"/>
              </a:rPr>
              <a:t>շահերը</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ուղղակի կամ անուղղակի խախտելը</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կախված սեռից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ռասայից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մաշկի գույնից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էթնիկական կամ սոցիալական ծագումից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գենետիկական հատկանիշներից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լեզվից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կրոնից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աշխարհայացքից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b="1" dirty="0">
                <a:solidFill>
                  <a:schemeClr val="tx1"/>
                </a:solidFill>
                <a:latin typeface="Arial" panose="020B0604020202020204" pitchFamily="34" charset="0"/>
                <a:ea typeface="Calibri" panose="020F0502020204030204" pitchFamily="34" charset="0"/>
                <a:cs typeface="Arial" panose="020B0604020202020204" pitchFamily="34" charset="0"/>
              </a:rPr>
              <a:t>քաղաքական կամ այլ հայացքներից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ազգային փոքրամասնությանը պատկանելությունից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գույքային վիճակից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ծնունդից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առողջական</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վիճակից</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հաշմանդամությունից, սեռական կողմնորոշումից, տարիքից կամ </a:t>
            </a:r>
            <a:r>
              <a:rPr lang="ru-RU" sz="2000" b="1" dirty="0">
                <a:solidFill>
                  <a:schemeClr val="tx1"/>
                </a:solidFill>
                <a:latin typeface="Arial" panose="020B0604020202020204" pitchFamily="34" charset="0"/>
                <a:ea typeface="Calibri" panose="020F0502020204030204" pitchFamily="34" charset="0"/>
                <a:cs typeface="Arial" panose="020B0604020202020204" pitchFamily="34" charset="0"/>
              </a:rPr>
              <a:t>անձնական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կամ սոցիալական բնույթի </a:t>
            </a:r>
            <a:r>
              <a:rPr lang="ru-RU" sz="2000" b="1" dirty="0">
                <a:solidFill>
                  <a:schemeClr val="tx1"/>
                </a:solidFill>
                <a:latin typeface="Arial" panose="020B0604020202020204" pitchFamily="34" charset="0"/>
                <a:ea typeface="Calibri" panose="020F0502020204030204" pitchFamily="34" charset="0"/>
                <a:cs typeface="Arial" panose="020B0604020202020204" pitchFamily="34" charset="0"/>
              </a:rPr>
              <a:t>այլ հանգամանքներից՝</a:t>
            </a:r>
          </a:p>
          <a:p>
            <a:pPr algn="just"/>
            <a:endParaRPr lang="en-US" sz="1800" dirty="0">
              <a:solidFill>
                <a:schemeClr val="tx1"/>
              </a:solidFill>
            </a:endParaRPr>
          </a:p>
        </p:txBody>
      </p:sp>
    </p:spTree>
    <p:extLst>
      <p:ext uri="{BB962C8B-B14F-4D97-AF65-F5344CB8AC3E}">
        <p14:creationId xmlns:p14="http://schemas.microsoft.com/office/powerpoint/2010/main" val="26171079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305800" cy="609600"/>
          </a:xfrm>
          <a:solidFill>
            <a:schemeClr val="bg2"/>
          </a:solidFill>
        </p:spPr>
        <p:txBody>
          <a:bodyPr>
            <a:noAutofit/>
          </a:bodyPr>
          <a:lstStyle/>
          <a:p>
            <a:pPr lvl="0">
              <a:spcBef>
                <a:spcPct val="20000"/>
              </a:spcBef>
            </a:pPr>
            <a:r>
              <a:rPr lang="en-US" sz="2400" dirty="0" smtClean="0">
                <a:ea typeface="+mn-ea"/>
                <a:cs typeface="+mn-cs"/>
              </a:rPr>
              <a:t/>
            </a:r>
            <a:br>
              <a:rPr lang="en-US" sz="2400" dirty="0" smtClean="0">
                <a:ea typeface="+mn-ea"/>
                <a:cs typeface="+mn-cs"/>
              </a:rPr>
            </a:br>
            <a:r>
              <a:rPr lang="hy-AM" sz="2400" dirty="0" smtClean="0">
                <a:ea typeface="+mn-ea"/>
                <a:cs typeface="+mn-cs"/>
              </a:rPr>
              <a:t>Նոր քրեական օրենսգրքի նախագիծ</a:t>
            </a:r>
            <a:r>
              <a:rPr lang="en-US" sz="2400" dirty="0" smtClean="0">
                <a:ea typeface="+mn-ea"/>
                <a:cs typeface="+mn-cs"/>
              </a:rPr>
              <a:t/>
            </a:r>
            <a:br>
              <a:rPr lang="en-US" sz="2400" dirty="0" smtClean="0">
                <a:ea typeface="+mn-ea"/>
                <a:cs typeface="+mn-cs"/>
              </a:rPr>
            </a:br>
            <a:endParaRPr lang="en-US" sz="2400" dirty="0"/>
          </a:p>
        </p:txBody>
      </p:sp>
      <p:sp>
        <p:nvSpPr>
          <p:cNvPr id="3" name="Subtitle 2"/>
          <p:cNvSpPr>
            <a:spLocks noGrp="1"/>
          </p:cNvSpPr>
          <p:nvPr>
            <p:ph type="subTitle" idx="1"/>
          </p:nvPr>
        </p:nvSpPr>
        <p:spPr>
          <a:xfrm>
            <a:off x="381000" y="990600"/>
            <a:ext cx="8329554" cy="5715000"/>
          </a:xfrm>
          <a:solidFill>
            <a:schemeClr val="bg1">
              <a:lumMod val="95000"/>
            </a:schemeClr>
          </a:solidFill>
        </p:spPr>
        <p:txBody>
          <a:bodyPr>
            <a:noAutofit/>
          </a:bodyPr>
          <a:lstStyle/>
          <a:p>
            <a:r>
              <a:rPr lang="hy-AM" sz="2000" dirty="0" smtClean="0">
                <a:solidFill>
                  <a:schemeClr val="tx1"/>
                </a:solidFill>
                <a:latin typeface="Arial" panose="020B0604020202020204" pitchFamily="34" charset="0"/>
                <a:cs typeface="Arial" panose="020B0604020202020204" pitchFamily="34" charset="0"/>
              </a:rPr>
              <a:t>Որակյալ հատկանիշի սահմանումը</a:t>
            </a:r>
          </a:p>
          <a:p>
            <a:pPr algn="just"/>
            <a:endParaRPr lang="hy-AM" sz="2000" dirty="0">
              <a:solidFill>
                <a:schemeClr val="tx1"/>
              </a:solidFill>
              <a:latin typeface="Arial" panose="020B0604020202020204" pitchFamily="34" charset="0"/>
              <a:cs typeface="Arial" panose="020B0604020202020204" pitchFamily="34" charset="0"/>
            </a:endParaRPr>
          </a:p>
          <a:p>
            <a:pPr algn="just">
              <a:lnSpc>
                <a:spcPct val="150000"/>
              </a:lnSpc>
              <a:spcBef>
                <a:spcPts val="0"/>
              </a:spcBef>
              <a:spcAft>
                <a:spcPts val="1000"/>
              </a:spcAft>
            </a:pPr>
            <a:r>
              <a:rPr lang="hy-AM" sz="2000" dirty="0" smtClean="0">
                <a:solidFill>
                  <a:schemeClr val="tx1"/>
                </a:solidFill>
                <a:latin typeface="Arial" panose="020B0604020202020204" pitchFamily="34" charset="0"/>
                <a:ea typeface="Calibri" panose="020F0502020204030204" pitchFamily="34" charset="0"/>
                <a:cs typeface="Arial" panose="020B0604020202020204" pitchFamily="34" charset="0"/>
              </a:rPr>
              <a:t>․․․</a:t>
            </a:r>
            <a:r>
              <a:rPr lang="en-US" sz="2000" dirty="0" err="1" smtClean="0">
                <a:solidFill>
                  <a:schemeClr val="tx1"/>
                </a:solidFill>
                <a:latin typeface="Arial" panose="020B0604020202020204" pitchFamily="34" charset="0"/>
                <a:ea typeface="Calibri" panose="020F0502020204030204" pitchFamily="34" charset="0"/>
                <a:cs typeface="Arial" panose="020B0604020202020204" pitchFamily="34" charset="0"/>
              </a:rPr>
              <a:t>քաղաքական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գաղափարախոսական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ազգային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էթնիկական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ռասայական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կամ</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կրոնական ատելության,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անհանդուրժողականության</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կամ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թշնամանքի</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ինչպես</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նաև</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այլ</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b="1" dirty="0" err="1">
                <a:solidFill>
                  <a:schemeClr val="tx1"/>
                </a:solidFill>
                <a:latin typeface="Arial" panose="020B0604020202020204" pitchFamily="34" charset="0"/>
                <a:ea typeface="Calibri" panose="020F0502020204030204" pitchFamily="34" charset="0"/>
                <a:cs typeface="Arial" panose="020B0604020202020204" pitchFamily="34" charset="0"/>
              </a:rPr>
              <a:t>սոցիալական</a:t>
            </a:r>
            <a:r>
              <a:rPr lang="en-U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b="1" dirty="0" err="1">
                <a:solidFill>
                  <a:schemeClr val="tx1"/>
                </a:solidFill>
                <a:latin typeface="Arial" panose="020B0604020202020204" pitchFamily="34" charset="0"/>
                <a:ea typeface="Calibri" panose="020F0502020204030204" pitchFamily="34" charset="0"/>
                <a:cs typeface="Arial" panose="020B0604020202020204" pitchFamily="34" charset="0"/>
              </a:rPr>
              <a:t>խմբի</a:t>
            </a:r>
            <a:r>
              <a:rPr lang="en-U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նկատմամբ</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ատելության</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անհանդուրժողականության</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կամ</a:t>
            </a:r>
            <a:r>
              <a:rPr lang="en-US" sz="2000"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000" dirty="0" err="1">
                <a:solidFill>
                  <a:schemeClr val="tx1"/>
                </a:solidFill>
                <a:latin typeface="Arial" panose="020B0604020202020204" pitchFamily="34" charset="0"/>
                <a:ea typeface="Calibri" panose="020F0502020204030204" pitchFamily="34" charset="0"/>
                <a:cs typeface="Arial" panose="020B0604020202020204" pitchFamily="34" charset="0"/>
              </a:rPr>
              <a:t>թշնամանքի</a:t>
            </a:r>
            <a:r>
              <a:rPr lang="ru-RU" sz="2000" dirty="0">
                <a:solidFill>
                  <a:schemeClr val="tx1"/>
                </a:solidFill>
                <a:latin typeface="Arial" panose="020B0604020202020204" pitchFamily="34" charset="0"/>
                <a:ea typeface="Calibri" panose="020F0502020204030204" pitchFamily="34" charset="0"/>
                <a:cs typeface="Arial" panose="020B0604020202020204" pitchFamily="34" charset="0"/>
              </a:rPr>
              <a:t>  շարժառիթով,</a:t>
            </a:r>
          </a:p>
          <a:p>
            <a:pPr algn="just"/>
            <a:endParaRPr lang="en-US"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7561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305800" cy="609600"/>
          </a:xfrm>
          <a:solidFill>
            <a:schemeClr val="bg2"/>
          </a:solidFill>
        </p:spPr>
        <p:txBody>
          <a:bodyPr>
            <a:noAutofit/>
          </a:bodyPr>
          <a:lstStyle/>
          <a:p>
            <a:pPr lvl="0">
              <a:spcBef>
                <a:spcPct val="20000"/>
              </a:spcBef>
            </a:pPr>
            <a:r>
              <a:rPr lang="en-US" sz="2400" dirty="0" smtClean="0">
                <a:ea typeface="+mn-ea"/>
                <a:cs typeface="+mn-cs"/>
              </a:rPr>
              <a:t/>
            </a:r>
            <a:br>
              <a:rPr lang="en-US" sz="2400" dirty="0" smtClean="0">
                <a:ea typeface="+mn-ea"/>
                <a:cs typeface="+mn-cs"/>
              </a:rPr>
            </a:br>
            <a:r>
              <a:rPr lang="hy-AM" sz="2400" dirty="0" smtClean="0">
                <a:ea typeface="+mn-ea"/>
                <a:cs typeface="+mn-cs"/>
              </a:rPr>
              <a:t>Նոր քրեական օրենսգրքի նախագիծ</a:t>
            </a:r>
            <a:r>
              <a:rPr lang="en-US" sz="2400" dirty="0" smtClean="0">
                <a:ea typeface="+mn-ea"/>
                <a:cs typeface="+mn-cs"/>
              </a:rPr>
              <a:t/>
            </a:r>
            <a:br>
              <a:rPr lang="en-US" sz="2400" dirty="0" smtClean="0">
                <a:ea typeface="+mn-ea"/>
                <a:cs typeface="+mn-cs"/>
              </a:rPr>
            </a:br>
            <a:endParaRPr lang="en-US" sz="2400" dirty="0"/>
          </a:p>
        </p:txBody>
      </p:sp>
      <p:sp>
        <p:nvSpPr>
          <p:cNvPr id="3" name="Subtitle 2"/>
          <p:cNvSpPr>
            <a:spLocks noGrp="1"/>
          </p:cNvSpPr>
          <p:nvPr>
            <p:ph type="subTitle" idx="1"/>
          </p:nvPr>
        </p:nvSpPr>
        <p:spPr>
          <a:xfrm>
            <a:off x="381000" y="990600"/>
            <a:ext cx="8329554" cy="5715000"/>
          </a:xfrm>
          <a:solidFill>
            <a:schemeClr val="bg1">
              <a:lumMod val="95000"/>
            </a:schemeClr>
          </a:solidFill>
        </p:spPr>
        <p:txBody>
          <a:bodyPr>
            <a:noAutofit/>
          </a:bodyPr>
          <a:lstStyle/>
          <a:p>
            <a:pPr algn="just">
              <a:lnSpc>
                <a:spcPct val="150000"/>
              </a:lnSpc>
              <a:spcBef>
                <a:spcPts val="0"/>
              </a:spcBef>
              <a:spcAft>
                <a:spcPts val="1000"/>
              </a:spcAft>
            </a:pPr>
            <a:r>
              <a:rPr lang="x-none" sz="2000" b="1" dirty="0">
                <a:solidFill>
                  <a:schemeClr val="tx1"/>
                </a:solidFill>
                <a:latin typeface="Sylfaen" panose="010A0502050306030303" pitchFamily="18" charset="0"/>
              </a:rPr>
              <a:t>Հոդված</a:t>
            </a:r>
            <a:r>
              <a:rPr lang="ru-RU" sz="2000" b="1" dirty="0">
                <a:solidFill>
                  <a:schemeClr val="tx1"/>
                </a:solidFill>
                <a:latin typeface="Sylfaen" panose="010A0502050306030303" pitchFamily="18" charset="0"/>
              </a:rPr>
              <a:t> 306. </a:t>
            </a:r>
            <a:r>
              <a:rPr lang="x-none" sz="2000" b="1" dirty="0">
                <a:solidFill>
                  <a:schemeClr val="tx1"/>
                </a:solidFill>
                <a:latin typeface="Sylfaen" panose="010A0502050306030303" pitchFamily="18" charset="0"/>
              </a:rPr>
              <a:t>Ազգային</a:t>
            </a:r>
            <a:r>
              <a:rPr lang="ru-RU" sz="2000" b="1" dirty="0">
                <a:solidFill>
                  <a:schemeClr val="tx1"/>
                </a:solidFill>
                <a:latin typeface="Sylfaen" panose="010A0502050306030303" pitchFamily="18" charset="0"/>
              </a:rPr>
              <a:t>, </a:t>
            </a:r>
            <a:r>
              <a:rPr lang="x-none" sz="2000" b="1" dirty="0">
                <a:solidFill>
                  <a:schemeClr val="tx1"/>
                </a:solidFill>
                <a:latin typeface="Sylfaen" panose="010A0502050306030303" pitchFamily="18" charset="0"/>
              </a:rPr>
              <a:t>էթնիկական</a:t>
            </a:r>
            <a:r>
              <a:rPr lang="ru-RU" sz="2000" b="1" dirty="0">
                <a:solidFill>
                  <a:schemeClr val="tx1"/>
                </a:solidFill>
                <a:latin typeface="Sylfaen" panose="010A0502050306030303" pitchFamily="18" charset="0"/>
              </a:rPr>
              <a:t>, </a:t>
            </a:r>
            <a:r>
              <a:rPr lang="x-none" sz="2000" b="1" dirty="0">
                <a:solidFill>
                  <a:schemeClr val="tx1"/>
                </a:solidFill>
                <a:latin typeface="Sylfaen" panose="010A0502050306030303" pitchFamily="18" charset="0"/>
              </a:rPr>
              <a:t>ռասայական</a:t>
            </a:r>
            <a:r>
              <a:rPr lang="ru-RU" sz="2000" b="1" dirty="0">
                <a:solidFill>
                  <a:schemeClr val="tx1"/>
                </a:solidFill>
                <a:latin typeface="Sylfaen" panose="010A0502050306030303" pitchFamily="18" charset="0"/>
              </a:rPr>
              <a:t>, </a:t>
            </a:r>
            <a:r>
              <a:rPr lang="x-none" sz="2000" b="1" dirty="0">
                <a:solidFill>
                  <a:schemeClr val="tx1"/>
                </a:solidFill>
                <a:latin typeface="Sylfaen" panose="010A0502050306030303" pitchFamily="18" charset="0"/>
              </a:rPr>
              <a:t>քաղաքական</a:t>
            </a:r>
            <a:r>
              <a:rPr lang="ru-RU" sz="2000" b="1" dirty="0">
                <a:solidFill>
                  <a:schemeClr val="tx1"/>
                </a:solidFill>
                <a:latin typeface="Sylfaen" panose="010A0502050306030303" pitchFamily="18" charset="0"/>
              </a:rPr>
              <a:t>, </a:t>
            </a:r>
            <a:r>
              <a:rPr lang="x-none" sz="2000" b="1" dirty="0">
                <a:solidFill>
                  <a:schemeClr val="tx1"/>
                </a:solidFill>
                <a:latin typeface="Sylfaen" panose="010A0502050306030303" pitchFamily="18" charset="0"/>
              </a:rPr>
              <a:t>գաղափարախոսական կամ կրոնական թշնամանք</a:t>
            </a:r>
            <a:r>
              <a:rPr lang="ru-RU" sz="2000" b="1" dirty="0">
                <a:solidFill>
                  <a:schemeClr val="tx1"/>
                </a:solidFill>
                <a:latin typeface="Sylfaen" panose="010A0502050306030303" pitchFamily="18" charset="0"/>
              </a:rPr>
              <a:t>, </a:t>
            </a:r>
            <a:r>
              <a:rPr lang="x-none" sz="2000" b="1" dirty="0">
                <a:solidFill>
                  <a:schemeClr val="tx1"/>
                </a:solidFill>
                <a:latin typeface="Sylfaen" panose="010A0502050306030303" pitchFamily="18" charset="0"/>
              </a:rPr>
              <a:t>ատելություն կամ անհանդուրժողականություն </a:t>
            </a:r>
            <a:r>
              <a:rPr lang="x-none" sz="2000" b="1" dirty="0" smtClean="0">
                <a:solidFill>
                  <a:schemeClr val="tx1"/>
                </a:solidFill>
                <a:latin typeface="Sylfaen" panose="010A0502050306030303" pitchFamily="18" charset="0"/>
              </a:rPr>
              <a:t>հարուցելը</a:t>
            </a:r>
          </a:p>
          <a:p>
            <a:pPr algn="just">
              <a:lnSpc>
                <a:spcPct val="150000"/>
              </a:lnSpc>
              <a:spcBef>
                <a:spcPts val="0"/>
              </a:spcBef>
              <a:spcAft>
                <a:spcPts val="1000"/>
              </a:spcAft>
            </a:pPr>
            <a:endParaRPr lang="ru-RU" sz="2000" b="1" dirty="0">
              <a:solidFill>
                <a:schemeClr val="tx1"/>
              </a:solidFill>
              <a:latin typeface="Sylfaen" panose="010A0502050306030303" pitchFamily="18" charset="0"/>
            </a:endParaRPr>
          </a:p>
          <a:p>
            <a:pPr indent="270510" algn="just">
              <a:lnSpc>
                <a:spcPct val="150000"/>
              </a:lnSpc>
              <a:spcBef>
                <a:spcPts val="0"/>
              </a:spcBef>
            </a:pP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1. Ազգային,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էթնիկական</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 ռասայական,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քաղաքական</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գաղափարախոսական</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կամ</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կրոնական թշնամանք,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ատելություն</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կամ</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անհանդուրժողականություն</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ինչպես</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նաև</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այլ</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սոցիալական</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խմբի</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նկատմամբ</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ատելություն</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անհանդուրժողականություն</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կամ</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թշնամանք</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հարուցելուն ուղղված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արարքը</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a:t>
            </a:r>
            <a:endParaRPr lang="ru-RU" sz="1800" dirty="0">
              <a:solidFill>
                <a:schemeClr val="tx1"/>
              </a:solidFill>
              <a:latin typeface="Calibri" panose="020F0502020204030204" pitchFamily="34" charset="0"/>
              <a:ea typeface="Calibri" panose="020F0502020204030204" pitchFamily="34" charset="0"/>
            </a:endParaRPr>
          </a:p>
          <a:p>
            <a:pPr algn="just"/>
            <a:endParaRPr lang="en-US"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83364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305800" cy="609600"/>
          </a:xfrm>
          <a:solidFill>
            <a:schemeClr val="bg2"/>
          </a:solidFill>
        </p:spPr>
        <p:txBody>
          <a:bodyPr>
            <a:noAutofit/>
          </a:bodyPr>
          <a:lstStyle/>
          <a:p>
            <a:pPr lvl="0">
              <a:spcBef>
                <a:spcPct val="20000"/>
              </a:spcBef>
            </a:pPr>
            <a:r>
              <a:rPr lang="en-US" sz="2400" dirty="0" smtClean="0">
                <a:ea typeface="+mn-ea"/>
                <a:cs typeface="+mn-cs"/>
              </a:rPr>
              <a:t/>
            </a:r>
            <a:br>
              <a:rPr lang="en-US" sz="2400" dirty="0" smtClean="0">
                <a:ea typeface="+mn-ea"/>
                <a:cs typeface="+mn-cs"/>
              </a:rPr>
            </a:br>
            <a:r>
              <a:rPr lang="hy-AM" sz="2400" dirty="0" smtClean="0">
                <a:ea typeface="+mn-ea"/>
                <a:cs typeface="+mn-cs"/>
              </a:rPr>
              <a:t>Նոր քրեական օրենսգրքի նախագիծ</a:t>
            </a:r>
            <a:r>
              <a:rPr lang="en-US" sz="2400" dirty="0" smtClean="0">
                <a:ea typeface="+mn-ea"/>
                <a:cs typeface="+mn-cs"/>
              </a:rPr>
              <a:t/>
            </a:r>
            <a:br>
              <a:rPr lang="en-US" sz="2400" dirty="0" smtClean="0">
                <a:ea typeface="+mn-ea"/>
                <a:cs typeface="+mn-cs"/>
              </a:rPr>
            </a:br>
            <a:endParaRPr lang="en-US" sz="2400" dirty="0"/>
          </a:p>
        </p:txBody>
      </p:sp>
      <p:sp>
        <p:nvSpPr>
          <p:cNvPr id="3" name="Subtitle 2"/>
          <p:cNvSpPr>
            <a:spLocks noGrp="1"/>
          </p:cNvSpPr>
          <p:nvPr>
            <p:ph type="subTitle" idx="1"/>
          </p:nvPr>
        </p:nvSpPr>
        <p:spPr>
          <a:xfrm>
            <a:off x="381000" y="990600"/>
            <a:ext cx="8329554" cy="5715000"/>
          </a:xfrm>
          <a:solidFill>
            <a:schemeClr val="bg1">
              <a:lumMod val="95000"/>
            </a:schemeClr>
          </a:solidFill>
        </p:spPr>
        <p:txBody>
          <a:bodyPr>
            <a:noAutofit/>
          </a:bodyPr>
          <a:lstStyle/>
          <a:p>
            <a:pPr algn="just"/>
            <a:endParaRPr lang="hy-AM" sz="2000" dirty="0" smtClean="0">
              <a:solidFill>
                <a:schemeClr val="tx1"/>
              </a:solidFill>
              <a:latin typeface="Arial" panose="020B0604020202020204" pitchFamily="34" charset="0"/>
              <a:cs typeface="Arial" panose="020B0604020202020204" pitchFamily="34" charset="0"/>
            </a:endParaRPr>
          </a:p>
          <a:p>
            <a:pPr indent="270510" algn="just">
              <a:lnSpc>
                <a:spcPct val="150000"/>
              </a:lnSpc>
              <a:spcBef>
                <a:spcPts val="0"/>
              </a:spcBef>
            </a:pP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2. Սույն հոդվածի առաջին մասով նախատեսված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որևէ</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հանցանք</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 որ</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ը </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կատարվել </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է</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a:t>
            </a:r>
            <a:endParaRPr lang="ru-RU" sz="1800" dirty="0">
              <a:solidFill>
                <a:schemeClr val="tx1"/>
              </a:solidFill>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mj-lt"/>
              <a:buAutoNum type="arabicParenR"/>
            </a:pPr>
            <a:r>
              <a:rPr lang="en-US" sz="2000" b="1" dirty="0" err="1">
                <a:solidFill>
                  <a:schemeClr val="tx1"/>
                </a:solidFill>
                <a:latin typeface="Sylfaen" panose="010A0502050306030303" pitchFamily="18" charset="0"/>
                <a:ea typeface="Calibri" panose="020F0502020204030204" pitchFamily="34" charset="0"/>
                <a:cs typeface="Sylfaen" panose="010A0502050306030303" pitchFamily="18" charset="0"/>
              </a:rPr>
              <a:t>զանգվածային</a:t>
            </a:r>
            <a:r>
              <a:rPr lang="en-US" sz="2000" b="1"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ru-RU" sz="2000" b="1" dirty="0">
                <a:solidFill>
                  <a:schemeClr val="tx1"/>
                </a:solidFill>
                <a:latin typeface="Sylfaen" panose="010A0502050306030303" pitchFamily="18" charset="0"/>
                <a:ea typeface="Calibri" panose="020F0502020204030204" pitchFamily="34" charset="0"/>
                <a:cs typeface="Sylfaen" panose="010A0502050306030303" pitchFamily="18" charset="0"/>
              </a:rPr>
              <a:t>հաղորդակցության միջոցների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կամ</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հրապարակայնորեն</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ցուցադրվող</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ստեղծագործությունների</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օգտագործմամբ,</a:t>
            </a:r>
            <a:endParaRPr lang="ru-RU" sz="1800" dirty="0">
              <a:solidFill>
                <a:schemeClr val="tx1"/>
              </a:solidFill>
              <a:latin typeface="Calibri" panose="020F0502020204030204" pitchFamily="34" charset="0"/>
              <a:ea typeface="Calibri" panose="020F0502020204030204" pitchFamily="34" charset="0"/>
            </a:endParaRPr>
          </a:p>
          <a:p>
            <a:pPr indent="270510" algn="just">
              <a:lnSpc>
                <a:spcPct val="150000"/>
              </a:lnSpc>
              <a:spcBef>
                <a:spcPts val="0"/>
              </a:spcBef>
            </a:pP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2) բռնություն գործադրելով կամ դա գործադրելու սպառնալիքով, </a:t>
            </a:r>
            <a:endParaRPr lang="ru-RU" sz="1800" dirty="0">
              <a:solidFill>
                <a:schemeClr val="tx1"/>
              </a:solidFill>
              <a:latin typeface="Calibri" panose="020F0502020204030204" pitchFamily="34" charset="0"/>
              <a:ea typeface="Calibri" panose="020F0502020204030204" pitchFamily="34" charset="0"/>
            </a:endParaRPr>
          </a:p>
          <a:p>
            <a:pPr indent="270510" algn="just">
              <a:lnSpc>
                <a:spcPct val="150000"/>
              </a:lnSpc>
              <a:spcBef>
                <a:spcPts val="0"/>
              </a:spcBef>
            </a:pP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3)  իշխանական կամ ծառայողական լիազորություններ</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ը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կամ</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դրանցով</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պայմանավորված ազդեցությունն օգտագործելով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կամ</a:t>
            </a:r>
            <a:endParaRPr lang="ru-RU" sz="1800" dirty="0">
              <a:solidFill>
                <a:schemeClr val="tx1"/>
              </a:solidFill>
              <a:latin typeface="Calibri" panose="020F0502020204030204" pitchFamily="34" charset="0"/>
              <a:ea typeface="Calibri" panose="020F0502020204030204" pitchFamily="34" charset="0"/>
            </a:endParaRPr>
          </a:p>
          <a:p>
            <a:pPr indent="270510" algn="just">
              <a:lnSpc>
                <a:spcPct val="150000"/>
              </a:lnSpc>
              <a:spcBef>
                <a:spcPts val="0"/>
              </a:spcBef>
            </a:pP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4)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մի</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խումբ</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անձանց</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կողմից</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նախնական</a:t>
            </a:r>
            <a:r>
              <a:rPr lang="en-US" sz="2000" dirty="0">
                <a:solidFill>
                  <a:schemeClr val="tx1"/>
                </a:solidFill>
                <a:latin typeface="Sylfaen" panose="010A0502050306030303" pitchFamily="18" charset="0"/>
                <a:ea typeface="Calibri" panose="020F0502020204030204" pitchFamily="34" charset="0"/>
                <a:cs typeface="Sylfaen" panose="010A0502050306030303" pitchFamily="18" charset="0"/>
              </a:rPr>
              <a:t> </a:t>
            </a:r>
            <a:r>
              <a:rPr lang="en-US" sz="2000" dirty="0" err="1">
                <a:solidFill>
                  <a:schemeClr val="tx1"/>
                </a:solidFill>
                <a:latin typeface="Sylfaen" panose="010A0502050306030303" pitchFamily="18" charset="0"/>
                <a:ea typeface="Calibri" panose="020F0502020204030204" pitchFamily="34" charset="0"/>
                <a:cs typeface="Sylfaen" panose="010A0502050306030303" pitchFamily="18" charset="0"/>
              </a:rPr>
              <a:t>համաձայնությամբ</a:t>
            </a:r>
            <a:r>
              <a:rPr lang="ru-RU" sz="2000" dirty="0">
                <a:solidFill>
                  <a:schemeClr val="tx1"/>
                </a:solidFill>
                <a:latin typeface="Sylfaen" panose="010A0502050306030303" pitchFamily="18" charset="0"/>
                <a:ea typeface="Calibri" panose="020F0502020204030204" pitchFamily="34" charset="0"/>
                <a:cs typeface="Sylfaen" panose="010A0502050306030303" pitchFamily="18" charset="0"/>
              </a:rPr>
              <a:t>՝</a:t>
            </a:r>
            <a:endParaRPr lang="ru-RU" sz="1800" dirty="0">
              <a:solidFill>
                <a:schemeClr val="tx1"/>
              </a:solidFill>
              <a:latin typeface="Calibri" panose="020F0502020204030204" pitchFamily="34" charset="0"/>
              <a:ea typeface="Calibri" panose="020F0502020204030204" pitchFamily="34" charset="0"/>
            </a:endParaRPr>
          </a:p>
          <a:p>
            <a:pPr algn="just"/>
            <a:endParaRPr lang="en-US"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43493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305800" cy="609600"/>
          </a:xfrm>
          <a:solidFill>
            <a:schemeClr val="bg2"/>
          </a:solidFill>
        </p:spPr>
        <p:txBody>
          <a:bodyPr>
            <a:noAutofit/>
          </a:bodyPr>
          <a:lstStyle/>
          <a:p>
            <a:pPr lvl="0">
              <a:spcBef>
                <a:spcPct val="20000"/>
              </a:spcBef>
            </a:pPr>
            <a:r>
              <a:rPr lang="en-US" sz="2400" dirty="0" smtClean="0">
                <a:ea typeface="+mn-ea"/>
                <a:cs typeface="+mn-cs"/>
              </a:rPr>
              <a:t/>
            </a:r>
            <a:br>
              <a:rPr lang="en-US" sz="2400" dirty="0" smtClean="0">
                <a:ea typeface="+mn-ea"/>
                <a:cs typeface="+mn-cs"/>
              </a:rPr>
            </a:br>
            <a:r>
              <a:rPr lang="hy-AM" sz="2400" dirty="0" smtClean="0">
                <a:ea typeface="+mn-ea"/>
                <a:cs typeface="+mn-cs"/>
              </a:rPr>
              <a:t>Քաղաքացիրավական կարգավորոււմ</a:t>
            </a:r>
            <a:r>
              <a:rPr lang="en-US" sz="2400" dirty="0" smtClean="0">
                <a:ea typeface="+mn-ea"/>
                <a:cs typeface="+mn-cs"/>
              </a:rPr>
              <a:t/>
            </a:r>
            <a:br>
              <a:rPr lang="en-US" sz="2400" dirty="0" smtClean="0">
                <a:ea typeface="+mn-ea"/>
                <a:cs typeface="+mn-cs"/>
              </a:rPr>
            </a:br>
            <a:endParaRPr lang="en-US" sz="2400" dirty="0"/>
          </a:p>
        </p:txBody>
      </p:sp>
      <p:sp>
        <p:nvSpPr>
          <p:cNvPr id="3" name="Subtitle 2"/>
          <p:cNvSpPr>
            <a:spLocks noGrp="1"/>
          </p:cNvSpPr>
          <p:nvPr>
            <p:ph type="subTitle" idx="1"/>
          </p:nvPr>
        </p:nvSpPr>
        <p:spPr>
          <a:xfrm>
            <a:off x="381000" y="1371600"/>
            <a:ext cx="8329554" cy="4724400"/>
          </a:xfrm>
          <a:solidFill>
            <a:schemeClr val="bg1">
              <a:lumMod val="95000"/>
            </a:schemeClr>
          </a:solidFill>
        </p:spPr>
        <p:txBody>
          <a:bodyPr>
            <a:noAutofit/>
          </a:bodyPr>
          <a:lstStyle/>
          <a:p>
            <a:pPr algn="just"/>
            <a:endParaRPr lang="hy-AM" sz="2000" dirty="0" smtClean="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hy-AM" sz="2000" dirty="0" smtClean="0">
                <a:solidFill>
                  <a:schemeClr val="tx1"/>
                </a:solidFill>
                <a:latin typeface="Arial" panose="020B0604020202020204" pitchFamily="34" charset="0"/>
                <a:cs typeface="Arial" panose="020B0604020202020204" pitchFamily="34" charset="0"/>
              </a:rPr>
              <a:t>Բացակայում է խտրականության արգելքի որևէ նորմ</a:t>
            </a:r>
          </a:p>
          <a:p>
            <a:pPr algn="just"/>
            <a:endParaRPr lang="en-US" sz="2000" dirty="0" smtClean="0">
              <a:solidFill>
                <a:schemeClr val="tx1"/>
              </a:solidFill>
              <a:latin typeface="Arial" panose="020B0604020202020204" pitchFamily="34" charset="0"/>
              <a:cs typeface="Arial" panose="020B0604020202020204" pitchFamily="34" charset="0"/>
            </a:endParaRPr>
          </a:p>
          <a:p>
            <a:pPr algn="just"/>
            <a:r>
              <a:rPr lang="hy-AM" sz="2000" dirty="0" smtClean="0">
                <a:solidFill>
                  <a:schemeClr val="tx1"/>
                </a:solidFill>
                <a:latin typeface="Arial" panose="020B0604020202020204" pitchFamily="34" charset="0"/>
                <a:cs typeface="Arial" panose="020B0604020202020204" pitchFamily="34" charset="0"/>
              </a:rPr>
              <a:t>Այլընտրանք․</a:t>
            </a:r>
          </a:p>
          <a:p>
            <a:pPr algn="just"/>
            <a:endParaRPr lang="hy-AM" sz="2000"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hy-AM" sz="2000" dirty="0" smtClean="0">
                <a:solidFill>
                  <a:schemeClr val="tx1"/>
                </a:solidFill>
                <a:latin typeface="Arial" panose="020B0604020202020204" pitchFamily="34" charset="0"/>
                <a:cs typeface="Arial" panose="020B0604020202020204" pitchFamily="34" charset="0"/>
              </a:rPr>
              <a:t>Վիրավորանքի և զրպարտության մասին նորմ – հոդված </a:t>
            </a:r>
            <a:r>
              <a:rPr lang="en-US" sz="2000" dirty="0" smtClean="0">
                <a:solidFill>
                  <a:schemeClr val="tx1"/>
                </a:solidFill>
                <a:latin typeface="Arial" panose="020B0604020202020204" pitchFamily="34" charset="0"/>
                <a:cs typeface="Arial" panose="020B0604020202020204" pitchFamily="34" charset="0"/>
              </a:rPr>
              <a:t>1087.1</a:t>
            </a:r>
            <a:endParaRPr lang="hy-AM" sz="2000" dirty="0" smtClean="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hy-AM" sz="2000"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hy-AM" sz="2000" dirty="0" smtClean="0">
                <a:solidFill>
                  <a:schemeClr val="tx1"/>
                </a:solidFill>
                <a:latin typeface="Arial" panose="020B0604020202020204" pitchFamily="34" charset="0"/>
                <a:cs typeface="Arial" panose="020B0604020202020204" pitchFamily="34" charset="0"/>
              </a:rPr>
              <a:t>Կանանց և տղամարդկանց հավասար իրավունքների մասին օրենք</a:t>
            </a:r>
            <a:r>
              <a:rPr lang="en-US" sz="2000" dirty="0" smtClean="0">
                <a:solidFill>
                  <a:schemeClr val="tx1"/>
                </a:solidFill>
                <a:latin typeface="Arial" panose="020B0604020202020204" pitchFamily="34" charset="0"/>
                <a:cs typeface="Arial" panose="020B0604020202020204" pitchFamily="34" charset="0"/>
              </a:rPr>
              <a:t> – </a:t>
            </a:r>
            <a:r>
              <a:rPr lang="hy-AM" sz="2000" dirty="0" smtClean="0">
                <a:solidFill>
                  <a:schemeClr val="tx1"/>
                </a:solidFill>
                <a:latin typeface="Arial" panose="020B0604020202020204" pitchFamily="34" charset="0"/>
                <a:cs typeface="Arial" panose="020B0604020202020204" pitchFamily="34" charset="0"/>
              </a:rPr>
              <a:t>գենդերային օրենք։</a:t>
            </a:r>
          </a:p>
          <a:p>
            <a:pPr marL="342900" indent="-342900" algn="just">
              <a:buFont typeface="Wingdings" panose="05000000000000000000" pitchFamily="2" charset="2"/>
              <a:buChar char="§"/>
            </a:pPr>
            <a:endParaRPr lang="hy-AM"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12537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305800" cy="609600"/>
          </a:xfrm>
          <a:solidFill>
            <a:schemeClr val="bg2"/>
          </a:solidFill>
        </p:spPr>
        <p:txBody>
          <a:bodyPr>
            <a:noAutofit/>
          </a:bodyPr>
          <a:lstStyle/>
          <a:p>
            <a:pPr lvl="0">
              <a:spcBef>
                <a:spcPct val="20000"/>
              </a:spcBef>
            </a:pPr>
            <a:r>
              <a:rPr lang="en-US" sz="2400" dirty="0" smtClean="0">
                <a:ea typeface="+mn-ea"/>
                <a:cs typeface="+mn-cs"/>
              </a:rPr>
              <a:t/>
            </a:r>
            <a:br>
              <a:rPr lang="en-US" sz="2400" dirty="0" smtClean="0">
                <a:ea typeface="+mn-ea"/>
                <a:cs typeface="+mn-cs"/>
              </a:rPr>
            </a:br>
            <a:r>
              <a:rPr lang="hy-AM" sz="2400" dirty="0" smtClean="0">
                <a:ea typeface="+mn-ea"/>
                <a:cs typeface="+mn-cs"/>
              </a:rPr>
              <a:t>Քաղաքացիրավական կարգավորում</a:t>
            </a:r>
            <a:r>
              <a:rPr lang="en-US" sz="2400" dirty="0" smtClean="0">
                <a:ea typeface="+mn-ea"/>
                <a:cs typeface="+mn-cs"/>
              </a:rPr>
              <a:t/>
            </a:r>
            <a:br>
              <a:rPr lang="en-US" sz="2400" dirty="0" smtClean="0">
                <a:ea typeface="+mn-ea"/>
                <a:cs typeface="+mn-cs"/>
              </a:rPr>
            </a:br>
            <a:endParaRPr lang="en-US" sz="2400" dirty="0"/>
          </a:p>
        </p:txBody>
      </p:sp>
      <p:sp>
        <p:nvSpPr>
          <p:cNvPr id="3" name="Subtitle 2"/>
          <p:cNvSpPr>
            <a:spLocks noGrp="1"/>
          </p:cNvSpPr>
          <p:nvPr>
            <p:ph type="subTitle" idx="1"/>
          </p:nvPr>
        </p:nvSpPr>
        <p:spPr>
          <a:xfrm>
            <a:off x="381000" y="1371600"/>
            <a:ext cx="8329554" cy="4724400"/>
          </a:xfrm>
          <a:solidFill>
            <a:schemeClr val="bg1">
              <a:lumMod val="95000"/>
            </a:schemeClr>
          </a:solidFill>
        </p:spPr>
        <p:txBody>
          <a:bodyPr>
            <a:noAutofit/>
          </a:bodyPr>
          <a:lstStyle/>
          <a:p>
            <a:pPr algn="just"/>
            <a:endParaRPr lang="hy-AM" sz="2000" dirty="0" smtClean="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hy-AM" sz="2000" dirty="0" smtClean="0">
                <a:solidFill>
                  <a:schemeClr val="tx1"/>
                </a:solidFill>
                <a:latin typeface="Arial" panose="020B0604020202020204" pitchFamily="34" charset="0"/>
                <a:cs typeface="Arial" panose="020B0604020202020204" pitchFamily="34" charset="0"/>
              </a:rPr>
              <a:t>Բացակայում է խտրականության արգելքի որևէ նորմ</a:t>
            </a:r>
          </a:p>
          <a:p>
            <a:pPr algn="just"/>
            <a:endParaRPr lang="en-US" sz="2000" dirty="0" smtClean="0">
              <a:solidFill>
                <a:schemeClr val="tx1"/>
              </a:solidFill>
              <a:latin typeface="Arial" panose="020B0604020202020204" pitchFamily="34" charset="0"/>
              <a:cs typeface="Arial" panose="020B0604020202020204" pitchFamily="34" charset="0"/>
            </a:endParaRPr>
          </a:p>
          <a:p>
            <a:pPr algn="just"/>
            <a:r>
              <a:rPr lang="hy-AM" sz="2000" dirty="0" smtClean="0">
                <a:solidFill>
                  <a:schemeClr val="tx1"/>
                </a:solidFill>
                <a:latin typeface="Arial" panose="020B0604020202020204" pitchFamily="34" charset="0"/>
                <a:cs typeface="Arial" panose="020B0604020202020204" pitchFamily="34" charset="0"/>
              </a:rPr>
              <a:t>Այլընտրանք․</a:t>
            </a:r>
          </a:p>
          <a:p>
            <a:pPr algn="just"/>
            <a:endParaRPr lang="hy-AM" sz="2000"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hy-AM" sz="2000" dirty="0" smtClean="0">
                <a:solidFill>
                  <a:schemeClr val="tx1"/>
                </a:solidFill>
                <a:latin typeface="Arial" panose="020B0604020202020204" pitchFamily="34" charset="0"/>
                <a:cs typeface="Arial" panose="020B0604020202020204" pitchFamily="34" charset="0"/>
              </a:rPr>
              <a:t>Վիրավորանքի և զրպարտության մասին նորմ – հոդված </a:t>
            </a:r>
            <a:r>
              <a:rPr lang="en-US" sz="2000" dirty="0" smtClean="0">
                <a:solidFill>
                  <a:schemeClr val="tx1"/>
                </a:solidFill>
                <a:latin typeface="Arial" panose="020B0604020202020204" pitchFamily="34" charset="0"/>
                <a:cs typeface="Arial" panose="020B0604020202020204" pitchFamily="34" charset="0"/>
              </a:rPr>
              <a:t>1087.1</a:t>
            </a:r>
            <a:endParaRPr lang="hy-AM" sz="2000" dirty="0" smtClean="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endParaRPr lang="hy-AM" sz="2000" dirty="0">
              <a:solidFill>
                <a:schemeClr val="tx1"/>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hy-AM" sz="2000" dirty="0" smtClean="0">
                <a:solidFill>
                  <a:schemeClr val="tx1"/>
                </a:solidFill>
                <a:latin typeface="Arial" panose="020B0604020202020204" pitchFamily="34" charset="0"/>
                <a:cs typeface="Arial" panose="020B0604020202020204" pitchFamily="34" charset="0"/>
              </a:rPr>
              <a:t>Կանանց և տղամարդկանց հավասար իրավունքների մասին օրենք</a:t>
            </a:r>
            <a:r>
              <a:rPr lang="en-US" sz="2000" dirty="0" smtClean="0">
                <a:solidFill>
                  <a:schemeClr val="tx1"/>
                </a:solidFill>
                <a:latin typeface="Arial" panose="020B0604020202020204" pitchFamily="34" charset="0"/>
                <a:cs typeface="Arial" panose="020B0604020202020204" pitchFamily="34" charset="0"/>
              </a:rPr>
              <a:t> – </a:t>
            </a:r>
            <a:r>
              <a:rPr lang="hy-AM" sz="2000" dirty="0" smtClean="0">
                <a:solidFill>
                  <a:schemeClr val="tx1"/>
                </a:solidFill>
                <a:latin typeface="Arial" panose="020B0604020202020204" pitchFamily="34" charset="0"/>
                <a:cs typeface="Arial" panose="020B0604020202020204" pitchFamily="34" charset="0"/>
              </a:rPr>
              <a:t>գենդերային օրենք։</a:t>
            </a:r>
          </a:p>
          <a:p>
            <a:pPr marL="342900" indent="-342900" algn="just">
              <a:buFont typeface="Wingdings" panose="05000000000000000000" pitchFamily="2" charset="2"/>
              <a:buChar char="§"/>
            </a:pPr>
            <a:endParaRPr lang="hy-AM"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90598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400"/>
            <a:ext cx="8305800" cy="762000"/>
          </a:xfrm>
          <a:solidFill>
            <a:schemeClr val="bg1">
              <a:lumMod val="85000"/>
            </a:schemeClr>
          </a:solidFill>
        </p:spPr>
        <p:txBody>
          <a:bodyPr>
            <a:noAutofit/>
          </a:bodyPr>
          <a:lstStyle/>
          <a:p>
            <a:pPr lvl="0">
              <a:spcBef>
                <a:spcPct val="20000"/>
              </a:spcBef>
            </a:pPr>
            <a:r>
              <a:rPr lang="hy-AM" sz="2200" dirty="0" smtClean="0"/>
              <a:t/>
            </a:r>
            <a:br>
              <a:rPr lang="hy-AM" sz="2200" dirty="0" smtClean="0"/>
            </a:br>
            <a:r>
              <a:rPr lang="hy-AM" sz="2200" dirty="0" smtClean="0"/>
              <a:t>Քաղաքացիաիրավական կարգավորումը</a:t>
            </a:r>
            <a:br>
              <a:rPr lang="hy-AM" sz="2200" dirty="0" smtClean="0"/>
            </a:br>
            <a:endParaRPr lang="en-US" sz="2200" dirty="0"/>
          </a:p>
        </p:txBody>
      </p:sp>
      <p:sp>
        <p:nvSpPr>
          <p:cNvPr id="3" name="Subtitle 2"/>
          <p:cNvSpPr>
            <a:spLocks noGrp="1"/>
          </p:cNvSpPr>
          <p:nvPr>
            <p:ph type="subTitle" idx="1"/>
          </p:nvPr>
        </p:nvSpPr>
        <p:spPr>
          <a:xfrm>
            <a:off x="381000" y="1113972"/>
            <a:ext cx="8382000" cy="5058228"/>
          </a:xfrm>
          <a:solidFill>
            <a:schemeClr val="bg1">
              <a:lumMod val="95000"/>
            </a:schemeClr>
          </a:solidFill>
        </p:spPr>
        <p:txBody>
          <a:bodyPr>
            <a:noAutofit/>
          </a:bodyPr>
          <a:lstStyle/>
          <a:p>
            <a:pPr lvl="0" algn="just"/>
            <a:endParaRPr lang="hy-AM" sz="2000" dirty="0" smtClean="0">
              <a:solidFill>
                <a:schemeClr val="tx1"/>
              </a:solidFill>
            </a:endParaRPr>
          </a:p>
          <a:p>
            <a:pPr lvl="0" algn="just"/>
            <a:r>
              <a:rPr lang="hy-AM" sz="2200" i="1" dirty="0" smtClean="0">
                <a:solidFill>
                  <a:schemeClr val="tx1"/>
                </a:solidFill>
              </a:rPr>
              <a:t>«</a:t>
            </a:r>
            <a:r>
              <a:rPr lang="hy-AM" sz="2200" i="1" dirty="0">
                <a:solidFill>
                  <a:schemeClr val="tx1"/>
                </a:solidFill>
              </a:rPr>
              <a:t>Ատելության հրահրումը </a:t>
            </a:r>
            <a:r>
              <a:rPr lang="hy-AM" sz="2200" i="1" dirty="0" smtClean="0">
                <a:solidFill>
                  <a:schemeClr val="tx1"/>
                </a:solidFill>
              </a:rPr>
              <a:t>չպետք է </a:t>
            </a:r>
            <a:r>
              <a:rPr lang="hy-AM" sz="2200" i="1" dirty="0">
                <a:solidFill>
                  <a:schemeClr val="tx1"/>
                </a:solidFill>
              </a:rPr>
              <a:t>անհրաժեշտաբար հանգեցնի բռնության կամ այլ տեսակի հանցավոր արարք կատարելու կոչին։ Անձանց նկատմամբ հարձակումները, որոնք կատարվել են նրանց վիրավորելով, ծիծաղի առարկա դարձնելով կամ </a:t>
            </a:r>
            <a:r>
              <a:rPr lang="hy-AM" sz="2200" i="1" dirty="0" smtClean="0">
                <a:solidFill>
                  <a:schemeClr val="tx1"/>
                </a:solidFill>
              </a:rPr>
              <a:t>հասարակական </a:t>
            </a:r>
            <a:r>
              <a:rPr lang="hy-AM" sz="2200" i="1" dirty="0">
                <a:solidFill>
                  <a:schemeClr val="tx1"/>
                </a:solidFill>
              </a:rPr>
              <a:t>որոշ խմբերի հասցեին զրպարտանքի խոսքեր հնչեցնելով կարող են բավարար հիմք հանդիսանալ, </a:t>
            </a:r>
            <a:r>
              <a:rPr lang="hy-AM" sz="2200" i="1" dirty="0" smtClean="0">
                <a:solidFill>
                  <a:schemeClr val="tx1"/>
                </a:solidFill>
              </a:rPr>
              <a:t>որ </a:t>
            </a:r>
            <a:r>
              <a:rPr lang="hy-AM" sz="2200" i="1" dirty="0">
                <a:solidFill>
                  <a:schemeClr val="tx1"/>
                </a:solidFill>
              </a:rPr>
              <a:t>իշխանությունները արդարացնեն պայքարը ռասիստական հայտարարությունների դեմ, որոնք ասվել են ազատ խոսքից անպատասխանատու եղանակով օգտվելու արդյունքում։ Այդ կապակցությամբ դատարանը շեշտում է, որ սեռական կողմնորոշման հիմքով խտրականությունը նույնքան խնդրահարույց է, որքան «սեռի, ռասայի, մաշկի գույնի» հիմքով խտրականությունը»։</a:t>
            </a:r>
          </a:p>
          <a:p>
            <a:pPr lvl="0" algn="l"/>
            <a:r>
              <a:rPr lang="hy-AM" sz="1600" b="1" dirty="0">
                <a:solidFill>
                  <a:schemeClr val="tx2"/>
                </a:solidFill>
              </a:rPr>
              <a:t>(Վեջդելանդն ու այլոք ընդդեմ Շվեդիայի, թիվ 1813/07, 9/02/2012, § 55)։ </a:t>
            </a:r>
          </a:p>
          <a:p>
            <a:pPr lvl="0"/>
            <a:endParaRPr lang="hy-AM" sz="2000" dirty="0">
              <a:solidFill>
                <a:schemeClr val="tx1"/>
              </a:solidFill>
            </a:endParaRPr>
          </a:p>
        </p:txBody>
      </p:sp>
      <p:pic>
        <p:nvPicPr>
          <p:cNvPr id="4" name="Picture 3"/>
          <p:cNvPicPr>
            <a:picLocks noChangeAspect="1"/>
          </p:cNvPicPr>
          <p:nvPr/>
        </p:nvPicPr>
        <p:blipFill>
          <a:blip r:embed="rId2"/>
          <a:stretch>
            <a:fillRect/>
          </a:stretch>
        </p:blipFill>
        <p:spPr>
          <a:xfrm>
            <a:off x="7239000" y="5887212"/>
            <a:ext cx="1733550" cy="970788"/>
          </a:xfrm>
          <a:prstGeom prst="rect">
            <a:avLst/>
          </a:prstGeom>
        </p:spPr>
      </p:pic>
    </p:spTree>
    <p:extLst>
      <p:ext uri="{BB962C8B-B14F-4D97-AF65-F5344CB8AC3E}">
        <p14:creationId xmlns:p14="http://schemas.microsoft.com/office/powerpoint/2010/main" val="7783070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458200" cy="609600"/>
          </a:xfrm>
          <a:solidFill>
            <a:schemeClr val="bg2"/>
          </a:solidFill>
        </p:spPr>
        <p:txBody>
          <a:bodyPr>
            <a:noAutofit/>
          </a:bodyPr>
          <a:lstStyle/>
          <a:p>
            <a:pPr lvl="0">
              <a:spcBef>
                <a:spcPct val="20000"/>
              </a:spcBef>
            </a:pPr>
            <a:r>
              <a:rPr lang="hy-AM" sz="2200" dirty="0" smtClean="0">
                <a:ea typeface="+mn-ea"/>
                <a:cs typeface="+mn-cs"/>
              </a:rPr>
              <a:t/>
            </a:r>
            <a:br>
              <a:rPr lang="hy-AM" sz="2200" dirty="0" smtClean="0">
                <a:ea typeface="+mn-ea"/>
                <a:cs typeface="+mn-cs"/>
              </a:rPr>
            </a:br>
            <a:r>
              <a:rPr lang="hy-AM" sz="2200" dirty="0" smtClean="0">
                <a:ea typeface="+mn-ea"/>
                <a:cs typeface="+mn-cs"/>
              </a:rPr>
              <a:t>Եվրոպական կոնվենցիա</a:t>
            </a:r>
            <a:r>
              <a:rPr lang="en-US" sz="2200" dirty="0" smtClean="0">
                <a:ea typeface="+mn-ea"/>
                <a:cs typeface="+mn-cs"/>
              </a:rPr>
              <a:t/>
            </a:r>
            <a:br>
              <a:rPr lang="en-US" sz="2200" dirty="0" smtClean="0">
                <a:ea typeface="+mn-ea"/>
                <a:cs typeface="+mn-cs"/>
              </a:rPr>
            </a:br>
            <a:endParaRPr lang="en-US" sz="2200" dirty="0"/>
          </a:p>
        </p:txBody>
      </p:sp>
      <p:sp>
        <p:nvSpPr>
          <p:cNvPr id="3" name="Subtitle 2"/>
          <p:cNvSpPr>
            <a:spLocks noGrp="1"/>
          </p:cNvSpPr>
          <p:nvPr>
            <p:ph type="subTitle" idx="1"/>
          </p:nvPr>
        </p:nvSpPr>
        <p:spPr>
          <a:xfrm>
            <a:off x="381000" y="1295400"/>
            <a:ext cx="8458200" cy="3733800"/>
          </a:xfrm>
          <a:solidFill>
            <a:schemeClr val="bg1">
              <a:lumMod val="95000"/>
            </a:schemeClr>
          </a:solidFill>
        </p:spPr>
        <p:txBody>
          <a:bodyPr>
            <a:noAutofit/>
          </a:bodyPr>
          <a:lstStyle/>
          <a:p>
            <a:pPr algn="just"/>
            <a:endParaRPr lang="hy-AM" sz="2000" dirty="0" smtClean="0"/>
          </a:p>
          <a:p>
            <a:pPr algn="just"/>
            <a:r>
              <a:rPr lang="en-US" sz="2000" dirty="0" err="1" smtClean="0">
                <a:solidFill>
                  <a:schemeClr val="tx1"/>
                </a:solidFill>
              </a:rPr>
              <a:t>Հոդված</a:t>
            </a:r>
            <a:r>
              <a:rPr lang="en-US" sz="2000" dirty="0" smtClean="0">
                <a:solidFill>
                  <a:schemeClr val="tx1"/>
                </a:solidFill>
              </a:rPr>
              <a:t> </a:t>
            </a:r>
            <a:r>
              <a:rPr lang="hy-AM" sz="2000" dirty="0" smtClean="0">
                <a:solidFill>
                  <a:schemeClr val="tx1"/>
                </a:solidFill>
              </a:rPr>
              <a:t>17 – իրավունքների չարաշահման արգելում</a:t>
            </a:r>
          </a:p>
          <a:p>
            <a:pPr algn="just"/>
            <a:endParaRPr lang="hy-AM" sz="2000" dirty="0">
              <a:solidFill>
                <a:schemeClr val="tx1"/>
              </a:solidFill>
            </a:endParaRPr>
          </a:p>
          <a:p>
            <a:pPr algn="just"/>
            <a:r>
              <a:rPr lang="hy-AM" sz="2000" dirty="0">
                <a:solidFill>
                  <a:schemeClr val="tx1"/>
                </a:solidFill>
                <a:latin typeface="Sylfaen"/>
              </a:rPr>
              <a:t>Իրավունքների չարաշահման </a:t>
            </a:r>
            <a:r>
              <a:rPr lang="hy-AM" sz="2000" dirty="0" smtClean="0">
                <a:solidFill>
                  <a:schemeClr val="tx1"/>
                </a:solidFill>
                <a:latin typeface="Sylfaen"/>
              </a:rPr>
              <a:t>արգելում Սույն </a:t>
            </a:r>
            <a:r>
              <a:rPr lang="hy-AM" sz="2000" dirty="0">
                <a:solidFill>
                  <a:schemeClr val="tx1"/>
                </a:solidFill>
                <a:latin typeface="Sylfaen"/>
              </a:rPr>
              <a:t>Կոնվենցիայի ոչ մի դրույթ չի կարող մեկնաբանվել այն իմաստով</a:t>
            </a:r>
            <a:r>
              <a:rPr lang="hy-AM" sz="2000" dirty="0">
                <a:solidFill>
                  <a:schemeClr val="tx1"/>
                </a:solidFill>
                <a:latin typeface="Times New Roman"/>
              </a:rPr>
              <a:t>, </a:t>
            </a:r>
            <a:r>
              <a:rPr lang="hy-AM" sz="2000" dirty="0">
                <a:solidFill>
                  <a:schemeClr val="tx1"/>
                </a:solidFill>
                <a:latin typeface="Sylfaen"/>
              </a:rPr>
              <a:t>թե որևէ պետություն</a:t>
            </a:r>
            <a:r>
              <a:rPr lang="hy-AM" sz="2000" dirty="0">
                <a:solidFill>
                  <a:schemeClr val="tx1"/>
                </a:solidFill>
                <a:latin typeface="Times New Roman"/>
              </a:rPr>
              <a:t>,</a:t>
            </a:r>
          </a:p>
          <a:p>
            <a:pPr algn="just"/>
            <a:r>
              <a:rPr lang="hy-AM" sz="2000" dirty="0">
                <a:solidFill>
                  <a:schemeClr val="tx1"/>
                </a:solidFill>
                <a:latin typeface="Sylfaen"/>
              </a:rPr>
              <a:t>անձանց խումբ կամ որևէ անձ իրավունք ունեն զբաղվելու այնպիսի գործունեությամբ կամ </a:t>
            </a:r>
            <a:r>
              <a:rPr lang="hy-AM" sz="2000" dirty="0" smtClean="0">
                <a:solidFill>
                  <a:schemeClr val="tx1"/>
                </a:solidFill>
                <a:latin typeface="Sylfaen"/>
              </a:rPr>
              <a:t>կատարելու այնպիսի </a:t>
            </a:r>
            <a:r>
              <a:rPr lang="hy-AM" sz="2000" dirty="0">
                <a:solidFill>
                  <a:schemeClr val="tx1"/>
                </a:solidFill>
                <a:latin typeface="Sylfaen"/>
              </a:rPr>
              <a:t>գործողություն</a:t>
            </a:r>
            <a:r>
              <a:rPr lang="hy-AM" sz="2000" dirty="0">
                <a:solidFill>
                  <a:schemeClr val="tx1"/>
                </a:solidFill>
                <a:latin typeface="Times New Roman"/>
              </a:rPr>
              <a:t>, </a:t>
            </a:r>
            <a:r>
              <a:rPr lang="hy-AM" sz="2000" dirty="0">
                <a:solidFill>
                  <a:schemeClr val="tx1"/>
                </a:solidFill>
                <a:latin typeface="Sylfaen"/>
              </a:rPr>
              <a:t>որն ուղղված է սույն Կոնվենցիայում շարադրված ցանկացած իրավունքի </a:t>
            </a:r>
            <a:r>
              <a:rPr lang="hy-AM" sz="2000" dirty="0" smtClean="0">
                <a:solidFill>
                  <a:schemeClr val="tx1"/>
                </a:solidFill>
                <a:latin typeface="Sylfaen"/>
              </a:rPr>
              <a:t>և ազատության </a:t>
            </a:r>
            <a:r>
              <a:rPr lang="hy-AM" sz="2000" dirty="0">
                <a:solidFill>
                  <a:schemeClr val="tx1"/>
                </a:solidFill>
                <a:latin typeface="Sylfaen"/>
              </a:rPr>
              <a:t>վերացմանը կամ դրանց սահմանափակմանը ավելի մեծ չափով</a:t>
            </a:r>
            <a:r>
              <a:rPr lang="hy-AM" sz="2000" dirty="0">
                <a:solidFill>
                  <a:schemeClr val="tx1"/>
                </a:solidFill>
                <a:latin typeface="Times New Roman"/>
              </a:rPr>
              <a:t>, </a:t>
            </a:r>
            <a:r>
              <a:rPr lang="hy-AM" sz="2000" dirty="0">
                <a:solidFill>
                  <a:schemeClr val="tx1"/>
                </a:solidFill>
                <a:latin typeface="Sylfaen"/>
              </a:rPr>
              <a:t>քան նախատեսված </a:t>
            </a:r>
            <a:r>
              <a:rPr lang="hy-AM" sz="2000" dirty="0" smtClean="0">
                <a:solidFill>
                  <a:schemeClr val="tx1"/>
                </a:solidFill>
                <a:latin typeface="Sylfaen"/>
              </a:rPr>
              <a:t>է Կոնվենցիայով</a:t>
            </a:r>
            <a:r>
              <a:rPr lang="hy-AM" sz="2000" dirty="0">
                <a:solidFill>
                  <a:schemeClr val="tx1"/>
                </a:solidFill>
                <a:latin typeface="Times New Roman"/>
              </a:rPr>
              <a:t>:</a:t>
            </a:r>
            <a:endParaRPr lang="hy-AM" sz="2000" dirty="0" smtClean="0">
              <a:solidFill>
                <a:schemeClr val="tx1"/>
              </a:solidFill>
            </a:endParaRPr>
          </a:p>
          <a:p>
            <a:pPr algn="just"/>
            <a:endParaRPr lang="hy-AM" sz="2000" dirty="0" smtClean="0">
              <a:solidFill>
                <a:schemeClr val="tx1"/>
              </a:solidFill>
            </a:endParaRPr>
          </a:p>
          <a:p>
            <a:pPr algn="just"/>
            <a:endParaRPr lang="en-US" sz="2400" dirty="0">
              <a:solidFill>
                <a:schemeClr val="tx1"/>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152400"/>
            <a:ext cx="1243013"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46149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52401"/>
            <a:ext cx="8458200" cy="609600"/>
          </a:xfrm>
          <a:solidFill>
            <a:schemeClr val="bg2"/>
          </a:solidFill>
        </p:spPr>
        <p:txBody>
          <a:bodyPr>
            <a:noAutofit/>
          </a:bodyPr>
          <a:lstStyle/>
          <a:p>
            <a:pPr lvl="0">
              <a:spcBef>
                <a:spcPct val="20000"/>
              </a:spcBef>
            </a:pPr>
            <a:r>
              <a:rPr lang="hy-AM" sz="2400" dirty="0" smtClean="0">
                <a:ea typeface="+mn-ea"/>
                <a:cs typeface="+mn-cs"/>
              </a:rPr>
              <a:t>ՀՀ սահմանադրություն</a:t>
            </a:r>
            <a:endParaRPr lang="en-US" sz="2400" dirty="0"/>
          </a:p>
        </p:txBody>
      </p:sp>
      <p:sp>
        <p:nvSpPr>
          <p:cNvPr id="3" name="Subtitle 2"/>
          <p:cNvSpPr>
            <a:spLocks noGrp="1"/>
          </p:cNvSpPr>
          <p:nvPr>
            <p:ph type="subTitle" idx="1"/>
          </p:nvPr>
        </p:nvSpPr>
        <p:spPr>
          <a:xfrm>
            <a:off x="381000" y="1295400"/>
            <a:ext cx="8458200" cy="3733800"/>
          </a:xfrm>
          <a:solidFill>
            <a:schemeClr val="bg1">
              <a:lumMod val="95000"/>
            </a:schemeClr>
          </a:solidFill>
        </p:spPr>
        <p:txBody>
          <a:bodyPr>
            <a:noAutofit/>
          </a:bodyPr>
          <a:lstStyle/>
          <a:p>
            <a:pPr algn="just"/>
            <a:endParaRPr lang="hy-AM" sz="2000" dirty="0" smtClean="0"/>
          </a:p>
          <a:p>
            <a:pPr algn="just"/>
            <a:r>
              <a:rPr lang="hy-AM" sz="2200" dirty="0">
                <a:solidFill>
                  <a:schemeClr val="tx1"/>
                </a:solidFill>
              </a:rPr>
              <a:t>Հոդված 77.	Հիմնական իրավունքների և ազատությունների չարաշահման արգելքը</a:t>
            </a:r>
          </a:p>
          <a:p>
            <a:pPr algn="just"/>
            <a:r>
              <a:rPr lang="hy-AM" sz="2200" dirty="0">
                <a:solidFill>
                  <a:schemeClr val="tx1"/>
                </a:solidFill>
              </a:rPr>
              <a:t> </a:t>
            </a:r>
          </a:p>
          <a:p>
            <a:pPr algn="just"/>
            <a:r>
              <a:rPr lang="hy-AM" sz="2200" dirty="0" smtClean="0">
                <a:solidFill>
                  <a:schemeClr val="tx1"/>
                </a:solidFill>
              </a:rPr>
              <a:t>Արգելվում </a:t>
            </a:r>
            <a:r>
              <a:rPr lang="hy-AM" sz="2200" dirty="0">
                <a:solidFill>
                  <a:schemeClr val="tx1"/>
                </a:solidFill>
              </a:rPr>
              <a:t>է հիմնական իրավունքների և ազատությունների օգտագործումը սահմանադրական կարգը բռնի տապալելու, ազգային, ռասայական, կրոնական ատելություն բորբոքելու, բռնություն կամ պատերազմ քարոզելու նպատակով:</a:t>
            </a:r>
            <a:endParaRPr lang="hy-AM" sz="2200" dirty="0" smtClean="0">
              <a:solidFill>
                <a:schemeClr val="tx1"/>
              </a:solidFill>
            </a:endParaRPr>
          </a:p>
          <a:p>
            <a:pPr algn="just"/>
            <a:endParaRPr lang="en-US" sz="2200" dirty="0">
              <a:solidFill>
                <a:schemeClr val="tx1"/>
              </a:solidFill>
            </a:endParaRPr>
          </a:p>
        </p:txBody>
      </p:sp>
      <p:pic>
        <p:nvPicPr>
          <p:cNvPr id="4" name="Picture 3"/>
          <p:cNvPicPr>
            <a:picLocks noChangeAspect="1"/>
          </p:cNvPicPr>
          <p:nvPr/>
        </p:nvPicPr>
        <p:blipFill>
          <a:blip r:embed="rId2"/>
          <a:stretch>
            <a:fillRect/>
          </a:stretch>
        </p:blipFill>
        <p:spPr>
          <a:xfrm>
            <a:off x="7749721" y="183821"/>
            <a:ext cx="1085850" cy="578180"/>
          </a:xfrm>
          <a:prstGeom prst="rect">
            <a:avLst/>
          </a:prstGeom>
        </p:spPr>
      </p:pic>
    </p:spTree>
    <p:extLst>
      <p:ext uri="{BB962C8B-B14F-4D97-AF65-F5344CB8AC3E}">
        <p14:creationId xmlns:p14="http://schemas.microsoft.com/office/powerpoint/2010/main" val="40032375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799" y="152400"/>
            <a:ext cx="8567737" cy="688975"/>
          </a:xfrm>
          <a:solidFill>
            <a:schemeClr val="accent1">
              <a:lumMod val="20000"/>
              <a:lumOff val="80000"/>
            </a:schemeClr>
          </a:solidFill>
        </p:spPr>
        <p:txBody>
          <a:bodyPr>
            <a:noAutofit/>
          </a:bodyPr>
          <a:lstStyle/>
          <a:p>
            <a:pPr lvl="0">
              <a:spcBef>
                <a:spcPct val="20000"/>
              </a:spcBef>
            </a:pPr>
            <a:r>
              <a:rPr lang="hy-AM" sz="2800" smtClean="0"/>
              <a:t>Առաջարկություն</a:t>
            </a:r>
            <a:endParaRPr lang="en-US" sz="2800" dirty="0"/>
          </a:p>
        </p:txBody>
      </p:sp>
      <p:sp>
        <p:nvSpPr>
          <p:cNvPr id="3" name="Subtitle 2"/>
          <p:cNvSpPr>
            <a:spLocks noGrp="1"/>
          </p:cNvSpPr>
          <p:nvPr>
            <p:ph type="subTitle" idx="1"/>
          </p:nvPr>
        </p:nvSpPr>
        <p:spPr>
          <a:xfrm>
            <a:off x="304800" y="1143000"/>
            <a:ext cx="8686800" cy="5334000"/>
          </a:xfrm>
          <a:solidFill>
            <a:schemeClr val="accent1">
              <a:lumMod val="20000"/>
              <a:lumOff val="80000"/>
            </a:schemeClr>
          </a:solidFill>
        </p:spPr>
        <p:txBody>
          <a:bodyPr>
            <a:noAutofit/>
          </a:bodyPr>
          <a:lstStyle/>
          <a:p>
            <a:pPr algn="l"/>
            <a:endParaRPr lang="hy-AM" sz="2200" dirty="0" smtClean="0">
              <a:solidFill>
                <a:schemeClr val="tx1"/>
              </a:solidFill>
            </a:endParaRPr>
          </a:p>
          <a:p>
            <a:pPr algn="l"/>
            <a:r>
              <a:rPr lang="hy-AM" sz="2200" u="sng" dirty="0" smtClean="0">
                <a:solidFill>
                  <a:schemeClr val="tx1"/>
                </a:solidFill>
                <a:latin typeface="Sylfaen" panose="010A0502050306030303" pitchFamily="18" charset="0"/>
              </a:rPr>
              <a:t>Քրեաիրավական դաշտում․ </a:t>
            </a:r>
          </a:p>
          <a:p>
            <a:pPr marL="342900" algn="l"/>
            <a:r>
              <a:rPr lang="en-US" sz="2200" dirty="0">
                <a:solidFill>
                  <a:schemeClr val="tx1"/>
                </a:solidFill>
                <a:latin typeface="Sylfaen" panose="010A0502050306030303" pitchFamily="18" charset="0"/>
              </a:rPr>
              <a:t>	</a:t>
            </a:r>
            <a:r>
              <a:rPr lang="en-US" sz="2200" dirty="0" smtClean="0">
                <a:solidFill>
                  <a:schemeClr val="tx1"/>
                </a:solidFill>
                <a:latin typeface="Sylfaen" panose="010A0502050306030303" pitchFamily="18" charset="0"/>
              </a:rPr>
              <a:t>	</a:t>
            </a:r>
            <a:r>
              <a:rPr lang="hy-AM" sz="2200" dirty="0" smtClean="0">
                <a:solidFill>
                  <a:schemeClr val="tx1"/>
                </a:solidFill>
                <a:latin typeface="Sylfaen" panose="010A0502050306030303" pitchFamily="18" charset="0"/>
              </a:rPr>
              <a:t>Ընդունել նոր Քրեական օրենսգիրքը</a:t>
            </a:r>
          </a:p>
          <a:p>
            <a:pPr algn="l"/>
            <a:r>
              <a:rPr lang="hy-AM" sz="2200" dirty="0">
                <a:solidFill>
                  <a:schemeClr val="tx1"/>
                </a:solidFill>
                <a:latin typeface="Sylfaen" panose="010A0502050306030303" pitchFamily="18" charset="0"/>
              </a:rPr>
              <a:t> </a:t>
            </a:r>
            <a:r>
              <a:rPr lang="hy-AM" sz="2200" dirty="0" smtClean="0">
                <a:solidFill>
                  <a:schemeClr val="tx1"/>
                </a:solidFill>
                <a:latin typeface="Sylfaen" panose="010A0502050306030303" pitchFamily="18" charset="0"/>
              </a:rPr>
              <a:t>                         </a:t>
            </a:r>
            <a:r>
              <a:rPr lang="en-US" sz="2200" dirty="0" err="1" smtClean="0">
                <a:solidFill>
                  <a:schemeClr val="tx1"/>
                </a:solidFill>
                <a:latin typeface="Sylfaen" panose="010A0502050306030303" pitchFamily="18" charset="0"/>
              </a:rPr>
              <a:t>hոդված</a:t>
            </a:r>
            <a:r>
              <a:rPr lang="hy-AM" sz="2200" dirty="0" smtClean="0">
                <a:solidFill>
                  <a:schemeClr val="tx1"/>
                </a:solidFill>
                <a:latin typeface="Sylfaen" panose="010A0502050306030303" pitchFamily="18" charset="0"/>
              </a:rPr>
              <a:t>ներ </a:t>
            </a:r>
            <a:r>
              <a:rPr lang="en-US" sz="2200" dirty="0" smtClean="0">
                <a:solidFill>
                  <a:schemeClr val="tx1"/>
                </a:solidFill>
                <a:latin typeface="Sylfaen" panose="010A0502050306030303" pitchFamily="18" charset="0"/>
              </a:rPr>
              <a:t>197, 306</a:t>
            </a:r>
            <a:r>
              <a:rPr lang="hy-AM" sz="2200" dirty="0" smtClean="0">
                <a:solidFill>
                  <a:schemeClr val="tx1"/>
                </a:solidFill>
                <a:latin typeface="Sylfaen" panose="010A0502050306030303" pitchFamily="18" charset="0"/>
              </a:rPr>
              <a:t>․․․</a:t>
            </a:r>
            <a:endParaRPr lang="en-US" sz="2200" dirty="0" smtClean="0">
              <a:solidFill>
                <a:schemeClr val="tx1"/>
              </a:solidFill>
              <a:latin typeface="Sylfaen" panose="010A0502050306030303" pitchFamily="18" charset="0"/>
            </a:endParaRPr>
          </a:p>
          <a:p>
            <a:pPr algn="l"/>
            <a:endParaRPr lang="hy-AM" sz="2200" dirty="0" smtClean="0">
              <a:solidFill>
                <a:schemeClr val="tx1"/>
              </a:solidFill>
              <a:latin typeface="Sylfaen" panose="010A0502050306030303" pitchFamily="18" charset="0"/>
            </a:endParaRPr>
          </a:p>
          <a:p>
            <a:pPr algn="l"/>
            <a:r>
              <a:rPr lang="hy-AM" sz="2200" u="sng" dirty="0" smtClean="0">
                <a:solidFill>
                  <a:schemeClr val="tx1"/>
                </a:solidFill>
                <a:latin typeface="Sylfaen" panose="010A0502050306030303" pitchFamily="18" charset="0"/>
              </a:rPr>
              <a:t>Քաղաքացիաիրավական դաշտում </a:t>
            </a:r>
          </a:p>
          <a:p>
            <a:pPr algn="l">
              <a:tabLst>
                <a:tab pos="682625" algn="l"/>
              </a:tabLst>
            </a:pPr>
            <a:r>
              <a:rPr lang="hy-AM" sz="2200">
                <a:solidFill>
                  <a:schemeClr val="tx1"/>
                </a:solidFill>
                <a:latin typeface="Sylfaen" panose="010A0502050306030303" pitchFamily="18" charset="0"/>
              </a:rPr>
              <a:t> </a:t>
            </a:r>
            <a:r>
              <a:rPr lang="hy-AM" sz="2200" smtClean="0">
                <a:solidFill>
                  <a:schemeClr val="tx1"/>
                </a:solidFill>
                <a:latin typeface="Sylfaen" panose="010A0502050306030303" pitchFamily="18" charset="0"/>
              </a:rPr>
              <a:t>         </a:t>
            </a:r>
            <a:r>
              <a:rPr lang="hy-AM" sz="2200" smtClean="0">
                <a:solidFill>
                  <a:schemeClr val="tx1"/>
                </a:solidFill>
                <a:latin typeface="Sylfaen" panose="010A0502050306030303" pitchFamily="18" charset="0"/>
              </a:rPr>
              <a:t>Ընդունել </a:t>
            </a:r>
            <a:r>
              <a:rPr lang="hy-AM" sz="2200" dirty="0" smtClean="0">
                <a:solidFill>
                  <a:schemeClr val="tx1"/>
                </a:solidFill>
                <a:latin typeface="Sylfaen" panose="010A0502050306030303" pitchFamily="18" charset="0"/>
              </a:rPr>
              <a:t>խտրականության արգելքի մասին օրենք, 		և/կամ Քաղաքացիական օրենսգրքում ավելացնել 			խտրականության արգելքի մասին 					նյութաիրավական </a:t>
            </a:r>
            <a:r>
              <a:rPr lang="hy-AM" sz="2200" dirty="0" smtClean="0">
                <a:solidFill>
                  <a:schemeClr val="tx1"/>
                </a:solidFill>
                <a:latin typeface="Sylfaen" panose="010A0502050306030303" pitchFamily="18" charset="0"/>
              </a:rPr>
              <a:t>հիմք</a:t>
            </a:r>
            <a:r>
              <a:rPr lang="hy-AM" sz="2200" dirty="0" smtClean="0">
                <a:solidFill>
                  <a:schemeClr val="tx1"/>
                </a:solidFill>
                <a:latin typeface="Sylfaen" panose="010A0502050306030303" pitchFamily="18" charset="0"/>
              </a:rPr>
              <a:t>եր</a:t>
            </a:r>
            <a:r>
              <a:rPr lang="hy-AM" sz="2200" dirty="0" smtClean="0">
                <a:solidFill>
                  <a:schemeClr val="tx1"/>
                </a:solidFill>
                <a:latin typeface="Sylfaen" panose="010A0502050306030303" pitchFamily="18" charset="0"/>
              </a:rPr>
              <a:t>, </a:t>
            </a:r>
            <a:r>
              <a:rPr lang="hy-AM" sz="2200" dirty="0" smtClean="0">
                <a:solidFill>
                  <a:schemeClr val="tx1"/>
                </a:solidFill>
                <a:latin typeface="Sylfaen" panose="010A0502050306030303" pitchFamily="18" charset="0"/>
              </a:rPr>
              <a:t>որպեսզի 					հակախտրականության ընդհանուր գաղափարը 			միանա վիրավորանքի և զրպարտության մասին 			</a:t>
            </a:r>
            <a:r>
              <a:rPr lang="en-US" sz="2200" dirty="0" smtClean="0">
                <a:solidFill>
                  <a:schemeClr val="tx1"/>
                </a:solidFill>
                <a:latin typeface="Sylfaen" panose="010A0502050306030303" pitchFamily="18" charset="0"/>
              </a:rPr>
              <a:t>1087.1</a:t>
            </a:r>
            <a:r>
              <a:rPr lang="hy-AM" sz="2200" dirty="0" smtClean="0">
                <a:solidFill>
                  <a:schemeClr val="tx1"/>
                </a:solidFill>
                <a:latin typeface="Sylfaen" panose="010A0502050306030303" pitchFamily="18" charset="0"/>
              </a:rPr>
              <a:t> հոդվածին՝ էապես ուժեղացնելով վերջինը</a:t>
            </a:r>
            <a:r>
              <a:rPr lang="hy-AM" sz="2200" dirty="0" smtClean="0">
                <a:solidFill>
                  <a:schemeClr val="tx1"/>
                </a:solidFill>
                <a:latin typeface="Sylfaen"/>
              </a:rPr>
              <a:t>։</a:t>
            </a:r>
            <a:endParaRPr lang="en-US" sz="2200" dirty="0">
              <a:solidFill>
                <a:schemeClr val="tx1"/>
              </a:solidFill>
            </a:endParaRPr>
          </a:p>
        </p:txBody>
      </p:sp>
    </p:spTree>
    <p:extLst>
      <p:ext uri="{BB962C8B-B14F-4D97-AF65-F5344CB8AC3E}">
        <p14:creationId xmlns:p14="http://schemas.microsoft.com/office/powerpoint/2010/main" val="39061080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4155</TotalTime>
  <Words>867</Words>
  <Application>Microsoft Office PowerPoint</Application>
  <PresentationFormat>On-screen Show (4:3)</PresentationFormat>
  <Paragraphs>116</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Arial Unicode</vt:lpstr>
      <vt:lpstr>Calibri</vt:lpstr>
      <vt:lpstr>Sylfaen</vt:lpstr>
      <vt:lpstr>Times New Roman</vt:lpstr>
      <vt:lpstr>Wingdings</vt:lpstr>
      <vt:lpstr>Office Theme</vt:lpstr>
      <vt:lpstr> Ատելության խոսք  </vt:lpstr>
      <vt:lpstr>  Սավվա Տերենտևն ընդդ․ Ռուսաստանի (2019)  </vt:lpstr>
      <vt:lpstr>  Սարի Թաղի դեպքեր  </vt:lpstr>
      <vt:lpstr>  Սարի Թաղի դեպքեր  </vt:lpstr>
      <vt:lpstr> Կանխակալություն/նախապաշարմունք </vt:lpstr>
      <vt:lpstr> Ատելության շարժառիթով հանցագործության սահմանումը </vt:lpstr>
      <vt:lpstr> Ատելության շարժառիթով հանցագործության սահմանումը </vt:lpstr>
      <vt:lpstr> Ատելության շարժառիթով հանցագործության սահմանումը </vt:lpstr>
      <vt:lpstr> ՀՀ քրեական օրենսգիրք </vt:lpstr>
      <vt:lpstr> ՀՀ քրեական օրենսգիրք </vt:lpstr>
      <vt:lpstr> Նոր քրեական օրենսգրքի նախագիծ </vt:lpstr>
      <vt:lpstr> Նոր քրեական օրենսգրքի նախագիծ </vt:lpstr>
      <vt:lpstr> Նոր քրեական օրենսգրքի նախագիծ </vt:lpstr>
      <vt:lpstr> Նոր քրեական օրենսգրքի նախագիծ </vt:lpstr>
      <vt:lpstr> Քաղաքացիրավական կարգավորոււմ </vt:lpstr>
      <vt:lpstr> Քաղաքացիրավական կարգավորում </vt:lpstr>
      <vt:lpstr> Քաղաքացիաիրավական կարգավորումը </vt:lpstr>
      <vt:lpstr> Եվրոպական կոնվենցիա </vt:lpstr>
      <vt:lpstr>ՀՀ սահմանադրություն</vt:lpstr>
      <vt:lpstr>Առաջարկություն</vt:lpstr>
    </vt:vector>
  </TitlesOfParts>
  <Company>Org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Հոդված 11. Հավաքների և միավորման ազատություն</dc:title>
  <dc:creator>USER</dc:creator>
  <cp:lastModifiedBy>Ara Ghazaryan</cp:lastModifiedBy>
  <cp:revision>58</cp:revision>
  <cp:lastPrinted>2016-11-01T16:02:25Z</cp:lastPrinted>
  <dcterms:created xsi:type="dcterms:W3CDTF">2016-10-12T16:34:30Z</dcterms:created>
  <dcterms:modified xsi:type="dcterms:W3CDTF">2019-12-23T12:28:19Z</dcterms:modified>
</cp:coreProperties>
</file>