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  <p:sldMasterId id="2147483696" r:id="rId3"/>
    <p:sldMasterId id="2147483708" r:id="rId4"/>
    <p:sldMasterId id="2147483720" r:id="rId5"/>
    <p:sldMasterId id="2147483732" r:id="rId6"/>
    <p:sldMasterId id="2147483768" r:id="rId7"/>
    <p:sldMasterId id="2147483868" r:id="rId8"/>
  </p:sldMasterIdLst>
  <p:notesMasterIdLst>
    <p:notesMasterId r:id="rId46"/>
  </p:notesMasterIdLst>
  <p:handoutMasterIdLst>
    <p:handoutMasterId r:id="rId47"/>
  </p:handoutMasterIdLst>
  <p:sldIdLst>
    <p:sldId id="256" r:id="rId9"/>
    <p:sldId id="257" r:id="rId10"/>
    <p:sldId id="299" r:id="rId11"/>
    <p:sldId id="341" r:id="rId12"/>
    <p:sldId id="342" r:id="rId13"/>
    <p:sldId id="352" r:id="rId14"/>
    <p:sldId id="313" r:id="rId15"/>
    <p:sldId id="343" r:id="rId16"/>
    <p:sldId id="325" r:id="rId17"/>
    <p:sldId id="344" r:id="rId18"/>
    <p:sldId id="316" r:id="rId19"/>
    <p:sldId id="345" r:id="rId20"/>
    <p:sldId id="314" r:id="rId21"/>
    <p:sldId id="321" r:id="rId22"/>
    <p:sldId id="326" r:id="rId23"/>
    <p:sldId id="319" r:id="rId24"/>
    <p:sldId id="320" r:id="rId25"/>
    <p:sldId id="327" r:id="rId26"/>
    <p:sldId id="353" r:id="rId27"/>
    <p:sldId id="329" r:id="rId28"/>
    <p:sldId id="330" r:id="rId29"/>
    <p:sldId id="331" r:id="rId30"/>
    <p:sldId id="332" r:id="rId31"/>
    <p:sldId id="328" r:id="rId32"/>
    <p:sldId id="333" r:id="rId33"/>
    <p:sldId id="334" r:id="rId34"/>
    <p:sldId id="335" r:id="rId35"/>
    <p:sldId id="339" r:id="rId36"/>
    <p:sldId id="336" r:id="rId37"/>
    <p:sldId id="337" r:id="rId38"/>
    <p:sldId id="338" r:id="rId39"/>
    <p:sldId id="340" r:id="rId40"/>
    <p:sldId id="348" r:id="rId41"/>
    <p:sldId id="347" r:id="rId42"/>
    <p:sldId id="350" r:id="rId43"/>
    <p:sldId id="349" r:id="rId44"/>
    <p:sldId id="351" r:id="rId45"/>
  </p:sldIdLst>
  <p:sldSz cx="9144000" cy="6858000" type="screen4x3"/>
  <p:notesSz cx="6761163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rayik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187" autoAdjust="0"/>
    <p:restoredTop sz="94622" autoAdjust="0"/>
  </p:normalViewPr>
  <p:slideViewPr>
    <p:cSldViewPr>
      <p:cViewPr varScale="1">
        <p:scale>
          <a:sx n="70" d="100"/>
          <a:sy n="70" d="100"/>
        </p:scale>
        <p:origin x="17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154"/>
    </p:cViewPr>
  </p:sorter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8336BB5-9E67-41AC-8324-4F6982D4A8C8}" type="datetimeFigureOut">
              <a:rPr lang="en-US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B28D8A-3A61-428C-87F8-DF1197147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15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22813"/>
            <a:ext cx="54086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83300-87B3-440C-AC07-D6B17DD8F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5635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EA10F-28D6-4963-A5D1-36CE94282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97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C11AD-24C8-42E1-976F-0A38BD789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9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C3D34-8394-4283-B3C7-E73AAEBBD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79BA4-B617-4061-8F3A-DC21ED2A7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86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CCD01-53E3-4EDC-872D-AB6ABA8E7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5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25316-A013-49F8-9BB7-A81C6EAEC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7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A4E52-F0D8-4D7E-86E5-80A44254D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95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3A03C-9388-4BBE-91C2-E6C4B8D183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06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8A46C-CFB9-48B3-8199-3B3AB0D65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5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44160-8457-4C74-ACF2-DF854DD5B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3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C995-877E-40C2-915D-633680CAA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42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34776-4636-4677-AFDE-B9B75702F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41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816DE-0AB9-45C2-A916-A99F04A63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4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C135A-AB7F-4153-9A82-31239536B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32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7169D-0AE8-47C7-9C38-D6215B1D0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226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92568-4D02-44E1-AF24-EAFE83EB2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56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E6B1D-C627-4FC8-A036-1C3C41D56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566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C32EC-CE22-4E81-A7D3-09484A48D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16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E0D2C-2E40-4628-BDE6-F30994AB4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12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251AD3-7A32-4491-B8AA-4D2482812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70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F2E7A-314E-455B-87F8-EBA653BBD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3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05628-F53E-42B1-B246-C28FF2B46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97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AA18C-B08C-4A5B-954D-651242724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15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EFB8D-32D6-4E4A-AD72-EAB57B3E6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75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8233A-66D8-4110-8746-4C442429A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381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AF6C4-A2A1-4FC2-9568-647470057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540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8AA1B-99F3-4D50-8601-2BB3F932CD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48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F759F-C4BE-4A32-AA00-4E7598E9A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78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D129-3EC0-4F81-BEA7-59D99DE15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949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C5A36-1391-4E5D-8D5B-414DAB1533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13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1A832-345D-4858-B6D9-8EF887D55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91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17E2A-E308-4B70-9245-B9FCE48CF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839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45EE5-3AC3-492E-893F-8B484D092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267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C2148-E64B-42BB-8DEB-5EA01549E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414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7B65E-2D8F-4555-BC09-28D56D6F35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222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35DCA-D3F3-4BB1-80AD-A34B8FE77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550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F183B-F59B-4CA8-A108-79CE29B96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312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966CE-2CED-419B-A31E-90D725758A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79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EB3CD-8F3E-46FF-801B-D3C0F48C4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108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7562A-83CC-4F07-A20C-7AAA8D485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112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42341E-7EFF-40EC-92B7-1844BCB5B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022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FB44A-89C1-4574-85BD-77360F0D4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89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00005-0E62-40EA-848C-582C0E9415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782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845D6-3AC0-48CE-84C8-80B46A221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509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9560-420D-475D-A726-B11D6BB7C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609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6F445-3665-45E8-95CE-960E0D5A9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993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5E426-7CC7-4EBD-B8F3-AC19EB7D5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283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F0947-8789-4703-8134-95D964109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128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097DE-8CF7-42A5-8B18-931498767C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12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EA75-2B3F-4530-ADB8-49501CA48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938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C615F-E5A4-4EEB-AB9F-8BAAE4536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702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6549F-0EE9-4520-930B-A831D1069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133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054B1-7DC4-4772-830B-BFA47677A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471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DEB3F-59A7-432D-8A1E-175350156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10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AC777-8F1B-4895-BEF1-8EE744CB0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471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06F62-08AA-4025-947F-DDAC6AFAF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714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E135A-8D64-4E27-9A27-4DA1238AA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306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B4221-2A08-49B8-87F5-3B4195881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638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A52DE-0BB8-4766-BF8D-A80C23B17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654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EDF89-BDFC-42C0-A199-9712A77F2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88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FBDC0-61C5-46BA-A434-4FA281C8B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305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6970E-B63F-4E7A-8FBA-996AABCB8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677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6CD9B-A3B3-4615-8D3C-871148148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227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BBA0C-D124-45A8-8117-BEE5F4AA4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68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F65A7-B569-40A2-84CF-ED83E5D57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288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F77B6-235D-4B0B-9C1A-CB0040036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902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40EA2-5B1E-4E87-9FDA-B7F1C6B95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397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571A9-A4B4-4E29-B4C3-8F15D599D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68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8E04C-7FDE-466A-88E6-FF7EB4EDF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470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F5C60-2CAE-4921-9C3D-99E600CB5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050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AECB0-7777-4D35-9337-EC95667649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478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B08A7-AC8A-4947-A557-F9AEC53B2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870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B9998-A12E-40DE-B8A9-6DAE0F237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929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3C04F-BBBF-4852-B365-05B5507DE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9619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17E27-BA9F-4FB0-8073-FC92A0AE9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72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EC7AA-4B54-493E-A7C4-EA2A827AF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15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B3216-1EE3-4DCD-97F6-16F7A8DC0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990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C642D-2C68-4B32-AEED-179976658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568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2ED53-4D67-4821-93D0-1237DFDD0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825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228C4-391A-4438-9513-091F2DDAD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996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B1189-B9FB-4F2D-8F0F-53F7E18804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575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760A1-0369-415C-968B-056CFF093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2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EC213-973A-4027-94AA-CDD64A9D9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090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D5500-0218-498B-9369-35B8CA8E8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453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6A68F-AB77-4469-8E4B-55D2B64F1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39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7386C-1D1F-4C4A-8DE3-F75AB77C5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009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EB3B7-2FC2-43D4-B7DF-722025C824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535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C2591-A1F4-4EC2-B960-294E24C4A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5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5843F8C-AA47-40EF-993E-0968829A4F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E6CC5F-7B2C-4E5F-96E5-5324DFAEB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E807374-BD5D-436C-85FC-DB356C70C9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A551E0A-1E7B-4C2F-9D94-5B0D9A988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D66E653-876B-481B-BA55-68D52FC49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998E64B-69EE-460D-9F50-C7FFF781A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97A7F95-C24E-4E0E-8DB0-CAB13F950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258DFA-41F5-47C5-8D2F-4AAF78ED5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2400" cy="147002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b="1" dirty="0" smtClean="0">
                <a:latin typeface="Sylfaen" pitchFamily="18" charset="0"/>
              </a:rPr>
              <a:t>ՄԻԵԿ</a:t>
            </a:r>
            <a:r>
              <a:rPr lang="en-US" sz="4800" dirty="0" smtClean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2565400"/>
            <a:ext cx="6553200" cy="3240088"/>
          </a:xfrm>
          <a:solidFill>
            <a:schemeClr val="bg1"/>
          </a:solidFill>
        </p:spPr>
        <p:txBody>
          <a:bodyPr/>
          <a:lstStyle/>
          <a:p>
            <a:pPr eaLnBrk="1" hangingPunct="1"/>
            <a:endParaRPr lang="en-US" b="1" dirty="0" smtClean="0">
              <a:latin typeface="Sylfaen" pitchFamily="18" charset="0"/>
            </a:endParaRPr>
          </a:p>
          <a:p>
            <a:pPr eaLnBrk="1" hangingPunct="1"/>
            <a:r>
              <a:rPr lang="en-US" b="1" dirty="0" smtClean="0">
                <a:latin typeface="Sylfaen" pitchFamily="18" charset="0"/>
              </a:rPr>
              <a:t>6-րդ </a:t>
            </a:r>
            <a:r>
              <a:rPr lang="en-US" b="1" dirty="0" err="1" smtClean="0">
                <a:latin typeface="Sylfaen" pitchFamily="18" charset="0"/>
              </a:rPr>
              <a:t>հոդված</a:t>
            </a:r>
            <a:endParaRPr lang="en-US" b="1" dirty="0" smtClean="0">
              <a:latin typeface="Sylfaen" pitchFamily="18" charset="0"/>
            </a:endParaRPr>
          </a:p>
          <a:p>
            <a:pPr eaLnBrk="1" hangingPunct="1"/>
            <a:endParaRPr lang="en-US" sz="2800" b="1" dirty="0" smtClean="0">
              <a:latin typeface="Sylfaen" pitchFamily="18" charset="0"/>
            </a:endParaRPr>
          </a:p>
          <a:p>
            <a:pPr eaLnBrk="1" hangingPunct="1"/>
            <a:r>
              <a:rPr lang="en-US" sz="2800" b="1" dirty="0" err="1" smtClean="0">
                <a:latin typeface="Sylfaen" pitchFamily="18" charset="0"/>
              </a:rPr>
              <a:t>Արդար</a:t>
            </a:r>
            <a:r>
              <a:rPr lang="en-US" sz="2800" b="1" dirty="0" smtClean="0">
                <a:latin typeface="Sylfaen" pitchFamily="18" charset="0"/>
              </a:rPr>
              <a:t> </a:t>
            </a:r>
            <a:r>
              <a:rPr lang="en-US" sz="2800" b="1" dirty="0" err="1" smtClean="0">
                <a:latin typeface="Sylfaen" pitchFamily="18" charset="0"/>
              </a:rPr>
              <a:t>դատաքննության</a:t>
            </a:r>
            <a:r>
              <a:rPr lang="en-US" sz="2800" b="1" dirty="0" smtClean="0">
                <a:latin typeface="Sylfaen" pitchFamily="18" charset="0"/>
              </a:rPr>
              <a:t> </a:t>
            </a:r>
            <a:r>
              <a:rPr lang="en-US" sz="2800" b="1" dirty="0" err="1" smtClean="0">
                <a:latin typeface="Sylfaen" pitchFamily="18" charset="0"/>
              </a:rPr>
              <a:t>իրավունք</a:t>
            </a:r>
            <a:endParaRPr lang="en-US" sz="2800" b="1" dirty="0" smtClean="0">
              <a:latin typeface="Sylfaen" pitchFamily="18" charset="0"/>
            </a:endParaRPr>
          </a:p>
          <a:p>
            <a:pPr eaLnBrk="1" hangingPunct="1"/>
            <a:endParaRPr lang="en-US" sz="2800" b="1" dirty="0">
              <a:latin typeface="Sylfaen" pitchFamily="18" charset="0"/>
            </a:endParaRPr>
          </a:p>
          <a:p>
            <a:pPr eaLnBrk="1" hangingPunct="1"/>
            <a:r>
              <a:rPr lang="en-US" sz="1600" dirty="0" err="1" smtClean="0">
                <a:latin typeface="Sylfaen" pitchFamily="18" charset="0"/>
              </a:rPr>
              <a:t>Կազմեց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Արա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Ղազարյանը</a:t>
            </a:r>
            <a:endParaRPr lang="en-US" sz="1600" dirty="0" smtClean="0">
              <a:latin typeface="Sylfae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124744"/>
            <a:ext cx="7704856" cy="4248472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latin typeface="Sylfaen" pitchFamily="18" charset="0"/>
              </a:rPr>
              <a:t>6-րդ </a:t>
            </a:r>
            <a:r>
              <a:rPr lang="en-US" sz="2400" dirty="0" err="1" smtClean="0">
                <a:latin typeface="Sylfaen" pitchFamily="18" charset="0"/>
              </a:rPr>
              <a:t>հոդված</a:t>
            </a:r>
            <a:endParaRPr lang="en-US" sz="2400" dirty="0" smtClean="0">
              <a:latin typeface="Sylfaen" pitchFamily="18" charset="0"/>
            </a:endParaRPr>
          </a:p>
          <a:p>
            <a:pPr marL="609600" indent="-60960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hy-AM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346075" indent="-346075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/>
            </a:pPr>
            <a:r>
              <a:rPr lang="en-US" sz="2000" dirty="0" smtClean="0">
                <a:latin typeface="Sylfaen"/>
                <a:ea typeface="Calibri"/>
                <a:cs typeface="Times New Roman"/>
              </a:rPr>
              <a:t>1. 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Յուրաքանչյուր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ոք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,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երբ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որոշվում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են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նրա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քաղաքացիական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իրավունքներն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ու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պարտականությունները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կամ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նրան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ներկայացված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ցանկացած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քրեական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մեղադրանքի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առնչությամբ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,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ունի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օրենքի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հիման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վրա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ստեղծված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անկախ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ու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անաչառ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դատարանի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կողմից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ողջամիտ</a:t>
            </a:r>
            <a:r>
              <a:rPr lang="en-US" sz="2000" dirty="0" smtClean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ժամկետում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արդարացի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smtClean="0">
                <a:latin typeface="Sylfaen"/>
                <a:ea typeface="Calibri"/>
                <a:cs typeface="Sylfaen"/>
              </a:rPr>
              <a:t>և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հրապարակային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դատաքննության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իրավունք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:</a:t>
            </a:r>
            <a:endParaRPr lang="en-US" sz="2000" dirty="0" smtClean="0">
              <a:latin typeface="Calibri"/>
              <a:ea typeface="Calibri"/>
              <a:cs typeface="Times New Roman"/>
            </a:endParaRPr>
          </a:p>
          <a:p>
            <a:pPr marL="0" indent="0" algn="just" eaLnBrk="1" hangingPunct="1">
              <a:spcBef>
                <a:spcPts val="0"/>
              </a:spcBef>
              <a:buFontTx/>
              <a:buNone/>
              <a:defRPr/>
            </a:pPr>
            <a:endParaRPr lang="hy-AM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400" dirty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16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22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29413" y="6858000"/>
            <a:ext cx="2414587" cy="3873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1F6670C-B16B-4C89-A47A-4D8491062F67}" type="slidenum">
              <a:rPr lang="en-US" smtClean="0"/>
              <a:pPr eaLnBrk="1" hangingPunct="1"/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692696"/>
            <a:ext cx="8208912" cy="4032448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400" dirty="0" err="1" smtClean="0">
                <a:solidFill>
                  <a:srgbClr val="000000"/>
                </a:solidFill>
                <a:latin typeface="Sylfaen" pitchFamily="18" charset="0"/>
              </a:rPr>
              <a:t>հոդված</a:t>
            </a:r>
            <a:endParaRPr lang="en-US" sz="24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Ա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րդար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դատաքննության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hy-AM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hy-AM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Յուրաքանչյուր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ոք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,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ով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մեղադրվում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է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քրեական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հանցագործություն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կատարելու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մեջ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,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համարվում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է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անմեղ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,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քանի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դեռ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նրա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մեղավորությունն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ապացուցված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չէ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ea typeface="Times New Roman" pitchFamily="18" charset="0"/>
                <a:cs typeface="Sylfaen" pitchFamily="18" charset="0"/>
              </a:rPr>
              <a:t>օրենքին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  <a:cs typeface="Times New Roman" pitchFamily="18" charset="0"/>
              </a:rPr>
              <a:t>համապատասխան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hy-AM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hy-AM" sz="2000" dirty="0" smtClean="0">
                <a:latin typeface="Times New Roman" pitchFamily="18" charset="0"/>
                <a:cs typeface="Times New Roman" pitchFamily="18" charset="0"/>
              </a:rPr>
              <a:t>․․․․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97E010-4069-46B2-808B-E35F9CE53C5C}" type="slidenum">
              <a:rPr lang="en-US" smtClean="0"/>
              <a:pPr eaLnBrk="1" hangingPunct="1"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0"/>
            <a:ext cx="8352928" cy="6093296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400" dirty="0" err="1" smtClean="0">
                <a:solidFill>
                  <a:srgbClr val="000000"/>
                </a:solidFill>
                <a:latin typeface="Sylfaen" pitchFamily="18" charset="0"/>
              </a:rPr>
              <a:t>հոդված</a:t>
            </a:r>
            <a:endParaRPr lang="en-US" sz="24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AutoNum type="arabicPeriod" startAt="3"/>
              <a:defRPr/>
            </a:pP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Քրեական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հանցագործություն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կատարելու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մեջ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մեղադրվող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յուրաքանչյուր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ոք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ունի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հետևյալ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նվազագույն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իրավունքները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Tx/>
              <a:buNone/>
              <a:defRPr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82625" indent="-341313" algn="just">
              <a:buFontTx/>
              <a:buNone/>
              <a:defRPr/>
            </a:pP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ա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իրեն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հասկանալի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լեզվով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անհապաղ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հանգամանորեն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տեղեկացվելու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իրեն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ներկայացված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մեղադրանքի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բնույթի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և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հիմքի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մասին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82625" indent="-341313" algn="just">
              <a:buFontTx/>
              <a:buNone/>
              <a:defRPr/>
            </a:pP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բ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բավարար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ժամանակ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հնարավորություններ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`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պաշտպանությունը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նախապատրաստելու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համար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82625" indent="-341313" algn="just">
              <a:buFontTx/>
              <a:buNone/>
              <a:defRPr/>
            </a:pP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	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պաշտպանելու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իրեն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անձամբ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կամ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ընտրած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դատապաշտպանների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միջոցով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կամ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եթե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նա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բավարար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միջոցներ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չունի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դատապաշտպանի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ծառայության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դիմաց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վճարելու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համար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ունենալու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անվճար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նշանակված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դատապաշտպան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երբ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դա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պահանջում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են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արդարադատության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շահերը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82625" indent="-341313" algn="just">
              <a:buFontTx/>
              <a:buNone/>
              <a:defRPr/>
            </a:pP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դ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	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հարցաքննելու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դեմ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ցուցմունք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տվող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վկաներին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կամ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իրավունք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ունենալու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այդ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վկաները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ենթարկվեն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հարցաքննության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և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իրավունք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ունենալու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`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վկաներին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կանչելու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հարցաքննելու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միևնույն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պայմաններով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ինչ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դեմ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ցուցմունք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տված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վկաները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682625" indent="-341313" algn="just">
              <a:buFontTx/>
              <a:buNone/>
              <a:defRPr/>
            </a:pP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ե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	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օգտվելու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թարգմանչի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անվճար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օգնությունից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եթե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ինքը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չի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հասկանում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դատարանում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գործածվող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լեզուն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կամ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չի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խոսում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այդ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լեզվով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97E010-4069-46B2-808B-E35F9CE53C5C}" type="slidenum">
              <a:rPr lang="en-US" smtClean="0"/>
              <a:pPr eaLnBrk="1" hangingPunct="1"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0261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0"/>
            <a:ext cx="8640960" cy="6093296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ՀՀ </a:t>
            </a:r>
            <a:r>
              <a:rPr lang="en-US" sz="2400" dirty="0" err="1" smtClean="0">
                <a:solidFill>
                  <a:srgbClr val="000000"/>
                </a:solidFill>
              </a:rPr>
              <a:t>Սահմանադրություն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63-</a:t>
            </a:r>
            <a:r>
              <a:rPr lang="hy-AM" sz="2000" dirty="0" smtClean="0">
                <a:solidFill>
                  <a:srgbClr val="000000"/>
                </a:solidFill>
              </a:rPr>
              <a:t>րդ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հոդված</a:t>
            </a:r>
            <a:endParaRPr lang="hy-AM" sz="20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hy-AM" sz="2000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hy-AM" sz="2000" dirty="0" smtClean="0">
                <a:solidFill>
                  <a:srgbClr val="000000"/>
                </a:solidFill>
              </a:rPr>
              <a:t>Արդար դատաքննության իրավունքը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800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95288" indent="-395288">
              <a:buNone/>
            </a:pPr>
            <a:r>
              <a:rPr lang="hy-AM" sz="2000" dirty="0">
                <a:solidFill>
                  <a:srgbClr val="000000"/>
                </a:solidFill>
              </a:rPr>
              <a:t>1. Յուրաքանչյուր ոք ունի անկախ և անաչառ դատարանի կողմից իր գործի արդարացի, հրապարակային և ողջամիտ ժամկետում քննության իրավունք:</a:t>
            </a:r>
          </a:p>
          <a:p>
            <a:pPr marL="395288" indent="-395288">
              <a:buNone/>
            </a:pPr>
            <a:r>
              <a:rPr lang="hy-AM" sz="2000" dirty="0">
                <a:solidFill>
                  <a:srgbClr val="000000"/>
                </a:solidFill>
              </a:rPr>
              <a:t>2. </a:t>
            </a:r>
            <a:r>
              <a:rPr lang="hy-AM" sz="2000" dirty="0" smtClean="0">
                <a:solidFill>
                  <a:srgbClr val="000000"/>
                </a:solidFill>
              </a:rPr>
              <a:t> Դատական </a:t>
            </a:r>
            <a:r>
              <a:rPr lang="hy-AM" sz="2000" dirty="0">
                <a:solidFill>
                  <a:srgbClr val="000000"/>
                </a:solidFill>
              </a:rPr>
              <a:t>վարույթը կամ դրա մի մասը, օրենքով սահմանված դեպքերում և կարգով, դատարանի որոշմամբ կարող է անցկացվել դռնփակ` վարույթի մասնակիցների մասնավոր կյանքի, անչափահասների կամ արդարադատության շահերի, ինչպես նաև պետական անվտանգության, հասարակական կարգի կամ բարոյականության պաշտպանության նպատակով:</a:t>
            </a:r>
          </a:p>
          <a:p>
            <a:pPr marL="395288" indent="-395288">
              <a:buNone/>
            </a:pPr>
            <a:r>
              <a:rPr lang="hy-AM" sz="2000" dirty="0">
                <a:solidFill>
                  <a:srgbClr val="000000"/>
                </a:solidFill>
              </a:rPr>
              <a:t>3. </a:t>
            </a:r>
            <a:r>
              <a:rPr lang="hy-AM" sz="2000" dirty="0" smtClean="0">
                <a:solidFill>
                  <a:srgbClr val="000000"/>
                </a:solidFill>
              </a:rPr>
              <a:t> Հիմնական </a:t>
            </a:r>
            <a:r>
              <a:rPr lang="hy-AM" sz="2000" dirty="0">
                <a:solidFill>
                  <a:srgbClr val="000000"/>
                </a:solidFill>
              </a:rPr>
              <a:t>իրավունքների խախտմամբ ձեռք բերված կամ արդար դատաքննության իրավունքը խաթարող ապացույցի օգտագործումն արգելվում է:</a:t>
            </a:r>
          </a:p>
          <a:p>
            <a:pPr marL="395288" indent="-395288"/>
            <a:endParaRPr lang="hy-AM" sz="2000" dirty="0">
              <a:solidFill>
                <a:srgbClr val="000000"/>
              </a:solidFill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97E010-4069-46B2-808B-E35F9CE53C5C}" type="slidenum">
              <a:rPr lang="en-US" smtClean="0"/>
              <a:pPr eaLnBrk="1" hangingPunct="1"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023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0"/>
            <a:ext cx="8640960" cy="6093296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+mj-lt"/>
              </a:rPr>
              <a:t>ՀՀ </a:t>
            </a:r>
            <a:r>
              <a:rPr lang="en-US" sz="1800" dirty="0" err="1" smtClean="0">
                <a:solidFill>
                  <a:srgbClr val="000000"/>
                </a:solidFill>
                <a:latin typeface="+mj-lt"/>
              </a:rPr>
              <a:t>Սահմանադրություն</a:t>
            </a:r>
            <a:endParaRPr lang="en-US" sz="1800" dirty="0" smtClean="0">
              <a:solidFill>
                <a:srgbClr val="000000"/>
              </a:solidFill>
              <a:latin typeface="+mj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+mj-lt"/>
              </a:rPr>
              <a:t>67-</a:t>
            </a:r>
            <a:r>
              <a:rPr lang="hy-AM" sz="1800" dirty="0" smtClean="0">
                <a:solidFill>
                  <a:srgbClr val="000000"/>
                </a:solidFill>
                <a:latin typeface="+mj-lt"/>
              </a:rPr>
              <a:t>րդ</a:t>
            </a:r>
            <a:r>
              <a:rPr lang="en-US" sz="18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+mj-lt"/>
              </a:rPr>
              <a:t>հոդված</a:t>
            </a:r>
            <a:endParaRPr lang="hy-AM" sz="1800" dirty="0" smtClean="0">
              <a:solidFill>
                <a:srgbClr val="000000"/>
              </a:solidFill>
              <a:latin typeface="+mj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hy-AM" sz="1800" dirty="0" smtClean="0">
              <a:solidFill>
                <a:srgbClr val="000000"/>
              </a:solidFill>
              <a:latin typeface="+mj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hy-AM" sz="1800" dirty="0" smtClean="0">
                <a:solidFill>
                  <a:srgbClr val="000000"/>
                </a:solidFill>
                <a:latin typeface="+mj-lt"/>
              </a:rPr>
              <a:t>Մեղադրանքից պաշտպանվելու իրավունքը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+mj-lt"/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hy-AM" sz="1800" dirty="0">
                <a:solidFill>
                  <a:srgbClr val="000000"/>
                </a:solidFill>
                <a:latin typeface="+mj-lt"/>
              </a:rPr>
              <a:t>Հանցագործության համար մեղադրվող յուրաքանչյուր ոք ունի`</a:t>
            </a:r>
          </a:p>
          <a:p>
            <a:pPr marL="519113" indent="-287338">
              <a:buNone/>
            </a:pPr>
            <a:r>
              <a:rPr lang="hy-AM" sz="1800" dirty="0">
                <a:solidFill>
                  <a:srgbClr val="000000"/>
                </a:solidFill>
                <a:latin typeface="+mj-lt"/>
              </a:rPr>
              <a:t>1) ներկայացված մեղադրանքի բնույթի և հիմքի մասին իրեն հասկանալի լեզվով անհապաղ ու հանգամանորեն տեղեկացվելու իրավունք.</a:t>
            </a:r>
          </a:p>
          <a:p>
            <a:pPr marL="519113" indent="-287338">
              <a:buNone/>
            </a:pPr>
            <a:r>
              <a:rPr lang="hy-AM" sz="1800" dirty="0">
                <a:solidFill>
                  <a:srgbClr val="000000"/>
                </a:solidFill>
                <a:latin typeface="+mj-lt"/>
              </a:rPr>
              <a:t>2) անձամբ կամ իր ընտրած փաստաբանի միջոցով պաշտպանվելու իրավունք.</a:t>
            </a:r>
          </a:p>
          <a:p>
            <a:pPr marL="519113" indent="-287338">
              <a:buNone/>
            </a:pPr>
            <a:r>
              <a:rPr lang="hy-AM" sz="1800" dirty="0">
                <a:solidFill>
                  <a:srgbClr val="000000"/>
                </a:solidFill>
                <a:latin typeface="+mj-lt"/>
              </a:rPr>
              <a:t>3) իր պաշտպանությունը նախապատրաստելու և իր ընտրած փաստաբանի հետ հաղորդակցվելու համար բավարար ժամանակ և հնարավորություններ ունենալու իրավունք.</a:t>
            </a:r>
          </a:p>
          <a:p>
            <a:pPr marL="519113" indent="-287338">
              <a:buNone/>
            </a:pPr>
            <a:r>
              <a:rPr lang="hy-AM" sz="1800" dirty="0">
                <a:solidFill>
                  <a:srgbClr val="000000"/>
                </a:solidFill>
                <a:latin typeface="+mj-lt"/>
              </a:rPr>
              <a:t>4) իր դեմ ցուցմունք տվող անձանց հարցման ենթարկելու իրավունք, կամ որ այդ անձինք ենթարկվեն հարցման, ինչպես նաև, որ իր օգտին ցուցմունք տվող անձինք կանչվեն և հարցաքննվեն նույն պայմաններով, ինչ իր դեմ ցուցմունք տված անձինք.</a:t>
            </a:r>
          </a:p>
          <a:p>
            <a:pPr marL="519113" indent="-287338">
              <a:buNone/>
            </a:pPr>
            <a:r>
              <a:rPr lang="hy-AM" sz="1800" dirty="0">
                <a:solidFill>
                  <a:srgbClr val="000000"/>
                </a:solidFill>
                <a:latin typeface="+mj-lt"/>
              </a:rPr>
              <a:t>5) թարգմանչի անվճար ծառայությունից օգտվելու իրավունք, եթե նա չի տիրապետում հայերենին:</a:t>
            </a:r>
          </a:p>
          <a:p>
            <a:pPr marL="519113" indent="-287338">
              <a:buNone/>
            </a:pPr>
            <a:endParaRPr lang="hy-AM" sz="1800" dirty="0">
              <a:solidFill>
                <a:srgbClr val="000000"/>
              </a:solidFill>
              <a:latin typeface="+mj-lt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 smtClean="0">
              <a:solidFill>
                <a:srgbClr val="000000"/>
              </a:solidFill>
              <a:latin typeface="+mj-lt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3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97E010-4069-46B2-808B-E35F9CE53C5C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086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6632"/>
            <a:ext cx="8640960" cy="6552728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400" dirty="0" err="1" smtClean="0">
                <a:solidFill>
                  <a:srgbClr val="000000"/>
                </a:solidFill>
                <a:latin typeface="Sylfaen" pitchFamily="18" charset="0"/>
              </a:rPr>
              <a:t>Կիրառությունը</a:t>
            </a:r>
            <a:endParaRPr lang="en-US" sz="24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Կիրառվում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է.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Քրեական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դատավարությունների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առնչությամբ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</a:t>
            </a:r>
          </a:p>
          <a:p>
            <a:pPr marL="0" indent="0" eaLnBrk="1" hangingPunct="1">
              <a:spcBef>
                <a:spcPts val="0"/>
              </a:spcBef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	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Յուրաքանչյուր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ոք</a:t>
            </a:r>
            <a:r>
              <a:rPr lang="hy-AM" sz="2000" dirty="0" smtClean="0">
                <a:latin typeface="Sylfaen"/>
                <a:ea typeface="Calibri"/>
                <a:cs typeface="Times New Roman"/>
              </a:rPr>
              <a:t>․․․․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նրան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	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ներկայացված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	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ցանկացած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hy-AM" sz="2000" dirty="0" smtClean="0">
                <a:latin typeface="Sylfaen"/>
                <a:ea typeface="Calibri"/>
                <a:cs typeface="Times New Roman"/>
              </a:rPr>
              <a:t>   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hy-AM" sz="2000" dirty="0">
                <a:latin typeface="Sylfaen"/>
                <a:ea typeface="Calibri"/>
                <a:cs typeface="Times New Roman"/>
              </a:rPr>
              <a:t> </a:t>
            </a:r>
            <a:r>
              <a:rPr lang="hy-AM" sz="2000" dirty="0" smtClean="0">
                <a:latin typeface="Sylfaen"/>
                <a:ea typeface="Calibri"/>
                <a:cs typeface="Times New Roman"/>
              </a:rPr>
              <a:t>             </a:t>
            </a:r>
            <a:r>
              <a:rPr lang="en-US" sz="2000" dirty="0" err="1" smtClean="0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քրեական</a:t>
            </a:r>
            <a:r>
              <a:rPr lang="en-US" sz="2000" dirty="0" smtClean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մեղադրանքի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առնչությամբ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, </a:t>
            </a:r>
            <a:endParaRPr lang="en-US" sz="2000" dirty="0" smtClean="0">
              <a:latin typeface="Sylfaen" pitchFamily="18" charset="0"/>
              <a:ea typeface="Calibri"/>
              <a:cs typeface="Sylfaen"/>
            </a:endParaRP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en-US" sz="1600" dirty="0" smtClean="0">
              <a:latin typeface="Sylfaen" pitchFamily="18" charset="0"/>
              <a:ea typeface="Calibri"/>
              <a:cs typeface="Sylfaen"/>
            </a:endParaRP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en-US" sz="1600" dirty="0" smtClean="0">
              <a:latin typeface="Sylfaen" pitchFamily="18" charset="0"/>
              <a:ea typeface="Calibri"/>
              <a:cs typeface="Sylfaen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Քաղաքացիական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դատավարությունների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առնչությամբ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</a:t>
            </a:r>
            <a:endParaRPr lang="en-US" sz="18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	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Յուրաքանչյուր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ոք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,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երբ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որոշվում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են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նրա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քաղաքացիական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	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իրավունքներն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>
                <a:latin typeface="Sylfaen"/>
                <a:ea typeface="Calibri"/>
                <a:cs typeface="Sylfaen"/>
              </a:rPr>
              <a:t>ու</a:t>
            </a:r>
            <a:r>
              <a:rPr lang="en-US" sz="20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2000" dirty="0" err="1" smtClean="0">
                <a:latin typeface="Sylfaen"/>
                <a:ea typeface="Calibri"/>
                <a:cs typeface="Sylfaen"/>
              </a:rPr>
              <a:t>պարտականությունները</a:t>
            </a:r>
            <a:endParaRPr lang="en-US" sz="2000" dirty="0">
              <a:latin typeface="Sylfaen"/>
              <a:ea typeface="Calibri"/>
              <a:cs typeface="Sylfaen"/>
            </a:endParaRPr>
          </a:p>
          <a:p>
            <a:pPr marL="457200" lvl="1" indent="0" algn="just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latin typeface="Sylfaen" pitchFamily="18" charset="0"/>
            </a:endParaRPr>
          </a:p>
          <a:p>
            <a:pPr marL="457200" lvl="1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Sylfaen" pitchFamily="18" charset="0"/>
              </a:rPr>
              <a:t>      </a:t>
            </a: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433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9D6B764-3B76-408F-80E7-0FBD2725A354}" type="slidenum">
              <a:rPr lang="en-US" smtClean="0"/>
              <a:pPr eaLnBrk="1" hangingPunct="1"/>
              <a:t>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6632"/>
            <a:ext cx="8640960" cy="6624736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400" dirty="0" err="1" smtClean="0">
                <a:solidFill>
                  <a:srgbClr val="000000"/>
                </a:solidFill>
                <a:latin typeface="Sylfaen" pitchFamily="18" charset="0"/>
              </a:rPr>
              <a:t>Կիրառությունը</a:t>
            </a:r>
            <a:endParaRPr lang="en-US" sz="24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Չի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կիրառվում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Վարչական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դատավարությունների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առնչությամբ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</a:t>
            </a:r>
          </a:p>
          <a:p>
            <a:pPr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Կարգապահական</a:t>
            </a:r>
            <a:r>
              <a:rPr lang="en-US" sz="2000" dirty="0" smtClean="0">
                <a:solidFill>
                  <a:srgbClr val="FF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դատավարությունների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առնչությամբ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</a:t>
            </a:r>
            <a:endParaRPr lang="en-US" sz="20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  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Չի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կիրառվում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նաև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Սահմանադրական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դատարանի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վարույթների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նկատմամբ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եթե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առնչվում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միայն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սահմանադրական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իրավունքին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այլ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ոչ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թե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հարցի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էությանը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գործի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վերաբացման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վարույթների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նկատմամբ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. </a:t>
            </a:r>
          </a:p>
          <a:p>
            <a:pPr lvl="2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նոր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հանգամանք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lvl="2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նոր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երևան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եկած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հանգմանանք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</a:p>
          <a:p>
            <a:pPr lvl="3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4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Էներգիա</a:t>
            </a:r>
            <a:r>
              <a:rPr lang="en-US" sz="14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արտադրական</a:t>
            </a:r>
            <a:r>
              <a:rPr lang="en-US" sz="14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միավորումն</a:t>
            </a:r>
            <a:r>
              <a:rPr lang="en-US" sz="14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ընդդեմ</a:t>
            </a:r>
            <a:r>
              <a:rPr lang="en-US" sz="14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ՀՀ-ի (</a:t>
            </a:r>
            <a:r>
              <a:rPr lang="en-US" sz="1400" dirty="0" smtClean="0">
                <a:latin typeface="Arial LatArm"/>
                <a:ea typeface="Times New Roman"/>
                <a:cs typeface="Times New Roman"/>
              </a:rPr>
              <a:t>31769/04 )</a:t>
            </a:r>
          </a:p>
          <a:p>
            <a:pPr marL="914400" lvl="2" indent="0" algn="just" eaLnBrk="1" hangingPunct="1">
              <a:spcBef>
                <a:spcPts val="0"/>
              </a:spcBef>
              <a:buNone/>
              <a:defRPr/>
            </a:pPr>
            <a:r>
              <a:rPr lang="en-US" sz="1400" dirty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	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6-րդ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հոդվածը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կիրառելի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չէ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այն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վարույթների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վերաբերյալ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ըստ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որոնց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որոշվում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է, 	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թե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արդյոք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անհրաժեշտ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է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թե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ոչ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գործի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քննության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վերսկսումը</a:t>
            </a:r>
            <a:r>
              <a:rPr lang="en-US" sz="1400" dirty="0" smtClean="0">
                <a:solidFill>
                  <a:srgbClr val="000000"/>
                </a:solidFill>
                <a:latin typeface="Arial LatArm"/>
                <a:ea typeface="Calibri"/>
                <a:cs typeface="Times New Roman"/>
              </a:rPr>
              <a:t>:</a:t>
            </a:r>
            <a:endParaRPr lang="en-US" sz="14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պայմանական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վաղաժամկետ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ազատելու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փորձաշրջանի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հետ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կապված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վարույթներ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,</a:t>
            </a: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այլ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բացառություններ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որոնք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կախված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են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քրեական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մեղադրանք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և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քաղաքացիական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իրավունքներ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և </a:t>
            </a:r>
            <a:r>
              <a:rPr lang="en-US" sz="1800" dirty="0" err="1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պարտականություններ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հասկացությունների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Calibri"/>
                <a:cs typeface="Sylfaen"/>
              </a:rPr>
              <a:t>մեկնաբանությունից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  <a:ea typeface="Calibri"/>
              <a:cs typeface="Sylfaen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433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9D6B764-3B76-408F-80E7-0FBD2725A354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55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229600" cy="476250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«</a:t>
            </a:r>
            <a:r>
              <a:rPr lang="en-US" sz="2000" b="1" dirty="0" err="1" smtClean="0">
                <a:solidFill>
                  <a:srgbClr val="FF0000"/>
                </a:solidFill>
                <a:latin typeface="Sylfaen" pitchFamily="18" charset="0"/>
              </a:rPr>
              <a:t>Քրեական</a:t>
            </a:r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»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մեղադրանք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հասկացությունը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964612" cy="64531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marL="457200" indent="-457200" algn="just" eaLnBrk="1" hangingPunct="1">
              <a:spcBef>
                <a:spcPts val="0"/>
              </a:spcBef>
              <a:buFontTx/>
              <a:buAutoNum type="arabicPeriod"/>
              <a:defRPr/>
            </a:pP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Յուրաքանչյուր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ոք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երբ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որոշվում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են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նրա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Calibri"/>
                <a:cs typeface="Sylfaen"/>
              </a:rPr>
              <a:t>քաղաքացիական</a:t>
            </a:r>
            <a:r>
              <a:rPr lang="en-US" sz="18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Calibri"/>
                <a:cs typeface="Sylfaen"/>
              </a:rPr>
              <a:t>իրավունքներն</a:t>
            </a:r>
            <a:r>
              <a:rPr lang="en-US" sz="18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ու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պարտականությունները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կամ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նրան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ներկայացված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ցանկացած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քրեական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մեղադրանքի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առնչությամբ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ունի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…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</a:rPr>
              <a:t>«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</a:rPr>
              <a:t>» </a:t>
            </a:r>
            <a:r>
              <a:rPr lang="en-US" sz="1800" dirty="0" err="1">
                <a:solidFill>
                  <a:srgbClr val="000000"/>
                </a:solidFill>
                <a:latin typeface="Sylfaen" pitchFamily="18" charset="0"/>
              </a:rPr>
              <a:t>հասկացությունը</a:t>
            </a: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 pitchFamily="18" charset="0"/>
              </a:rPr>
              <a:t>մեկնաբանվում</a:t>
            </a: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>
                <a:solidFill>
                  <a:srgbClr val="000000"/>
                </a:solidFill>
                <a:latin typeface="Sylfaen" pitchFamily="18" charset="0"/>
              </a:rPr>
              <a:t>ինքնուրույն</a:t>
            </a: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Sylfaen" pitchFamily="18" charset="0"/>
              </a:rPr>
              <a:t>ավտոնոմ</a:t>
            </a: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>
              <a:latin typeface="Arial Armenian" pitchFamily="34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>
                <a:solidFill>
                  <a:srgbClr val="000000"/>
                </a:solidFill>
                <a:latin typeface="Sylfaen" pitchFamily="18" charset="0"/>
              </a:rPr>
              <a:t>Մեկնաբանության</a:t>
            </a: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 pitchFamily="18" charset="0"/>
              </a:rPr>
              <a:t>չափանիշները</a:t>
            </a: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566738" lvl="2" indent="-4000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Sylfaen" pitchFamily="18" charset="0"/>
              </a:rPr>
              <a:t>իրավախախտման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դասակարգումը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ըստ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ազգային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օրենսդրության</a:t>
            </a:r>
            <a:endParaRPr lang="en-US" sz="1800" dirty="0" smtClean="0">
              <a:latin typeface="Sylfaen" pitchFamily="18" charset="0"/>
            </a:endParaRPr>
          </a:p>
          <a:p>
            <a:pPr marL="566738" lvl="2" indent="-4000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566738" lvl="2" indent="-4000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իրավախախտման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բնույթը</a:t>
            </a:r>
            <a:endParaRPr lang="en-US" sz="1800" dirty="0" smtClean="0">
              <a:latin typeface="Arial Armenian" pitchFamily="34" charset="0"/>
            </a:endParaRPr>
          </a:p>
          <a:p>
            <a:pPr marL="566738" lvl="2" indent="-4000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Arial Armenian" pitchFamily="34" charset="0"/>
            </a:endParaRPr>
          </a:p>
          <a:p>
            <a:pPr marL="566738" lvl="2" indent="-4000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Սահմանված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պատժի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խստության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աստիճանը</a:t>
            </a:r>
            <a:endParaRPr lang="en-US" sz="1800" dirty="0" smtClean="0">
              <a:latin typeface="Arial Armenian" pitchFamily="34" charset="0"/>
            </a:endParaRPr>
          </a:p>
          <a:p>
            <a:pPr marL="566738" lvl="2" indent="-4000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buFontTx/>
              <a:buNone/>
              <a:defRPr/>
            </a:pPr>
            <a:r>
              <a:rPr lang="en-US" sz="1500" dirty="0" smtClean="0">
                <a:latin typeface="Arial LatArm" panose="020B0604020202020204" pitchFamily="34" charset="0"/>
              </a:rPr>
              <a:t>    «…¸³ï³ñ³ÝÁ ÝÏ³ïáõÙ ¿, </a:t>
            </a:r>
            <a:r>
              <a:rPr lang="en-US" sz="1500" dirty="0" err="1" smtClean="0">
                <a:latin typeface="Arial LatArm" panose="020B0604020202020204" pitchFamily="34" charset="0"/>
              </a:rPr>
              <a:t>áñ</a:t>
            </a:r>
            <a:r>
              <a:rPr lang="en-US" sz="1500" dirty="0" smtClean="0">
                <a:latin typeface="Arial LatArm" panose="020B0604020202020204" pitchFamily="34" charset="0"/>
              </a:rPr>
              <a:t> ì³ñã³Ï³Ý Çñ³í³Ë³ËïáõÙÝ»ñÇ Ù³ëÇÝ </a:t>
            </a:r>
            <a:r>
              <a:rPr lang="en-US" sz="1500" dirty="0" err="1" smtClean="0">
                <a:latin typeface="Arial LatArm" panose="020B0604020202020204" pitchFamily="34" charset="0"/>
              </a:rPr>
              <a:t>ûñ»Ýë·ñùÇ</a:t>
            </a:r>
            <a:r>
              <a:rPr lang="en-US" sz="1500" dirty="0" smtClean="0">
                <a:latin typeface="Arial LatArm" panose="020B0604020202020204" pitchFamily="34" charset="0"/>
              </a:rPr>
              <a:t> 172-ñ¹ Ñá¹í³ÍÁ ÏÇñ³é»ÉÇ ¿ ³ÙµáÕç Ñ³ë³ñ³ÏáõÃÛ³Ý ÝÏ³ïÙ³Ùµ: ²í»ÉÇÝ, ¹ÇÙáÕÇ ÝÏ³ïÙ³Ùµ ÏÇñ³éí³Í ë³ÝÏóÇ³ÛÇ Ýå³ï³ÏÁ å³ñ½áñáß </a:t>
            </a:r>
            <a:r>
              <a:rPr lang="en-US" sz="1500" dirty="0" err="1" smtClean="0">
                <a:latin typeface="Arial LatArm" panose="020B0604020202020204" pitchFamily="34" charset="0"/>
              </a:rPr>
              <a:t>Ï»ñåáí</a:t>
            </a:r>
            <a:r>
              <a:rPr lang="en-US" sz="1500" dirty="0" smtClean="0">
                <a:latin typeface="Arial LatArm" panose="020B0604020202020204" pitchFamily="34" charset="0"/>
              </a:rPr>
              <a:t> å³ïÅáÕ »í Ï³ÝË³ñ·»Éáí µ</a:t>
            </a:r>
            <a:r>
              <a:rPr lang="en-US" sz="1500" dirty="0" err="1" smtClean="0">
                <a:latin typeface="Arial LatArm" panose="020B0604020202020204" pitchFamily="34" charset="0"/>
              </a:rPr>
              <a:t>ÝáõÛÃ</a:t>
            </a:r>
            <a:r>
              <a:rPr lang="en-US" sz="1500" dirty="0" smtClean="0">
                <a:latin typeface="Arial LatArm" panose="020B0604020202020204" pitchFamily="34" charset="0"/>
              </a:rPr>
              <a:t> </a:t>
            </a:r>
            <a:r>
              <a:rPr lang="en-US" sz="1500" dirty="0" err="1" smtClean="0">
                <a:latin typeface="Arial LatArm" panose="020B0604020202020204" pitchFamily="34" charset="0"/>
              </a:rPr>
              <a:t>áõÝ»ñ</a:t>
            </a:r>
            <a:r>
              <a:rPr lang="en-US" sz="1500" dirty="0" smtClean="0">
                <a:latin typeface="Arial LatArm" panose="020B0604020202020204" pitchFamily="34" charset="0"/>
              </a:rPr>
              <a:t>…»í í»ñç³å»ë, </a:t>
            </a:r>
            <a:r>
              <a:rPr lang="en-US" sz="1500" dirty="0" err="1" smtClean="0">
                <a:latin typeface="Arial LatArm" panose="020B0604020202020204" pitchFamily="34" charset="0"/>
              </a:rPr>
              <a:t>ÇÝã</a:t>
            </a:r>
            <a:r>
              <a:rPr lang="en-US" sz="1500" dirty="0" smtClean="0">
                <a:latin typeface="Arial LatArm" panose="020B0604020202020204" pitchFamily="34" charset="0"/>
              </a:rPr>
              <a:t> í»ñ³µ»ñáõÙ ¿ å³ïÅ³ï»ë³ÏÇ ËëïáõÃÛ³ÝÁ, ³å³ ¸³ï³ñ³ÝÁ ÝÏ³ïáõÙ ¿, </a:t>
            </a:r>
            <a:r>
              <a:rPr lang="en-US" sz="1500" dirty="0" err="1" smtClean="0">
                <a:latin typeface="Arial LatArm" panose="020B0604020202020204" pitchFamily="34" charset="0"/>
              </a:rPr>
              <a:t>áñ</a:t>
            </a:r>
            <a:r>
              <a:rPr lang="en-US" sz="1500" dirty="0" smtClean="0">
                <a:latin typeface="Arial LatArm" panose="020B0604020202020204" pitchFamily="34" charset="0"/>
              </a:rPr>
              <a:t> ³½³ï³½ñÏáõÙÁ </a:t>
            </a:r>
            <a:r>
              <a:rPr lang="en-US" sz="1500" dirty="0" err="1" smtClean="0">
                <a:latin typeface="Arial LatArm" panose="020B0604020202020204" pitchFamily="34" charset="0"/>
              </a:rPr>
              <a:t>áñå»ë</a:t>
            </a:r>
            <a:r>
              <a:rPr lang="en-US" sz="1500" dirty="0" smtClean="0">
                <a:latin typeface="Arial LatArm" panose="020B0604020202020204" pitchFamily="34" charset="0"/>
              </a:rPr>
              <a:t> Çñ³í³Ë³ËïáõÙ Ï³ï³ñ»Éáõ Ñ³Ù³ñ å³ïÅ³ï»ë³Ï å³ïÏ³ÝáõÙ ¿, ÁÝ¹Ñ³Ýáõñ ³éÙ³Ùµ, ùñ»³Ï³Ý </a:t>
            </a:r>
            <a:r>
              <a:rPr lang="en-US" sz="1500" dirty="0" err="1" smtClean="0">
                <a:latin typeface="Arial LatArm" panose="020B0604020202020204" pitchFamily="34" charset="0"/>
              </a:rPr>
              <a:t>áÉáñïÇÝ</a:t>
            </a:r>
            <a:r>
              <a:rPr lang="en-US" sz="1500" dirty="0" smtClean="0">
                <a:latin typeface="Arial LatArm" panose="020B0604020202020204" pitchFamily="34" charset="0"/>
              </a:rPr>
              <a:t>` µ³ó³éáõÃÛ³Ùµ, »Ã» </a:t>
            </a:r>
            <a:r>
              <a:rPr lang="en-US" sz="1500" dirty="0" err="1" smtClean="0">
                <a:latin typeface="Arial LatArm" panose="020B0604020202020204" pitchFamily="34" charset="0"/>
              </a:rPr>
              <a:t>Çñ</a:t>
            </a:r>
            <a:r>
              <a:rPr lang="en-US" sz="1500" dirty="0" smtClean="0">
                <a:latin typeface="Arial LatArm" panose="020B0604020202020204" pitchFamily="34" charset="0"/>
              </a:rPr>
              <a:t> µ</a:t>
            </a:r>
            <a:r>
              <a:rPr lang="en-US" sz="1500" dirty="0" err="1" smtClean="0">
                <a:latin typeface="Arial LatArm" panose="020B0604020202020204" pitchFamily="34" charset="0"/>
              </a:rPr>
              <a:t>ÝáõÛÃáí</a:t>
            </a:r>
            <a:r>
              <a:rPr lang="en-US" sz="1500" dirty="0" smtClean="0">
                <a:latin typeface="Arial LatArm" panose="020B0604020202020204" pitchFamily="34" charset="0"/>
              </a:rPr>
              <a:t>, Å³ÙÏ»ïáí »í Ï³ï³ñÙ³Ý »Õ³Ý³Ïáí ¿³å»ë íÝ³ë </a:t>
            </a:r>
            <a:r>
              <a:rPr lang="en-US" sz="1500" dirty="0" err="1" smtClean="0">
                <a:latin typeface="Arial LatArm" panose="020B0604020202020204" pitchFamily="34" charset="0"/>
              </a:rPr>
              <a:t>ãÇ</a:t>
            </a:r>
            <a:r>
              <a:rPr lang="en-US" sz="1500" dirty="0" smtClean="0">
                <a:latin typeface="Arial LatArm" panose="020B0604020202020204" pitchFamily="34" charset="0"/>
              </a:rPr>
              <a:t> å³ïÖ³éáõÙ…ïíÛ³É ·</a:t>
            </a:r>
            <a:r>
              <a:rPr lang="en-US" sz="1500" dirty="0" err="1" smtClean="0">
                <a:latin typeface="Arial LatArm" panose="020B0604020202020204" pitchFamily="34" charset="0"/>
              </a:rPr>
              <a:t>áñÍáõÙ</a:t>
            </a:r>
            <a:r>
              <a:rPr lang="en-US" sz="1500" dirty="0" smtClean="0">
                <a:latin typeface="Arial LatArm" panose="020B0604020202020204" pitchFamily="34" charset="0"/>
              </a:rPr>
              <a:t> ¹ÇÙáÕÝ ³½³ï³½ñÏí»É ¿ñ »</a:t>
            </a:r>
            <a:r>
              <a:rPr lang="en-US" sz="1500" dirty="0" err="1" smtClean="0">
                <a:latin typeface="Arial LatArm" panose="020B0604020202020204" pitchFamily="34" charset="0"/>
              </a:rPr>
              <a:t>ñ»ù</a:t>
            </a:r>
            <a:r>
              <a:rPr lang="en-US" sz="1500" dirty="0" smtClean="0">
                <a:latin typeface="Arial LatArm" panose="020B0604020202020204" pitchFamily="34" charset="0"/>
              </a:rPr>
              <a:t> </a:t>
            </a:r>
            <a:r>
              <a:rPr lang="en-US" sz="1500" dirty="0" err="1" smtClean="0">
                <a:latin typeface="Arial LatArm" panose="020B0604020202020204" pitchFamily="34" charset="0"/>
              </a:rPr>
              <a:t>ûñáí</a:t>
            </a:r>
            <a:r>
              <a:rPr lang="en-US" sz="1500" dirty="0" smtClean="0">
                <a:latin typeface="Arial LatArm" panose="020B0604020202020204" pitchFamily="34" charset="0"/>
              </a:rPr>
              <a:t> »í å³ïÇÅÁ </a:t>
            </a:r>
            <a:r>
              <a:rPr lang="en-US" sz="1500" dirty="0" err="1" smtClean="0">
                <a:latin typeface="Arial LatArm" panose="020B0604020202020204" pitchFamily="34" charset="0"/>
              </a:rPr>
              <a:t>Ïñ»Éáõ</a:t>
            </a:r>
            <a:r>
              <a:rPr lang="en-US" sz="1500" dirty="0" smtClean="0">
                <a:latin typeface="Arial LatArm" panose="020B0604020202020204" pitchFamily="34" charset="0"/>
              </a:rPr>
              <a:t> ³ÙµáÕç ÁÝÃ³óùáõÙ ·</a:t>
            </a:r>
            <a:r>
              <a:rPr lang="en-US" sz="1500" dirty="0" err="1" smtClean="0">
                <a:latin typeface="Arial LatArm" panose="020B0604020202020204" pitchFamily="34" charset="0"/>
              </a:rPr>
              <a:t>ïÝí»É</a:t>
            </a:r>
            <a:r>
              <a:rPr lang="en-US" sz="1500" dirty="0" smtClean="0">
                <a:latin typeface="Arial LatArm" panose="020B0604020202020204" pitchFamily="34" charset="0"/>
              </a:rPr>
              <a:t> ¿ ö³ÏÇ ï³Ï Ï³É³Ý³í³ÛñáõÙ. ²í»ÉÇÝ, ³Ù»Ý³»ñÏ³ñ Å³ÙÏ»ïÁ, </a:t>
            </a:r>
            <a:r>
              <a:rPr lang="en-US" sz="1500" dirty="0" err="1" smtClean="0">
                <a:latin typeface="Arial LatArm" panose="020B0604020202020204" pitchFamily="34" charset="0"/>
              </a:rPr>
              <a:t>áñ</a:t>
            </a:r>
            <a:r>
              <a:rPr lang="en-US" sz="1500" dirty="0" smtClean="0">
                <a:latin typeface="Arial LatArm" panose="020B0604020202020204" pitchFamily="34" charset="0"/>
              </a:rPr>
              <a:t> Ï³ñáÕ ¿ ÏÇñ³éí»É Ýñ³ ÝÏ³ïÙ³Ùµ, 15 ûñí³ Ï³É³ÝùÝ ¿ñ¦ </a:t>
            </a:r>
          </a:p>
          <a:p>
            <a:pPr lvl="2" algn="just" eaLnBrk="1" hangingPunct="1">
              <a:lnSpc>
                <a:spcPct val="80000"/>
              </a:lnSpc>
              <a:buFontTx/>
              <a:buNone/>
              <a:defRPr/>
            </a:pPr>
            <a:r>
              <a:rPr lang="en-US" sz="1600" b="1" dirty="0" smtClean="0">
                <a:latin typeface="Arial LatArm" panose="020B0604020202020204" pitchFamily="34" charset="0"/>
              </a:rPr>
              <a:t>    (¶³ÉëïÛ³ÝÝ ÁÝ¹¹ Ð³Û³ëï³ÝÇ, </a:t>
            </a:r>
            <a:r>
              <a:rPr lang="en-US" sz="1600" b="1" dirty="0" err="1" smtClean="0">
                <a:latin typeface="Arial LatArm" panose="020B0604020202020204" pitchFamily="34" charset="0"/>
              </a:rPr>
              <a:t>Ï»ï</a:t>
            </a:r>
            <a:r>
              <a:rPr lang="en-US" sz="1600" b="1" dirty="0" smtClean="0">
                <a:latin typeface="Arial LatArm" panose="020B0604020202020204" pitchFamily="34" charset="0"/>
              </a:rPr>
              <a:t> 58-59):</a:t>
            </a:r>
            <a:endParaRPr lang="en-US" sz="1600" dirty="0" smtClean="0">
              <a:latin typeface="Arial LatArm" panose="020B0604020202020204" pitchFamily="34" charset="0"/>
            </a:endParaRPr>
          </a:p>
          <a:p>
            <a:pPr lvl="2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3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76250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«</a:t>
            </a:r>
            <a:r>
              <a:rPr lang="en-US" sz="2000" b="1" dirty="0" err="1" smtClean="0">
                <a:solidFill>
                  <a:srgbClr val="FF0000"/>
                </a:solidFill>
                <a:latin typeface="Sylfaen" pitchFamily="18" charset="0"/>
              </a:rPr>
              <a:t>Քրեական</a:t>
            </a:r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»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մեղադրանք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հասկացությունը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964612" cy="626454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ՄԻԵԴ-ը </a:t>
            </a:r>
            <a:r>
              <a:rPr lang="en-US" sz="1800" dirty="0" err="1" smtClean="0">
                <a:latin typeface="Arial Armenian" pitchFamily="34" charset="0"/>
              </a:rPr>
              <a:t>քրեական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բնույթի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դատավարություններ</a:t>
            </a:r>
            <a:r>
              <a:rPr lang="en-US" sz="1800" dirty="0" smtClean="0">
                <a:latin typeface="Arial Armenian" pitchFamily="34" charset="0"/>
              </a:rPr>
              <a:t> է </a:t>
            </a:r>
            <a:r>
              <a:rPr lang="en-US" sz="1800" dirty="0" err="1" smtClean="0">
                <a:latin typeface="Arial Armenian" pitchFamily="34" charset="0"/>
              </a:rPr>
              <a:t>համարել</a:t>
            </a:r>
            <a:endParaRPr lang="en-US" sz="1800" dirty="0" smtClean="0">
              <a:latin typeface="Arial Armenian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800" b="1" dirty="0">
              <a:latin typeface="Arial Armenian" pitchFamily="34" charset="0"/>
            </a:endParaRPr>
          </a:p>
          <a:p>
            <a:pPr marL="285750" lvl="2" indent="-28575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վարչական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կալանքի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գործերը</a:t>
            </a:r>
            <a:endParaRPr lang="en-US" sz="1800" dirty="0" smtClean="0">
              <a:latin typeface="Arial Armenian" pitchFamily="34" charset="0"/>
            </a:endParaRPr>
          </a:p>
          <a:p>
            <a:pPr marL="742950" lvl="3" indent="-285750"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hy-AM" sz="1600" dirty="0" smtClean="0">
                <a:latin typeface="Arial Armenian" pitchFamily="34" charset="0"/>
              </a:rPr>
              <a:t>Ա</a:t>
            </a:r>
            <a:r>
              <a:rPr lang="en-US" sz="1600" dirty="0" err="1" smtClean="0">
                <a:latin typeface="Arial Armenian" pitchFamily="34" charset="0"/>
              </a:rPr>
              <a:t>զատությունից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զրկելու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հետ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կապված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տույժի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իմաստով</a:t>
            </a:r>
            <a:endParaRPr lang="en-US" sz="1600" dirty="0" smtClean="0">
              <a:latin typeface="Arial Armenian" pitchFamily="34" charset="0"/>
            </a:endParaRPr>
          </a:p>
          <a:p>
            <a:pPr marL="457200" lvl="3" indent="0" eaLnBrk="1" hangingPunct="1">
              <a:lnSpc>
                <a:spcPct val="80000"/>
              </a:lnSpc>
              <a:buNone/>
              <a:defRPr/>
            </a:pPr>
            <a:endParaRPr lang="en-US" sz="1600" dirty="0" smtClean="0">
              <a:latin typeface="Arial Armenian" pitchFamily="34" charset="0"/>
            </a:endParaRPr>
          </a:p>
          <a:p>
            <a:pPr marL="285750" lvl="2" indent="-28575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հարկային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բնույթի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վեճը</a:t>
            </a:r>
            <a:r>
              <a:rPr lang="en-US" sz="1800" dirty="0" smtClean="0">
                <a:latin typeface="Arial Armenian" pitchFamily="34" charset="0"/>
              </a:rPr>
              <a:t>.</a:t>
            </a:r>
          </a:p>
          <a:p>
            <a:pPr marL="742950" lvl="3" indent="-285750"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n-US" sz="1600" dirty="0" err="1" smtClean="0">
                <a:latin typeface="Arial Armenian" pitchFamily="34" charset="0"/>
              </a:rPr>
              <a:t>հավելյալ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գանձումների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հիմքով</a:t>
            </a:r>
            <a:endParaRPr lang="en-US" sz="1600" dirty="0" smtClean="0">
              <a:latin typeface="Arial Armenian" pitchFamily="34" charset="0"/>
            </a:endParaRPr>
          </a:p>
          <a:p>
            <a:pPr marL="1200150" lvl="4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400" dirty="0" err="1" smtClean="0">
                <a:latin typeface="Arial Armenian" pitchFamily="34" charset="0"/>
              </a:rPr>
              <a:t>Պայքար</a:t>
            </a:r>
            <a:r>
              <a:rPr lang="en-US" sz="1400" dirty="0" smtClean="0">
                <a:latin typeface="Arial Armenian" pitchFamily="34" charset="0"/>
              </a:rPr>
              <a:t> և </a:t>
            </a:r>
            <a:r>
              <a:rPr lang="en-US" sz="1400" dirty="0" err="1" smtClean="0">
                <a:latin typeface="Arial Armenian" pitchFamily="34" charset="0"/>
              </a:rPr>
              <a:t>հաղթանակ</a:t>
            </a:r>
            <a:r>
              <a:rPr lang="en-US" sz="1400" dirty="0" smtClean="0">
                <a:latin typeface="Arial Armenian" pitchFamily="34" charset="0"/>
              </a:rPr>
              <a:t> ՍՊԸ-ն </a:t>
            </a:r>
            <a:r>
              <a:rPr lang="en-US" sz="1400" dirty="0" err="1" smtClean="0">
                <a:latin typeface="Arial Armenian" pitchFamily="34" charset="0"/>
              </a:rPr>
              <a:t>ընդդեմ</a:t>
            </a:r>
            <a:r>
              <a:rPr lang="en-US" sz="1400" dirty="0" smtClean="0">
                <a:latin typeface="Arial Armenian" pitchFamily="34" charset="0"/>
              </a:rPr>
              <a:t> </a:t>
            </a:r>
            <a:r>
              <a:rPr lang="en-US" sz="1400" dirty="0" err="1" smtClean="0">
                <a:latin typeface="Arial Armenian" pitchFamily="34" charset="0"/>
              </a:rPr>
              <a:t>Հայաստանի</a:t>
            </a:r>
            <a:endParaRPr lang="en-US" sz="1400" dirty="0" smtClean="0">
              <a:latin typeface="Arial Armenian" pitchFamily="34" charset="0"/>
            </a:endParaRPr>
          </a:p>
          <a:p>
            <a:pPr marL="914400" lvl="4" indent="0" eaLnBrk="1" hangingPunct="1">
              <a:lnSpc>
                <a:spcPct val="80000"/>
              </a:lnSpc>
              <a:buNone/>
              <a:defRPr/>
            </a:pPr>
            <a:endParaRPr lang="en-US" sz="1400" dirty="0" smtClean="0">
              <a:latin typeface="Arial Armenian" pitchFamily="34" charset="0"/>
            </a:endParaRPr>
          </a:p>
          <a:p>
            <a:pPr marL="285750" lvl="2" indent="-28575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կալանավորին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կարգապահ</a:t>
            </a:r>
            <a:r>
              <a:rPr lang="en-US" sz="2000" dirty="0" smtClean="0">
                <a:latin typeface="Arial Armenian" pitchFamily="34" charset="0"/>
              </a:rPr>
              <a:t>. </a:t>
            </a:r>
            <a:r>
              <a:rPr lang="en-US" sz="2000" dirty="0" err="1" smtClean="0">
                <a:latin typeface="Arial Armenian" pitchFamily="34" charset="0"/>
              </a:rPr>
              <a:t>պատասխանատվ</a:t>
            </a:r>
            <a:r>
              <a:rPr lang="en-US" sz="2000" dirty="0" smtClean="0">
                <a:latin typeface="Arial Armenian" pitchFamily="34" charset="0"/>
              </a:rPr>
              <a:t>. </a:t>
            </a:r>
            <a:r>
              <a:rPr lang="en-US" sz="2000" dirty="0" err="1" smtClean="0">
                <a:latin typeface="Arial Armenian" pitchFamily="34" charset="0"/>
              </a:rPr>
              <a:t>ենթարկելու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վարույթը</a:t>
            </a:r>
            <a:endParaRPr lang="en-US" sz="2000" dirty="0" smtClean="0">
              <a:latin typeface="Arial Armenian" pitchFamily="34" charset="0"/>
            </a:endParaRPr>
          </a:p>
          <a:p>
            <a:pPr marL="742950" lvl="3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Arial Armenian" pitchFamily="34" charset="0"/>
              </a:rPr>
              <a:t>ազատությունից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զրկելու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հետ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կապված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տույժի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իմաստով</a:t>
            </a:r>
            <a:endParaRPr lang="en-US" sz="1600" dirty="0" smtClean="0">
              <a:latin typeface="Arial Armenian" pitchFamily="34" charset="0"/>
            </a:endParaRPr>
          </a:p>
          <a:p>
            <a:pPr marL="457200" lvl="3" indent="0" eaLnBrk="1" hangingPunct="1">
              <a:lnSpc>
                <a:spcPct val="80000"/>
              </a:lnSpc>
              <a:buNone/>
              <a:defRPr/>
            </a:pPr>
            <a:endParaRPr lang="en-US" sz="1600" dirty="0" smtClean="0">
              <a:latin typeface="Arial Armenian" pitchFamily="34" charset="0"/>
            </a:endParaRPr>
          </a:p>
          <a:p>
            <a:pPr marL="282575" lvl="2" indent="-282575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փաստաբանին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կարգապահ</a:t>
            </a:r>
            <a:r>
              <a:rPr lang="en-US" sz="2000" dirty="0" smtClean="0">
                <a:latin typeface="Arial Armenian" pitchFamily="34" charset="0"/>
              </a:rPr>
              <a:t>. </a:t>
            </a:r>
            <a:r>
              <a:rPr lang="en-US" sz="2000" dirty="0" err="1" smtClean="0">
                <a:latin typeface="Arial Armenian" pitchFamily="34" charset="0"/>
              </a:rPr>
              <a:t>պատասխանատվ</a:t>
            </a:r>
            <a:r>
              <a:rPr lang="en-US" sz="2000" dirty="0" smtClean="0">
                <a:latin typeface="Arial Armenian" pitchFamily="34" charset="0"/>
              </a:rPr>
              <a:t>. </a:t>
            </a:r>
            <a:r>
              <a:rPr lang="en-US" sz="2000" dirty="0" err="1" smtClean="0">
                <a:latin typeface="Arial Armenian" pitchFamily="34" charset="0"/>
              </a:rPr>
              <a:t>ենթարկելու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վարույթը</a:t>
            </a:r>
            <a:endParaRPr lang="en-US" sz="2000" dirty="0" smtClean="0">
              <a:latin typeface="Arial Armenian" pitchFamily="34" charset="0"/>
            </a:endParaRPr>
          </a:p>
          <a:p>
            <a:pPr marL="739775" lvl="3" indent="-282575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1600" dirty="0" err="1" smtClean="0">
                <a:latin typeface="Arial Armenian" pitchFamily="34" charset="0"/>
              </a:rPr>
              <a:t>ազատությունից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զրկելու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հետ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կապված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տույժի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իմաստով</a:t>
            </a:r>
            <a:endParaRPr lang="en-US" sz="1600" dirty="0" smtClean="0">
              <a:latin typeface="Arial Armenian" pitchFamily="34" charset="0"/>
            </a:endParaRPr>
          </a:p>
          <a:p>
            <a:pPr marL="457200" lvl="3" indent="0" eaLnBrk="1" hangingPunct="1">
              <a:lnSpc>
                <a:spcPct val="80000"/>
              </a:lnSpc>
              <a:buNone/>
              <a:defRPr/>
            </a:pPr>
            <a:endParaRPr lang="en-US" sz="1600" dirty="0" smtClean="0">
              <a:latin typeface="Arial Armenian" pitchFamily="34" charset="0"/>
            </a:endParaRPr>
          </a:p>
          <a:p>
            <a:pPr marL="285750" lvl="2" indent="-28575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ճանապարհատրանսպորտ</a:t>
            </a:r>
            <a:r>
              <a:rPr lang="en-US" sz="2000" dirty="0" smtClean="0">
                <a:latin typeface="Arial Armenian" pitchFamily="34" charset="0"/>
              </a:rPr>
              <a:t>. </a:t>
            </a:r>
            <a:r>
              <a:rPr lang="en-US" sz="2000" dirty="0" err="1" smtClean="0">
                <a:latin typeface="Arial Armenian" pitchFamily="34" charset="0"/>
              </a:rPr>
              <a:t>կանոնները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խախտելու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համար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վարչական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տույժի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ենթարկելու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վարույթը</a:t>
            </a:r>
            <a:endParaRPr lang="en-US" sz="2000" dirty="0">
              <a:latin typeface="Arial Armenian" pitchFamily="34" charset="0"/>
            </a:endParaRPr>
          </a:p>
          <a:p>
            <a:pPr marL="742950" lvl="3" indent="-28575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Վ</a:t>
            </a:r>
            <a:r>
              <a:rPr lang="en-US" sz="1600" dirty="0" err="1" smtClean="0">
                <a:latin typeface="Arial Armenian" pitchFamily="34" charset="0"/>
              </a:rPr>
              <a:t>արչ</a:t>
            </a:r>
            <a:r>
              <a:rPr lang="en-US" sz="1600" dirty="0" smtClean="0">
                <a:latin typeface="Arial Armenian" pitchFamily="34" charset="0"/>
              </a:rPr>
              <a:t>. </a:t>
            </a:r>
            <a:r>
              <a:rPr lang="en-US" sz="1600" dirty="0" err="1" smtClean="0">
                <a:latin typeface="Arial Armenian" pitchFamily="34" charset="0"/>
              </a:rPr>
              <a:t>վարույթը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հեշտությամբ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քր.վարույթի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վերածվելու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հնարավորության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հիմքով</a:t>
            </a:r>
            <a:endParaRPr lang="en-US" sz="1800" dirty="0" smtClean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9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pPr eaLnBrk="1" hangingPunct="1"/>
            <a:r>
              <a:rPr lang="en-US" sz="2000" b="1" dirty="0" err="1" smtClean="0">
                <a:latin typeface="Sylfaen" pitchFamily="18" charset="0"/>
              </a:rPr>
              <a:t>Քրեական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«</a:t>
            </a:r>
            <a:r>
              <a:rPr lang="en-US" sz="2000" b="1" dirty="0" err="1" smtClean="0">
                <a:solidFill>
                  <a:srgbClr val="FF0000"/>
                </a:solidFill>
                <a:latin typeface="Sylfaen" pitchFamily="18" charset="0"/>
              </a:rPr>
              <a:t>մեղադրանք</a:t>
            </a:r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 » </a:t>
            </a:r>
            <a:r>
              <a:rPr lang="en-US" sz="2000" b="1" dirty="0" err="1" smtClean="0">
                <a:latin typeface="Sylfaen" pitchFamily="18" charset="0"/>
              </a:rPr>
              <a:t>հասկացությունը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908050"/>
            <a:ext cx="8928100" cy="5616575"/>
          </a:xfrm>
        </p:spPr>
        <p:txBody>
          <a:bodyPr/>
          <a:lstStyle/>
          <a:p>
            <a:pPr marL="457200" indent="-457200" algn="just" eaLnBrk="1" hangingPunct="1">
              <a:spcBef>
                <a:spcPts val="0"/>
              </a:spcBef>
              <a:buFontTx/>
              <a:buAutoNum type="arabicPeriod"/>
              <a:defRPr/>
            </a:pP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Յուրաքանչյուր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ոք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երբ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որոշվում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են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նրա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Calibri"/>
                <a:cs typeface="Sylfaen"/>
              </a:rPr>
              <a:t>քաղաքացիական</a:t>
            </a:r>
            <a:r>
              <a:rPr lang="en-US" sz="1800" dirty="0"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իրավունքներն</a:t>
            </a:r>
            <a:r>
              <a:rPr lang="en-US" sz="1800" b="1" dirty="0">
                <a:solidFill>
                  <a:srgbClr val="FF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ու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պարտականությունները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կամ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նրան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ներկայացված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ցանկացած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Calibri"/>
                <a:cs typeface="Sylfaen"/>
              </a:rPr>
              <a:t>քրեական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Sylfaen"/>
                <a:ea typeface="Calibri"/>
                <a:cs typeface="Sylfaen"/>
              </a:rPr>
              <a:t>մեղադրանքի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առնչությամբ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Times New Roman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ունի</a:t>
            </a:r>
            <a:r>
              <a:rPr lang="en-US" sz="1800" dirty="0">
                <a:solidFill>
                  <a:srgbClr val="000000"/>
                </a:solidFill>
                <a:latin typeface="Sylfaen"/>
                <a:ea typeface="Calibri"/>
                <a:cs typeface="Sylfaen"/>
              </a:rPr>
              <a:t>…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b="1" dirty="0" smtClean="0">
                <a:latin typeface="Sylfaen" pitchFamily="18" charset="0"/>
              </a:rPr>
              <a:t>«</a:t>
            </a:r>
            <a:r>
              <a:rPr lang="en-US" sz="1800" b="1" dirty="0" err="1" smtClean="0">
                <a:latin typeface="Sylfaen" pitchFamily="18" charset="0"/>
              </a:rPr>
              <a:t>մեղադրանք</a:t>
            </a:r>
            <a:r>
              <a:rPr lang="en-US" sz="1800" b="1" dirty="0" smtClean="0">
                <a:latin typeface="Sylfaen" pitchFamily="18" charset="0"/>
              </a:rPr>
              <a:t>«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հասկացությունը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մեկնաբանվում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ինքնուրույն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ավտոնոմ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Sylfaen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Sylfaen" pitchFamily="18" charset="0"/>
              </a:rPr>
              <a:t>Մեկնաբանության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չափանիշները</a:t>
            </a:r>
            <a:endParaRPr lang="en-US" sz="1800" dirty="0" smtClean="0">
              <a:latin typeface="Sylfaen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Sylfaen" pitchFamily="18" charset="0"/>
            </a:endParaRPr>
          </a:p>
          <a:p>
            <a:pPr marL="566738" lvl="2" indent="-284163" eaLnBrk="1" hangingPunct="1">
              <a:lnSpc>
                <a:spcPct val="90000"/>
              </a:lnSpc>
              <a:buFontTx/>
              <a:buNone/>
              <a:defRPr/>
            </a:pPr>
            <a:endParaRPr lang="en-US" sz="1400" dirty="0" smtClean="0">
              <a:latin typeface="Arial Armenian" pitchFamily="34" charset="0"/>
            </a:endParaRPr>
          </a:p>
          <a:p>
            <a:pPr marL="566738" lvl="2" indent="-284163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Sylfaen" pitchFamily="18" charset="0"/>
              </a:rPr>
              <a:t>Իրավասու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մարմնի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կողմից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անձին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պաշտոնապես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գրավոր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մեղադրանք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առաջադրելը</a:t>
            </a:r>
            <a:r>
              <a:rPr lang="en-US" sz="1800" dirty="0" smtClean="0">
                <a:latin typeface="Sylfae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</a:rPr>
              <a:t>կամ</a:t>
            </a:r>
            <a:endParaRPr lang="en-US" sz="1800" dirty="0" smtClean="0">
              <a:latin typeface="Arial Armenian" pitchFamily="34" charset="0"/>
            </a:endParaRPr>
          </a:p>
          <a:p>
            <a:pPr marL="566738" lvl="2" indent="-284163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Sylfaen" pitchFamily="18" charset="0"/>
            </a:endParaRPr>
          </a:p>
          <a:p>
            <a:pPr marL="566738" lvl="2" indent="-284163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ru-RU" sz="1800" dirty="0" smtClean="0">
                <a:latin typeface="Sylfaen" pitchFamily="18" charset="0"/>
                <a:cs typeface="Times New Roman" pitchFamily="18" charset="0"/>
              </a:rPr>
              <a:t>անձի նկատմամբ «մեղադրանքի» առկայության մասին կարող է վկայել նաև այնպիսի միջոցներ ձեռնարկելը, որոնք ենթադրում են հանցագործության մեջ կասկածանքի առկայություն, ինչպես նաև էականորեն ներգործում են կասկածվող անձի դրության վրա</a:t>
            </a: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:</a:t>
            </a:r>
          </a:p>
          <a:p>
            <a:pPr marL="1025525" lvl="3" indent="-285750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Մեղադրանք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հասկացությունը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նույնանում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է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կասկածի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առկայության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հետ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՝  5-րդ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հոդվածի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համատեքստում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(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տե՛ս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Վճռաբեկ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դատարանի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որոշումը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Գագիկ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Միքայելյանի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գործով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)</a:t>
            </a:r>
          </a:p>
          <a:p>
            <a:pPr marL="566738" lvl="2" indent="-284163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1400" b="1" dirty="0" smtClean="0">
                <a:latin typeface="Sylfaen" pitchFamily="18" charset="0"/>
                <a:cs typeface="Times New Roman" pitchFamily="18" charset="0"/>
              </a:rPr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417512"/>
          </a:xfrm>
        </p:spPr>
        <p:txBody>
          <a:bodyPr/>
          <a:lstStyle/>
          <a:p>
            <a:pPr eaLnBrk="1" hangingPunct="1"/>
            <a:r>
              <a:rPr lang="en-US" sz="2000" b="1" dirty="0" err="1" smtClean="0">
                <a:latin typeface="Sylfaen" pitchFamily="18" charset="0"/>
              </a:rPr>
              <a:t>Քրեական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«</a:t>
            </a:r>
            <a:r>
              <a:rPr lang="en-US" sz="2000" b="1" dirty="0" err="1" smtClean="0">
                <a:solidFill>
                  <a:srgbClr val="FF0000"/>
                </a:solidFill>
                <a:latin typeface="Sylfaen" pitchFamily="18" charset="0"/>
              </a:rPr>
              <a:t>մեղադրանք</a:t>
            </a:r>
            <a:r>
              <a:rPr lang="en-US" sz="2000" b="1" dirty="0" smtClean="0">
                <a:solidFill>
                  <a:srgbClr val="FF0000"/>
                </a:solidFill>
                <a:latin typeface="Sylfaen" pitchFamily="18" charset="0"/>
              </a:rPr>
              <a:t> » </a:t>
            </a:r>
            <a:r>
              <a:rPr lang="en-US" sz="2000" b="1" dirty="0" err="1" smtClean="0">
                <a:latin typeface="Sylfaen" pitchFamily="18" charset="0"/>
              </a:rPr>
              <a:t>հասկացությունը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692696"/>
            <a:ext cx="8928100" cy="5976664"/>
          </a:xfrm>
        </p:spPr>
        <p:txBody>
          <a:bodyPr/>
          <a:lstStyle/>
          <a:p>
            <a:pPr marL="566738" lvl="2" indent="-284163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Նշված</a:t>
            </a: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մեկնաբանությունից</a:t>
            </a: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  <a:cs typeface="Times New Roman" pitchFamily="18" charset="0"/>
              </a:rPr>
              <a:t>բխում</a:t>
            </a:r>
            <a:r>
              <a:rPr lang="en-US" sz="1800" dirty="0" smtClean="0">
                <a:latin typeface="Sylfaen" pitchFamily="18" charset="0"/>
                <a:cs typeface="Times New Roman" pitchFamily="18" charset="0"/>
              </a:rPr>
              <a:t> է .</a:t>
            </a:r>
          </a:p>
          <a:p>
            <a:pPr marL="566738" lvl="2" indent="-284163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Sylfaen" pitchFamily="18" charset="0"/>
              <a:cs typeface="Times New Roman" pitchFamily="18" charset="0"/>
            </a:endParaRPr>
          </a:p>
          <a:p>
            <a:pPr marL="336550" lvl="2" indent="-285750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6-րդ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հոդվածի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կիրառությունը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սկսվում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է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մեղադրանք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առաջադրելու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պահից</a:t>
            </a:r>
            <a:endParaRPr lang="en-US" sz="1800" b="1" dirty="0" smtClean="0">
              <a:latin typeface="Sylfaen" pitchFamily="18" charset="0"/>
              <a:cs typeface="Times New Roman" pitchFamily="18" charset="0"/>
            </a:endParaRPr>
          </a:p>
          <a:p>
            <a:pPr marL="50800" lvl="2" indent="0" algn="just" eaLnBrk="1" hangingPunct="1">
              <a:lnSpc>
                <a:spcPct val="90000"/>
              </a:lnSpc>
              <a:buNone/>
              <a:defRPr/>
            </a:pPr>
            <a:endParaRPr lang="en-US" sz="1800" dirty="0" smtClean="0">
              <a:latin typeface="Sylfaen" pitchFamily="18" charset="0"/>
              <a:cs typeface="Times New Roman" pitchFamily="18" charset="0"/>
            </a:endParaRPr>
          </a:p>
          <a:p>
            <a:pPr marL="793750" lvl="3" indent="-285750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մեղադրանք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հասկացության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սովորական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և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ավտոնոմ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մեկնաբանության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իմաստով</a:t>
            </a:r>
            <a:endParaRPr lang="en-US" sz="1600" dirty="0" smtClean="0">
              <a:latin typeface="Sylfaen" pitchFamily="18" charset="0"/>
              <a:cs typeface="Times New Roman" pitchFamily="18" charset="0"/>
            </a:endParaRPr>
          </a:p>
          <a:p>
            <a:pPr marL="1250950" lvl="4" indent="-285750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Գագիկ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Միքայելյանի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գործով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ՎԴ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որոշումը</a:t>
            </a:r>
            <a:endParaRPr lang="en-US" sz="1600" dirty="0" smtClean="0">
              <a:latin typeface="Sylfaen" pitchFamily="18" charset="0"/>
              <a:cs typeface="Times New Roman" pitchFamily="18" charset="0"/>
            </a:endParaRPr>
          </a:p>
          <a:p>
            <a:pPr marL="1712913" lvl="4" indent="-231775" algn="just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dirty="0">
                <a:latin typeface="Sylfaen" pitchFamily="18" charset="0"/>
                <a:cs typeface="Times New Roman" pitchFamily="18" charset="0"/>
              </a:rPr>
              <a:t>	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եթե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ազատությունից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զրկված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է,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ուրեմն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համարվում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է,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որ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մեղադրանքն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առաջադրված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է,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հետևաբար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6-րդ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հոդվածի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երաշխիքները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սկսում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են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գործել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</a:p>
          <a:p>
            <a:pPr marL="1250950" lvl="4" indent="-285750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Նորիկ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Պողոսյանի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գործով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ՎԴ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որոշումը</a:t>
            </a:r>
            <a:endParaRPr lang="en-US" sz="1600" dirty="0" smtClean="0">
              <a:latin typeface="Sylfaen" pitchFamily="18" charset="0"/>
              <a:cs typeface="Times New Roman" pitchFamily="18" charset="0"/>
            </a:endParaRPr>
          </a:p>
          <a:p>
            <a:pPr marL="1828800" lvl="4" indent="-347663" algn="just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ապացույցները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ստացվել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են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առանց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6-րդ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հոդվածի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երաշխիքները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տրամադրելու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</a:p>
          <a:p>
            <a:pPr marL="1262063" lvl="4" indent="-347663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Քր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. </a:t>
            </a: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դատավարության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նոր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օրենսգրքի</a:t>
            </a:r>
            <a:r>
              <a:rPr lang="en-US" sz="16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հայեցակարգ</a:t>
            </a:r>
            <a:endParaRPr lang="en-US" sz="1600" dirty="0">
              <a:latin typeface="Sylfaen" pitchFamily="18" charset="0"/>
              <a:cs typeface="Times New Roman" pitchFamily="18" charset="0"/>
            </a:endParaRPr>
          </a:p>
          <a:p>
            <a:pPr marL="1766887" lvl="4" indent="-285750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բերման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ենթարկելը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և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մեղադրանք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հասկացությունը</a:t>
            </a:r>
            <a:endParaRPr lang="en-US" sz="1600" dirty="0" smtClean="0">
              <a:latin typeface="Sylfaen" pitchFamily="18" charset="0"/>
              <a:cs typeface="Times New Roman" pitchFamily="18" charset="0"/>
            </a:endParaRPr>
          </a:p>
          <a:p>
            <a:pPr marL="1481137" lvl="4" indent="0" algn="just" eaLnBrk="1" hangingPunct="1">
              <a:lnSpc>
                <a:spcPct val="90000"/>
              </a:lnSpc>
              <a:buNone/>
              <a:defRPr/>
            </a:pPr>
            <a:endParaRPr lang="en-US" sz="1600" dirty="0">
              <a:latin typeface="Sylfaen" pitchFamily="18" charset="0"/>
              <a:cs typeface="Times New Roman" pitchFamily="18" charset="0"/>
            </a:endParaRPr>
          </a:p>
          <a:p>
            <a:pPr marL="336550" lvl="2" indent="-285750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y-AM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Մ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եղադրանք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հասկացությունը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ներառում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է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արարքի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ոչ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միայն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քրեաիրավական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որակումը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,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այլ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նաև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դրա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հիմքում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ընկած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փաստական</a:t>
            </a:r>
            <a:r>
              <a:rPr lang="en-US" sz="1800" b="1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տվյալները</a:t>
            </a:r>
            <a:endParaRPr lang="en-US" sz="1800" b="1" dirty="0" smtClean="0">
              <a:solidFill>
                <a:srgbClr val="000000"/>
              </a:solidFill>
              <a:latin typeface="Sylfaen" pitchFamily="18" charset="0"/>
              <a:cs typeface="Times New Roman" pitchFamily="18" charset="0"/>
            </a:endParaRPr>
          </a:p>
          <a:p>
            <a:pPr marL="793750" lvl="3" indent="-285750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Մ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եղադրանք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հասկացության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ավտոնոմ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մեկնաբանության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  <a:cs typeface="Times New Roman" pitchFamily="18" charset="0"/>
              </a:rPr>
              <a:t>իմաստով</a:t>
            </a:r>
            <a:endParaRPr lang="en-US" sz="1600" dirty="0">
              <a:solidFill>
                <a:srgbClr val="000000"/>
              </a:solidFill>
              <a:latin typeface="Sylfaen" pitchFamily="18" charset="0"/>
              <a:cs typeface="Times New Roman" pitchFamily="18" charset="0"/>
            </a:endParaRPr>
          </a:p>
          <a:p>
            <a:pPr marL="1766887" lvl="4" indent="-285750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i="1" dirty="0" err="1" smtClean="0">
                <a:latin typeface="Sylfaen" pitchFamily="18" charset="0"/>
                <a:cs typeface="Times New Roman" pitchFamily="18" charset="0"/>
              </a:rPr>
              <a:t>Նալբանդյանի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գործով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ՎԴ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որոշումը</a:t>
            </a:r>
            <a:endParaRPr lang="en-US" sz="1600" dirty="0" smtClean="0">
              <a:latin typeface="Sylfaen" pitchFamily="18" charset="0"/>
              <a:cs typeface="Times New Roman" pitchFamily="18" charset="0"/>
            </a:endParaRPr>
          </a:p>
          <a:p>
            <a:pPr marL="347663" lvl="4" indent="-296863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y-AM" sz="1800" b="1" dirty="0" smtClean="0">
                <a:latin typeface="Sylfaen" pitchFamily="18" charset="0"/>
                <a:cs typeface="Times New Roman" pitchFamily="18" charset="0"/>
              </a:rPr>
              <a:t>Վ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երաբերում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է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միայն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մեղադրյալին</a:t>
            </a:r>
            <a:r>
              <a:rPr lang="en-US" sz="1800" b="1" dirty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(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անձին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,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ում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առաջադրվել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 է </a:t>
            </a:r>
            <a:r>
              <a:rPr lang="en-US" sz="1800" b="1" dirty="0" err="1" smtClean="0">
                <a:latin typeface="Sylfaen" pitchFamily="18" charset="0"/>
                <a:cs typeface="Times New Roman" pitchFamily="18" charset="0"/>
              </a:rPr>
              <a:t>մեղադրյանք</a:t>
            </a:r>
            <a:r>
              <a:rPr lang="en-US" sz="1800" b="1" dirty="0" smtClean="0">
                <a:latin typeface="Sylfaen" pitchFamily="18" charset="0"/>
                <a:cs typeface="Times New Roman" pitchFamily="18" charset="0"/>
              </a:rPr>
              <a:t>)</a:t>
            </a:r>
          </a:p>
          <a:p>
            <a:pPr marL="798513" lvl="4" indent="-282575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չի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վերաբերում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վկային</a:t>
            </a:r>
            <a:endParaRPr lang="en-US" sz="1600" dirty="0" smtClean="0">
              <a:latin typeface="Sylfaen" pitchFamily="18" charset="0"/>
              <a:cs typeface="Times New Roman" pitchFamily="18" charset="0"/>
            </a:endParaRPr>
          </a:p>
          <a:p>
            <a:pPr marL="798513" lvl="4" indent="-282575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չի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վերաբերում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  <a:cs typeface="Times New Roman" pitchFamily="18" charset="0"/>
              </a:rPr>
              <a:t>տուժողին</a:t>
            </a:r>
            <a:r>
              <a:rPr lang="en-US" sz="1600" dirty="0" smtClean="0">
                <a:latin typeface="Sylfaen" pitchFamily="18" charset="0"/>
                <a:cs typeface="Times New Roman" pitchFamily="18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65401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245350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Բաժին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I. 	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b="1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1-ին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   </a:t>
            </a: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 Armenian" pitchFamily="34" charset="0"/>
              </a:rPr>
              <a:t>6-րդ </a:t>
            </a:r>
            <a:r>
              <a:rPr lang="en-US" sz="2000" dirty="0" err="1" smtClean="0">
                <a:solidFill>
                  <a:srgbClr val="000000"/>
                </a:solidFill>
                <a:latin typeface="Arial Armenian" pitchFamily="34" charset="0"/>
              </a:rPr>
              <a:t>հոդվածի</a:t>
            </a:r>
            <a:r>
              <a:rPr lang="en-US" sz="2000" dirty="0" smtClean="0">
                <a:solidFill>
                  <a:srgbClr val="000000"/>
                </a:solidFill>
                <a:latin typeface="Arial Armenian" pitchFamily="34" charset="0"/>
              </a:rPr>
              <a:t> 1-ին </a:t>
            </a:r>
            <a:r>
              <a:rPr lang="en-US" sz="2000" dirty="0" err="1" smtClean="0">
                <a:solidFill>
                  <a:srgbClr val="000000"/>
                </a:solidFill>
                <a:latin typeface="Arial Armenian" pitchFamily="34" charset="0"/>
              </a:rPr>
              <a:t>մասով</a:t>
            </a:r>
            <a:r>
              <a:rPr lang="en-US" sz="20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 Armenian" pitchFamily="34" charset="0"/>
              </a:rPr>
              <a:t>երաշխավորված</a:t>
            </a:r>
            <a:r>
              <a:rPr lang="en-US" sz="20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 Armenian" pitchFamily="34" charset="0"/>
              </a:rPr>
              <a:t>նյութական</a:t>
            </a:r>
            <a:r>
              <a:rPr lang="en-US" sz="20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իրավունքներ</a:t>
            </a:r>
            <a:r>
              <a:rPr lang="en-US" sz="20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6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Դ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ատարանի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(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դատաքննության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)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Դ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ատարանի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մատչելիության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ակտերի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վերջնական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լինելու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սկզբունք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(res judicata)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ակտերը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ի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կատար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ածվելու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914400" lvl="2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Օ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րենքի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հիման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վրա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ստեղծված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անկախ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 Armenian" pitchFamily="34" charset="0"/>
              </a:rPr>
              <a:t>և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անաչառ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դատարան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օրենքի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հիման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վրա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ստեղծված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դատարան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անկախ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դատարան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անաչառ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դատարան</a:t>
            </a: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endParaRPr lang="en-US" sz="1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hy-AM" sz="1800" dirty="0">
                <a:solidFill>
                  <a:srgbClr val="000000"/>
                </a:solidFill>
                <a:latin typeface="Arial Armenian" pitchFamily="34" charset="0"/>
              </a:rPr>
              <a:t>Ա</a:t>
            </a:r>
            <a:r>
              <a:rPr lang="en-US" sz="1800" dirty="0" err="1">
                <a:solidFill>
                  <a:srgbClr val="000000"/>
                </a:solidFill>
                <a:latin typeface="Arial Armenian" pitchFamily="34" charset="0"/>
              </a:rPr>
              <a:t>րդարացի</a:t>
            </a:r>
            <a:r>
              <a:rPr lang="en-US" sz="1800" dirty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 Armenian" pitchFamily="34" charset="0"/>
              </a:rPr>
              <a:t>քննության</a:t>
            </a:r>
            <a:r>
              <a:rPr lang="en-US" sz="1800" dirty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Մ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րցակցային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դատավարություն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Մասնակիցների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իրավահավասարության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սկզբունք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Հրապարակային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քննության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Պատճառաբանված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ակտ</a:t>
            </a: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749300" lvl="2" indent="-28575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Ողջամիտ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ժամկետում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քննության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իրավունք</a:t>
            </a:r>
            <a:r>
              <a:rPr lang="en-US" sz="14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endParaRPr lang="en-US" sz="14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1536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7854C1-CB9F-4326-9397-AA8D62AB5397}" type="slidenum">
              <a:rPr lang="en-US" smtClean="0"/>
              <a:pPr eaLnBrk="1" hangingPunct="1"/>
              <a:t>13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360362"/>
          </a:xfrm>
        </p:spPr>
        <p:txBody>
          <a:bodyPr/>
          <a:lstStyle/>
          <a:p>
            <a:pPr eaLnBrk="1" hangingPunct="1"/>
            <a:r>
              <a:rPr lang="en-US" sz="2000" b="1" dirty="0" err="1" smtClean="0">
                <a:latin typeface="Arial Armenian" pitchFamily="34" charset="0"/>
              </a:rPr>
              <a:t>Դատարանի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իրավունք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549275"/>
            <a:ext cx="8640763" cy="6308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600" dirty="0" smtClean="0">
              <a:latin typeface="Arial Armenian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ՀՀ </a:t>
            </a:r>
            <a:r>
              <a:rPr lang="en-US" sz="1800" dirty="0" err="1" smtClean="0">
                <a:latin typeface="Arial Armenian" pitchFamily="34" charset="0"/>
              </a:rPr>
              <a:t>Սահմանադրության</a:t>
            </a:r>
            <a:r>
              <a:rPr lang="en-US" sz="1800" dirty="0" smtClean="0">
                <a:latin typeface="Arial Armenian" pitchFamily="34" charset="0"/>
              </a:rPr>
              <a:t> 19-րդ </a:t>
            </a:r>
            <a:r>
              <a:rPr lang="en-US" sz="1800" dirty="0" err="1" smtClean="0">
                <a:latin typeface="Arial Armenian" pitchFamily="34" charset="0"/>
              </a:rPr>
              <a:t>հոդված</a:t>
            </a:r>
            <a:endParaRPr lang="en-US" sz="1800" dirty="0" smtClean="0">
              <a:latin typeface="Arial Armenian" pitchFamily="34" charset="0"/>
            </a:endParaRPr>
          </a:p>
          <a:p>
            <a:pPr algn="just">
              <a:defRPr/>
            </a:pPr>
            <a:r>
              <a:rPr lang="hy-AM" sz="1600" dirty="0" smtClean="0"/>
              <a:t>Յուրաքանչյուր ոք ու</a:t>
            </a:r>
            <a:r>
              <a:rPr lang="en-US" sz="1600" dirty="0" err="1" smtClean="0"/>
              <a:t>նի</a:t>
            </a:r>
            <a:r>
              <a:rPr lang="hy-AM" sz="1600" dirty="0" smtClean="0"/>
              <a:t> իր խախտված իրավունքները վերականգնելու, ինչպես նաև իրեն ներկայացված մեղադրանքի հիմնավորվածությունը պարզելու համար</a:t>
            </a:r>
            <a:r>
              <a:rPr lang="en-US" sz="1600" dirty="0" smtClean="0"/>
              <a:t>…</a:t>
            </a:r>
            <a:r>
              <a:rPr lang="en-US" sz="1600" dirty="0" err="1" smtClean="0"/>
              <a:t>դատարանի</a:t>
            </a:r>
            <a:r>
              <a:rPr lang="en-US" sz="1600" dirty="0" smtClean="0"/>
              <a:t> </a:t>
            </a:r>
            <a:r>
              <a:rPr lang="en-US" sz="1600" dirty="0" err="1" smtClean="0"/>
              <a:t>կողմից</a:t>
            </a:r>
            <a:r>
              <a:rPr lang="en-US" sz="1600" dirty="0" smtClean="0"/>
              <a:t>…ք</a:t>
            </a:r>
            <a:r>
              <a:rPr lang="hy-AM" sz="1600" dirty="0" smtClean="0"/>
              <a:t>ննության իրավունք:</a:t>
            </a:r>
          </a:p>
          <a:p>
            <a:pPr marL="0" indent="0" eaLnBrk="1" hangingPunct="1"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Ներառում</a:t>
            </a:r>
            <a:r>
              <a:rPr lang="en-US" sz="1800" dirty="0" smtClean="0">
                <a:latin typeface="Arial Armenian" pitchFamily="34" charset="0"/>
              </a:rPr>
              <a:t> է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 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դատարանի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մատչելիության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իրավունքը</a:t>
            </a:r>
            <a:endParaRPr lang="en-US" sz="1800" dirty="0" smtClean="0">
              <a:latin typeface="Arial Armenian" pitchFamily="34" charset="0"/>
            </a:endParaRP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Բ</a:t>
            </a:r>
            <a:r>
              <a:rPr lang="en-US" sz="1600" dirty="0" err="1" smtClean="0">
                <a:latin typeface="Arial Armenian" pitchFamily="34" charset="0"/>
              </a:rPr>
              <a:t>ացարձակ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իրավունք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չէ</a:t>
            </a:r>
            <a:r>
              <a:rPr lang="en-US" sz="1600" dirty="0" smtClean="0">
                <a:latin typeface="Arial Armenian" pitchFamily="34" charset="0"/>
              </a:rPr>
              <a:t>, </a:t>
            </a:r>
            <a:r>
              <a:rPr lang="en-US" sz="1600" dirty="0" err="1" smtClean="0">
                <a:latin typeface="Arial Armenian" pitchFamily="34" charset="0"/>
              </a:rPr>
              <a:t>ենթակա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սահմանափակումների</a:t>
            </a:r>
            <a:r>
              <a:rPr lang="en-US" sz="1600" dirty="0" smtClean="0">
                <a:latin typeface="Arial Armenian" pitchFamily="34" charset="0"/>
              </a:rPr>
              <a:t>.</a:t>
            </a: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Arial Armenian" pitchFamily="34" charset="0"/>
              </a:rPr>
              <a:t>Պետական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տուրք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hy-AM" sz="1600" dirty="0" smtClean="0">
                <a:latin typeface="Arial Armenian" pitchFamily="34" charset="0"/>
              </a:rPr>
              <a:t>Վ</a:t>
            </a:r>
            <a:r>
              <a:rPr lang="en-US" sz="1600" dirty="0" err="1" smtClean="0">
                <a:latin typeface="Arial Armenian" pitchFamily="34" charset="0"/>
              </a:rPr>
              <a:t>երաքննիչ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դատարանում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դատաքնն</a:t>
            </a:r>
            <a:r>
              <a:rPr lang="en-US" sz="1600" dirty="0" smtClean="0">
                <a:latin typeface="Arial Armenian" pitchFamily="34" charset="0"/>
              </a:rPr>
              <a:t>. </a:t>
            </a:r>
            <a:r>
              <a:rPr lang="en-US" sz="1600" dirty="0" err="1" smtClean="0">
                <a:latin typeface="Arial Armenian" pitchFamily="34" charset="0"/>
              </a:rPr>
              <a:t>ավելի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նեղ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շրջանակներ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Arial Armenian" pitchFamily="34" charset="0"/>
              </a:rPr>
              <a:t>Վճռաբեկ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դատարանի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ընդունելիության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չափանիշներ</a:t>
            </a:r>
            <a:endParaRPr lang="en-US" sz="1600" dirty="0" smtClean="0">
              <a:latin typeface="Arial Armenian" pitchFamily="34" charset="0"/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hy-AM" sz="1800" dirty="0" smtClean="0">
                <a:latin typeface="Arial Armenian" pitchFamily="34" charset="0"/>
              </a:rPr>
              <a:t>Դ</a:t>
            </a:r>
            <a:r>
              <a:rPr lang="en-US" sz="1800" dirty="0" err="1" smtClean="0">
                <a:latin typeface="Arial Armenian" pitchFamily="34" charset="0"/>
              </a:rPr>
              <a:t>ատական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ակտերի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վերջնական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լինելու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սկզբունքը</a:t>
            </a:r>
            <a:r>
              <a:rPr lang="en-US" sz="1800" dirty="0" smtClean="0">
                <a:latin typeface="Arial Armenian" pitchFamily="34" charset="0"/>
              </a:rPr>
              <a:t> (res judicata)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Բ</a:t>
            </a:r>
            <a:r>
              <a:rPr lang="en-US" sz="1600" dirty="0" err="1" smtClean="0">
                <a:latin typeface="Arial Armenian" pitchFamily="34" charset="0"/>
              </a:rPr>
              <a:t>ացարձակ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չէ</a:t>
            </a:r>
            <a:r>
              <a:rPr lang="en-US" sz="1600" dirty="0" smtClean="0">
                <a:latin typeface="Arial Armenian" pitchFamily="34" charset="0"/>
              </a:rPr>
              <a:t>, </a:t>
            </a:r>
            <a:r>
              <a:rPr lang="en-US" sz="1600" dirty="0" err="1" smtClean="0">
                <a:latin typeface="Arial Armenian" pitchFamily="34" charset="0"/>
              </a:rPr>
              <a:t>դատական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ակտերը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կարող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են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վերանայվել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երկու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հիմքով</a:t>
            </a:r>
            <a:r>
              <a:rPr lang="en-US" sz="1600" dirty="0" smtClean="0">
                <a:latin typeface="Arial Armenian" pitchFamily="34" charset="0"/>
              </a:rPr>
              <a:t>.</a:t>
            </a: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Arial Armenian" pitchFamily="34" charset="0"/>
              </a:rPr>
              <a:t>դատական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սխալ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Arial Armenian" pitchFamily="34" charset="0"/>
              </a:rPr>
              <a:t>նոր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երևան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եկած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նոր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հանգամանքի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հիմքերով</a:t>
            </a:r>
            <a:r>
              <a:rPr lang="en-US" sz="1200" dirty="0" smtClean="0">
                <a:latin typeface="Arial Armenian" pitchFamily="34" charset="0"/>
              </a:rPr>
              <a:t> 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Դատական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ակտերն</a:t>
            </a:r>
            <a:r>
              <a:rPr lang="en-US" sz="1800" dirty="0" smtClean="0">
                <a:latin typeface="Arial Armenian" pitchFamily="34" charset="0"/>
              </a:rPr>
              <a:t> ի </a:t>
            </a:r>
            <a:r>
              <a:rPr lang="en-US" sz="1800" dirty="0" err="1" smtClean="0">
                <a:latin typeface="Arial Armenian" pitchFamily="34" charset="0"/>
              </a:rPr>
              <a:t>կատար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ածվելու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իրավունք</a:t>
            </a:r>
            <a:endParaRPr lang="en-US" sz="1800" dirty="0">
              <a:latin typeface="Arial Armenian" pitchFamily="34" charset="0"/>
            </a:endParaRP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Թ</a:t>
            </a:r>
            <a:r>
              <a:rPr lang="en-US" sz="1600" dirty="0" err="1" smtClean="0">
                <a:latin typeface="Arial Armenian" pitchFamily="34" charset="0"/>
              </a:rPr>
              <a:t>ույլատրվում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դատական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ակտերի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կատարման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հապաղում</a:t>
            </a:r>
            <a:r>
              <a:rPr lang="en-US" sz="1600" dirty="0" smtClean="0">
                <a:latin typeface="Arial Armenian" pitchFamily="34" charset="0"/>
              </a:rPr>
              <a:t>, </a:t>
            </a:r>
            <a:r>
              <a:rPr lang="en-US" sz="1600" dirty="0" err="1" smtClean="0">
                <a:latin typeface="Arial Armenian" pitchFamily="34" charset="0"/>
              </a:rPr>
              <a:t>սակայն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անընդունելի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համարում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որևէ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պատճառաբանություն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ակտը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չկատարելն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արդարացնելու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համար</a:t>
            </a:r>
            <a:endParaRPr lang="en-US" sz="1600" dirty="0" smtClean="0">
              <a:latin typeface="Arial Armenian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     </a:t>
            </a:r>
            <a:endParaRPr lang="en-US" sz="1800" b="1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49287"/>
          </a:xfrm>
        </p:spPr>
        <p:txBody>
          <a:bodyPr/>
          <a:lstStyle/>
          <a:p>
            <a:pPr eaLnBrk="1" hangingPunct="1"/>
            <a:r>
              <a:rPr lang="en-US" sz="2000" b="1" dirty="0" err="1" smtClean="0">
                <a:latin typeface="Arial Armenian" pitchFamily="34" charset="0"/>
              </a:rPr>
              <a:t>Օրենքի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հիման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վրա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ստեղծված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անկախ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ու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br>
              <a:rPr lang="en-US" sz="2000" b="1" dirty="0" smtClean="0">
                <a:latin typeface="Arial Armenian" pitchFamily="34" charset="0"/>
              </a:rPr>
            </a:br>
            <a:r>
              <a:rPr lang="en-US" sz="2000" b="1" dirty="0" err="1" smtClean="0">
                <a:latin typeface="Arial Armenian" pitchFamily="34" charset="0"/>
              </a:rPr>
              <a:t>անաչառ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դատարան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720"/>
            <a:ext cx="8785225" cy="5760368"/>
          </a:xfrm>
        </p:spPr>
        <p:txBody>
          <a:bodyPr/>
          <a:lstStyle/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457200" lvl="1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smtClean="0">
                <a:latin typeface="Sylfaen" pitchFamily="18" charset="0"/>
              </a:rPr>
              <a:t>«</a:t>
            </a:r>
            <a:r>
              <a:rPr lang="en-US" sz="1800" dirty="0" err="1" smtClean="0">
                <a:latin typeface="Sylfaen" pitchFamily="18" charset="0"/>
              </a:rPr>
              <a:t>Դատարան</a:t>
            </a:r>
            <a:r>
              <a:rPr lang="en-US" sz="1800" dirty="0" smtClean="0">
                <a:latin typeface="Sylfaen" pitchFamily="18" charset="0"/>
              </a:rPr>
              <a:t>» </a:t>
            </a:r>
            <a:r>
              <a:rPr lang="en-US" sz="1800" dirty="0" err="1" smtClean="0">
                <a:latin typeface="Sylfaen" pitchFamily="18" charset="0"/>
              </a:rPr>
              <a:t>հասկացությունը</a:t>
            </a:r>
            <a:endParaRPr lang="en-US" sz="1800" dirty="0" smtClean="0">
              <a:latin typeface="Sylfaen" pitchFamily="18" charset="0"/>
            </a:endParaRPr>
          </a:p>
          <a:p>
            <a:pPr marL="457200" lvl="1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Sylfaen" pitchFamily="18" charset="0"/>
            </a:endParaRPr>
          </a:p>
          <a:p>
            <a:pPr marL="457200" lvl="1" indent="-341313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ազգային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օրենքի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հիման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վրա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ստեղծված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մարմին</a:t>
            </a:r>
            <a:endParaRPr lang="en-US" sz="1800" dirty="0" smtClean="0">
              <a:latin typeface="Arial Armenian" pitchFamily="34" charset="0"/>
            </a:endParaRPr>
          </a:p>
          <a:p>
            <a:pPr marL="457200" lvl="1" indent="-341313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իրականացնում</a:t>
            </a:r>
            <a:r>
              <a:rPr lang="en-US" sz="1800" dirty="0" smtClean="0">
                <a:latin typeface="Arial Armenian" pitchFamily="34" charset="0"/>
              </a:rPr>
              <a:t> է </a:t>
            </a:r>
            <a:r>
              <a:rPr lang="en-US" sz="1800" dirty="0" err="1" smtClean="0">
                <a:latin typeface="Arial Armenian" pitchFamily="34" charset="0"/>
              </a:rPr>
              <a:t>դատարանի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գործառույթներ</a:t>
            </a:r>
            <a:endParaRPr lang="en-US" sz="1800" dirty="0" smtClean="0">
              <a:latin typeface="Arial Armenian" pitchFamily="34" charset="0"/>
            </a:endParaRPr>
          </a:p>
          <a:p>
            <a:pPr marL="457200" lvl="1" indent="-341313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ունի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դատարանի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հատկանիշներ</a:t>
            </a:r>
            <a:endParaRPr lang="en-US" sz="1800" dirty="0" smtClean="0"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Դատարան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կարող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են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համարվել</a:t>
            </a:r>
            <a:r>
              <a:rPr lang="en-US" sz="1800" dirty="0" smtClean="0">
                <a:latin typeface="Arial Armenian" pitchFamily="34" charset="0"/>
              </a:rPr>
              <a:t>. </a:t>
            </a: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LatArm" pitchFamily="34" charset="0"/>
              <a:cs typeface="Times New Roman" pitchFamily="18" charset="0"/>
            </a:endParaRPr>
          </a:p>
          <a:p>
            <a:pPr marL="457200" lvl="1" indent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մասնագիտական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կարգապահական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մարմիններ</a:t>
            </a:r>
            <a:endParaRPr lang="en-US" sz="1800" dirty="0" smtClean="0">
              <a:latin typeface="Arial LatArm" pitchFamily="34" charset="0"/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ՀՀ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արդարադատության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խորհուրդ</a:t>
            </a:r>
            <a:endParaRPr lang="en-US" sz="1800" dirty="0" smtClean="0">
              <a:latin typeface="Arial LatArm" pitchFamily="34" charset="0"/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ՀՀ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Փաստաբանների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պալատի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կարգապահական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խորհուրդ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	</a:t>
            </a:r>
          </a:p>
          <a:p>
            <a:pPr marL="457200" lvl="1" indent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զինվորական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կարգապահական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մարմինները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, </a:t>
            </a:r>
          </a:p>
          <a:p>
            <a:pPr marL="457200" lvl="1" indent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 </a:t>
            </a:r>
            <a:r>
              <a:rPr lang="hy-AM" sz="1800" dirty="0" smtClean="0">
                <a:latin typeface="Arial LatArm" pitchFamily="34" charset="0"/>
                <a:cs typeface="Times New Roman" pitchFamily="18" charset="0"/>
              </a:rPr>
              <a:t>Ք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ԿՀ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հանձնաժողովները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</a:p>
          <a:p>
            <a:pPr marL="457200" lvl="1" indent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>
                <a:latin typeface="Arial LatArm" pitchFamily="34" charset="0"/>
                <a:cs typeface="Times New Roman" pitchFamily="18" charset="0"/>
              </a:rPr>
              <a:t> 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վարչական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մարմինների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հանձնաժողովներ</a:t>
            </a:r>
            <a:endParaRPr lang="en-US" sz="1800" dirty="0" smtClean="0">
              <a:latin typeface="Arial LatArm" pitchFamily="34" charset="0"/>
              <a:cs typeface="Times New Roman" pitchFamily="18" charset="0"/>
            </a:endParaRPr>
          </a:p>
          <a:p>
            <a:pPr lvl="2" indent="-285750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մաքսային</a:t>
            </a:r>
            <a:endParaRPr lang="en-US" sz="1800" dirty="0" smtClean="0">
              <a:latin typeface="Arial LatArm" pitchFamily="34" charset="0"/>
              <a:cs typeface="Times New Roman" pitchFamily="18" charset="0"/>
            </a:endParaRPr>
          </a:p>
          <a:p>
            <a:pPr lvl="2" indent="-285750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հարկային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միջնորդ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Arial LatArm" pitchFamily="34" charset="0"/>
                <a:cs typeface="Times New Roman" pitchFamily="18" charset="0"/>
              </a:rPr>
              <a:t>մարմիններ</a:t>
            </a:r>
            <a:r>
              <a:rPr lang="en-US" sz="1800" dirty="0" smtClean="0">
                <a:latin typeface="Arial LatArm" pitchFamily="34" charset="0"/>
                <a:cs typeface="Times New Roman" pitchFamily="18" charset="0"/>
              </a:rPr>
              <a:t>	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360362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Անկախ դատարան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20713"/>
            <a:ext cx="8713787" cy="60483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2000" b="1" dirty="0" smtClean="0">
              <a:latin typeface="Arial Armenian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smtClean="0">
                <a:latin typeface="Arial Armenian" pitchFamily="34" charset="0"/>
              </a:rPr>
              <a:t>4 </a:t>
            </a:r>
            <a:r>
              <a:rPr lang="en-US" sz="1800" dirty="0" err="1" smtClean="0">
                <a:latin typeface="Sylfaen" pitchFamily="18" charset="0"/>
              </a:rPr>
              <a:t>չափանիշներ</a:t>
            </a:r>
            <a:endParaRPr lang="en-US" sz="1800" dirty="0" smtClean="0">
              <a:latin typeface="Sylfaen" pitchFamily="18" charset="0"/>
            </a:endParaRP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 smtClean="0">
                <a:latin typeface="Arial Armenian" pitchFamily="34" charset="0"/>
              </a:rPr>
              <a:t>դատավորներին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նշանակելու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կարգը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 smtClean="0">
                <a:latin typeface="Arial Armenian" pitchFamily="34" charset="0"/>
              </a:rPr>
              <a:t>պաշտոնավարման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ժամկետները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 smtClean="0">
                <a:latin typeface="Arial Armenian" pitchFamily="34" charset="0"/>
              </a:rPr>
              <a:t>արտաքին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ճնշումների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դեմ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երաշխիքներ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 smtClean="0">
                <a:latin typeface="Arial Armenian" pitchFamily="34" charset="0"/>
              </a:rPr>
              <a:t>արդյոք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տվյալ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մարմինը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անկախ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լինելու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տպավորություն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թողնում</a:t>
            </a:r>
            <a:endParaRPr lang="en-US" sz="1600" dirty="0" smtClean="0">
              <a:latin typeface="Arial Armenian" pitchFamily="34" charset="0"/>
            </a:endParaRPr>
          </a:p>
          <a:p>
            <a:pPr marL="1371600" lvl="3" indent="0" eaLnBrk="1" hangingPunct="1">
              <a:lnSpc>
                <a:spcPct val="90000"/>
              </a:lnSpc>
              <a:buFontTx/>
              <a:buNone/>
              <a:defRPr/>
            </a:pPr>
            <a:endParaRPr lang="en-US" sz="14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Զուտ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այն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փաստը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որ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դատարանի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անդամները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նշանակվում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են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գործադիր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իշխանության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կողմից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հիմք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չէ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պնդելու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համար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որ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դատարանն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անկախ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չէ</a:t>
            </a:r>
            <a:r>
              <a:rPr lang="en-US" sz="1800" dirty="0" smtClean="0">
                <a:latin typeface="Arial Armenian" pitchFamily="34" charset="0"/>
              </a:rPr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Գալստյանի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գործում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եվրոպական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դատարանը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հաշվի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առավ</a:t>
            </a:r>
            <a:r>
              <a:rPr lang="en-US" sz="1800" dirty="0" smtClean="0">
                <a:latin typeface="Arial Armenian" pitchFamily="34" charset="0"/>
              </a:rPr>
              <a:t>.</a:t>
            </a: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smtClean="0">
                <a:latin typeface="Arial Armenian" pitchFamily="34" charset="0"/>
              </a:rPr>
              <a:t>ա) ՀՀ-</a:t>
            </a:r>
            <a:r>
              <a:rPr lang="en-US" sz="1600" dirty="0" err="1" smtClean="0">
                <a:latin typeface="Arial Armenian" pitchFamily="34" charset="0"/>
              </a:rPr>
              <a:t>ում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դատավորները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պաշտոնավարումը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ստանձնում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են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հատուկ</a:t>
            </a:r>
            <a:r>
              <a:rPr lang="en-US" sz="1600" dirty="0" smtClean="0">
                <a:latin typeface="Arial Armenian" pitchFamily="34" charset="0"/>
              </a:rPr>
              <a:t> </a:t>
            </a:r>
          </a:p>
          <a:p>
            <a:pPr marL="914400" lvl="2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600" dirty="0">
                <a:latin typeface="Arial Armenian" pitchFamily="34" charset="0"/>
              </a:rPr>
              <a:t> </a:t>
            </a:r>
            <a:r>
              <a:rPr lang="en-US" sz="1600" dirty="0" smtClean="0">
                <a:latin typeface="Arial Armenian" pitchFamily="34" charset="0"/>
              </a:rPr>
              <a:t>        </a:t>
            </a:r>
            <a:r>
              <a:rPr lang="en-US" sz="1600" dirty="0" err="1" smtClean="0">
                <a:latin typeface="Arial Armenian" pitchFamily="34" charset="0"/>
              </a:rPr>
              <a:t>քննությունների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միջոցով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smtClean="0">
                <a:latin typeface="Arial Armenian" pitchFamily="34" charset="0"/>
              </a:rPr>
              <a:t>բ)  </a:t>
            </a:r>
            <a:r>
              <a:rPr lang="en-US" sz="1600" dirty="0" err="1" smtClean="0">
                <a:latin typeface="Arial Armenian" pitchFamily="34" charset="0"/>
              </a:rPr>
              <a:t>դատավորների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պաշտոնավարման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ժամկետները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որպես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անկախության</a:t>
            </a:r>
            <a:r>
              <a:rPr lang="en-US" sz="1600" dirty="0" smtClean="0">
                <a:latin typeface="Arial Armenian" pitchFamily="34" charset="0"/>
              </a:rPr>
              <a:t>     </a:t>
            </a:r>
          </a:p>
          <a:p>
            <a:pPr marL="914400" lvl="2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600" dirty="0">
                <a:latin typeface="Arial Armenian" pitchFamily="34" charset="0"/>
              </a:rPr>
              <a:t> </a:t>
            </a:r>
            <a:r>
              <a:rPr lang="en-US" sz="1600" dirty="0" smtClean="0">
                <a:latin typeface="Arial Armenian" pitchFamily="34" charset="0"/>
              </a:rPr>
              <a:t>        </a:t>
            </a:r>
            <a:r>
              <a:rPr lang="en-US" sz="1600" dirty="0" err="1" smtClean="0">
                <a:latin typeface="Arial Armenian" pitchFamily="34" charset="0"/>
              </a:rPr>
              <a:t>երաշխիք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smtClean="0">
                <a:latin typeface="Arial Armenian" pitchFamily="34" charset="0"/>
              </a:rPr>
              <a:t>գ)  </a:t>
            </a:r>
            <a:r>
              <a:rPr lang="en-US" sz="1600" dirty="0" err="1" smtClean="0">
                <a:latin typeface="Arial Armenian" pitchFamily="34" charset="0"/>
              </a:rPr>
              <a:t>դատավորների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անփոփոխելիությունը</a:t>
            </a:r>
            <a:endParaRPr lang="en-US" sz="16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smtClean="0">
                <a:latin typeface="Arial Armenian" pitchFamily="34" charset="0"/>
              </a:rPr>
              <a:t>դ)  </a:t>
            </a:r>
            <a:r>
              <a:rPr lang="en-US" sz="1600" dirty="0" err="1" smtClean="0">
                <a:latin typeface="Arial Armenian" pitchFamily="34" charset="0"/>
              </a:rPr>
              <a:t>սահմանադրությամբ</a:t>
            </a:r>
            <a:r>
              <a:rPr lang="en-US" sz="1600" dirty="0" smtClean="0">
                <a:latin typeface="Arial Armenian" pitchFamily="34" charset="0"/>
              </a:rPr>
              <a:t> և </a:t>
            </a:r>
            <a:r>
              <a:rPr lang="en-US" sz="1600" dirty="0" err="1" smtClean="0">
                <a:latin typeface="Arial Armenian" pitchFamily="34" charset="0"/>
              </a:rPr>
              <a:t>այլ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օրենսդրական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ակտերով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սահմանված</a:t>
            </a:r>
            <a:r>
              <a:rPr lang="en-US" sz="1600" dirty="0" smtClean="0">
                <a:latin typeface="Arial Armenian" pitchFamily="34" charset="0"/>
              </a:rPr>
              <a:t>     </a:t>
            </a:r>
          </a:p>
          <a:p>
            <a:pPr marL="914400" lvl="2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600" dirty="0">
                <a:latin typeface="Arial Armenian" pitchFamily="34" charset="0"/>
              </a:rPr>
              <a:t> </a:t>
            </a:r>
            <a:r>
              <a:rPr lang="en-US" sz="1600" dirty="0" smtClean="0">
                <a:latin typeface="Arial Armenian" pitchFamily="34" charset="0"/>
              </a:rPr>
              <a:t>        </a:t>
            </a:r>
            <a:r>
              <a:rPr lang="en-US" sz="1600" dirty="0" err="1" smtClean="0">
                <a:latin typeface="Arial Armenian" pitchFamily="34" charset="0"/>
              </a:rPr>
              <a:t>երաշխիքներ</a:t>
            </a:r>
            <a:endParaRPr lang="en-US" sz="1600" dirty="0" smtClean="0">
              <a:latin typeface="Arial Armenian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18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490538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Անաչառ  դատարան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49275"/>
            <a:ext cx="8229600" cy="590391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endParaRPr lang="en-US" sz="1600" b="1" dirty="0" smtClean="0">
              <a:latin typeface="Arial Armenian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en-US" sz="1600" b="1" dirty="0" smtClean="0">
              <a:latin typeface="Arial Armenian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en-US" sz="1600" b="1" dirty="0" smtClean="0">
              <a:latin typeface="Arial Armenian" pitchFamily="34" charset="0"/>
            </a:endParaRPr>
          </a:p>
          <a:p>
            <a:pPr marL="609600" indent="-609600"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Չափանիշները</a:t>
            </a:r>
            <a:endParaRPr lang="en-US" sz="1800" dirty="0" smtClean="0">
              <a:latin typeface="Arial Armenian" pitchFamily="34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սուբյեկտիվ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կանխակալություն</a:t>
            </a:r>
            <a:endParaRPr lang="en-US" sz="1800" dirty="0" smtClean="0"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latin typeface="Arial Armenian" pitchFamily="34" charset="0"/>
              </a:rPr>
              <a:t>բխում</a:t>
            </a:r>
            <a:r>
              <a:rPr lang="en-US" sz="1800" dirty="0" smtClean="0">
                <a:latin typeface="Arial Armenian" pitchFamily="34" charset="0"/>
              </a:rPr>
              <a:t> է </a:t>
            </a:r>
            <a:r>
              <a:rPr lang="en-US" sz="1800" dirty="0" err="1" smtClean="0">
                <a:latin typeface="Arial Armenian" pitchFamily="34" charset="0"/>
              </a:rPr>
              <a:t>դատավորի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վարքագծի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դրսևորումներից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օրինակ</a:t>
            </a:r>
            <a:r>
              <a:rPr lang="en-US" sz="1800" dirty="0" smtClean="0">
                <a:latin typeface="Arial Armenian" pitchFamily="34" charset="0"/>
              </a:rPr>
              <a:t>՝</a:t>
            </a:r>
          </a:p>
          <a:p>
            <a:pPr marL="914400" lvl="2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1430338" lvl="3" indent="-233363" eaLnBrk="1" hangingPunct="1">
              <a:lnSpc>
                <a:spcPct val="80000"/>
              </a:lnSpc>
              <a:buFont typeface="Courier New" pitchFamily="49" charset="0"/>
              <a:buChar char="o"/>
              <a:defRPr/>
            </a:pPr>
            <a:r>
              <a:rPr lang="en-US" sz="1600" dirty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դատավորի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հրապարակային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հայտարարությունները</a:t>
            </a:r>
            <a:endParaRPr lang="en-US" sz="1600" dirty="0" smtClean="0">
              <a:latin typeface="Arial Armenian" pitchFamily="34" charset="0"/>
            </a:endParaRPr>
          </a:p>
          <a:p>
            <a:pPr marL="1430338" lvl="3" indent="-233363" eaLnBrk="1" hangingPunct="1">
              <a:lnSpc>
                <a:spcPct val="80000"/>
              </a:lnSpc>
              <a:buFont typeface="Courier New" pitchFamily="49" charset="0"/>
              <a:buChar char="o"/>
              <a:defRPr/>
            </a:pP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դատավորի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որդին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ընդգրկված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եղել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տվյալ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գործով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քննչական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խմբում</a:t>
            </a:r>
            <a:endParaRPr lang="en-US" sz="1600" dirty="0" smtClean="0">
              <a:latin typeface="Arial Armenian" pitchFamily="34" charset="0"/>
            </a:endParaRPr>
          </a:p>
          <a:p>
            <a:pPr marL="990600" lvl="1" indent="-53340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օբյեկտիվ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կանխակալություն</a:t>
            </a:r>
            <a:endParaRPr lang="en-US" sz="1800" dirty="0" smtClean="0"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1800" dirty="0" err="1" smtClean="0">
                <a:latin typeface="Arial Armenian" pitchFamily="34" charset="0"/>
              </a:rPr>
              <a:t>համակարգային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բնույթ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ունի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օրինակ</a:t>
            </a:r>
            <a:r>
              <a:rPr lang="en-US" sz="1800" dirty="0" smtClean="0">
                <a:latin typeface="Arial Armenian" pitchFamily="34" charset="0"/>
              </a:rPr>
              <a:t>՝</a:t>
            </a:r>
          </a:p>
          <a:p>
            <a:pPr marL="914400" lvl="2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3" eaLnBrk="1" hangingPunct="1">
              <a:lnSpc>
                <a:spcPct val="80000"/>
              </a:lnSpc>
              <a:buFont typeface="Courier New" pitchFamily="49" charset="0"/>
              <a:buChar char="o"/>
              <a:defRPr/>
            </a:pPr>
            <a:r>
              <a:rPr lang="en-US" sz="1600" dirty="0" err="1" smtClean="0">
                <a:latin typeface="Arial Armenian" pitchFamily="34" charset="0"/>
              </a:rPr>
              <a:t>դատավորը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նախկինում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որոշումներ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կայացրել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խափանման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միջոց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կալանքի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մասին</a:t>
            </a:r>
            <a:endParaRPr lang="en-US" sz="1600" dirty="0" smtClean="0">
              <a:latin typeface="Arial Armenian" pitchFamily="34" charset="0"/>
            </a:endParaRPr>
          </a:p>
          <a:p>
            <a:pPr lvl="3" eaLnBrk="1" hangingPunct="1">
              <a:lnSpc>
                <a:spcPct val="80000"/>
              </a:lnSpc>
              <a:buFont typeface="Courier New" pitchFamily="49" charset="0"/>
              <a:buChar char="o"/>
              <a:defRPr/>
            </a:pPr>
            <a:endParaRPr lang="en-US" sz="1400" dirty="0" smtClean="0">
              <a:latin typeface="Arial Armenian" pitchFamily="34" charset="0"/>
            </a:endParaRPr>
          </a:p>
          <a:p>
            <a:pPr marL="1371600" lvl="2" indent="-45720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431800"/>
          </a:xfrm>
        </p:spPr>
        <p:txBody>
          <a:bodyPr/>
          <a:lstStyle/>
          <a:p>
            <a:pPr eaLnBrk="1" hangingPunct="1"/>
            <a:r>
              <a:rPr lang="en-US" sz="2000" b="1" dirty="0" err="1" smtClean="0">
                <a:latin typeface="Sylfaen" pitchFamily="18" charset="0"/>
              </a:rPr>
              <a:t>Արդար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դատաքննություն</a:t>
            </a:r>
            <a:endParaRPr lang="ru-RU" sz="2000" b="1" dirty="0" smtClean="0">
              <a:latin typeface="Arial Armenian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692150"/>
            <a:ext cx="8928100" cy="6049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Եվրոպական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դատարանի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իրավասության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ոլորտը</a:t>
            </a:r>
            <a:endParaRPr lang="en-US" sz="18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latin typeface="Arial Armenian" pitchFamily="34" charset="0"/>
              </a:rPr>
              <a:t>Դատարանը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չորրորդ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ատյան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չէ</a:t>
            </a:r>
            <a:r>
              <a:rPr lang="en-US" sz="2000" dirty="0" smtClean="0">
                <a:latin typeface="Arial Armenian" pitchFamily="34" charset="0"/>
              </a:rPr>
              <a:t>.</a:t>
            </a:r>
            <a:endParaRPr lang="en-US" sz="2000" dirty="0" smtClean="0">
              <a:latin typeface="Arial Armenian" pitchFamily="34" charset="0"/>
            </a:endParaRPr>
          </a:p>
          <a:p>
            <a:pPr marL="682625" indent="-219075" algn="just"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000" b="1" dirty="0" err="1" smtClean="0">
                <a:latin typeface="Arial Armenian" pitchFamily="34" charset="0"/>
              </a:rPr>
              <a:t>մեղքի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մասին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հարցը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չի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քննում</a:t>
            </a:r>
            <a:endParaRPr lang="en-US" sz="20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ապացույցի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գնահատում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չի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կատարում</a:t>
            </a:r>
            <a:endParaRPr lang="en-US" sz="20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օրենքի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կիրառության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կամ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մեկնաբանության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հարցեր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չի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քննում</a:t>
            </a:r>
            <a:r>
              <a:rPr lang="en-US" sz="2000" dirty="0" smtClean="0">
                <a:latin typeface="Arial Armenian" pitchFamily="34" charset="0"/>
              </a:rPr>
              <a:t>: 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latin typeface="Arial Armenian" pitchFamily="34" charset="0"/>
              </a:rPr>
              <a:t>Դատարանի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խնդիրն</a:t>
            </a:r>
            <a:r>
              <a:rPr lang="en-US" sz="2000" dirty="0" smtClean="0">
                <a:latin typeface="Arial Armenian" pitchFamily="34" charset="0"/>
              </a:rPr>
              <a:t> է </a:t>
            </a:r>
            <a:r>
              <a:rPr lang="en-US" sz="2000" dirty="0" err="1" smtClean="0">
                <a:latin typeface="Arial Armenian" pitchFamily="34" charset="0"/>
              </a:rPr>
              <a:t>պարզել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թե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արդյոք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դատավարությունը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իր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ամբողջության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մեջ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եղել</a:t>
            </a:r>
            <a:r>
              <a:rPr lang="en-US" sz="2000" dirty="0" smtClean="0">
                <a:latin typeface="Arial Armenian" pitchFamily="34" charset="0"/>
              </a:rPr>
              <a:t> է </a:t>
            </a:r>
            <a:r>
              <a:rPr lang="en-US" sz="2000" dirty="0" err="1" smtClean="0">
                <a:latin typeface="Arial Armenian" pitchFamily="34" charset="0"/>
              </a:rPr>
              <a:t>արդարացի</a:t>
            </a:r>
            <a:r>
              <a:rPr lang="en-US" sz="2000" dirty="0" smtClean="0">
                <a:latin typeface="Arial Armenian" pitchFamily="34" charset="0"/>
              </a:rPr>
              <a:t>, </a:t>
            </a:r>
            <a:r>
              <a:rPr lang="en-US" sz="2000" dirty="0" err="1" smtClean="0">
                <a:latin typeface="Arial Armenian" pitchFamily="34" charset="0"/>
              </a:rPr>
              <a:t>որի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նպատակով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քննում</a:t>
            </a:r>
            <a:r>
              <a:rPr lang="en-US" sz="2000" dirty="0" smtClean="0">
                <a:latin typeface="Arial Armenian" pitchFamily="34" charset="0"/>
              </a:rPr>
              <a:t> է.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dirty="0">
              <a:latin typeface="Arial Armenian" pitchFamily="34" charset="0"/>
            </a:endParaRPr>
          </a:p>
          <a:p>
            <a:pPr marL="747713" indent="-284163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արդյոք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դատավարությունը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եղել</a:t>
            </a:r>
            <a:r>
              <a:rPr lang="en-US" sz="2000" dirty="0" smtClean="0">
                <a:latin typeface="Arial Armenian" pitchFamily="34" charset="0"/>
              </a:rPr>
              <a:t> է </a:t>
            </a:r>
            <a:r>
              <a:rPr lang="en-US" sz="2000" b="1" dirty="0" err="1" smtClean="0">
                <a:latin typeface="Arial Armenian" pitchFamily="34" charset="0"/>
              </a:rPr>
              <a:t>մրցակցային</a:t>
            </a:r>
            <a:endParaRPr lang="en-US" sz="2000" b="1" dirty="0" smtClean="0">
              <a:latin typeface="Arial Armenian" pitchFamily="34" charset="0"/>
            </a:endParaRPr>
          </a:p>
          <a:p>
            <a:pPr marL="747713" indent="-284163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արդյոք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դատավարությունը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հրապարակային</a:t>
            </a:r>
            <a:r>
              <a:rPr lang="en-US" sz="2000" dirty="0" smtClean="0">
                <a:latin typeface="Arial Armenian" pitchFamily="34" charset="0"/>
              </a:rPr>
              <a:t> է </a:t>
            </a:r>
            <a:r>
              <a:rPr lang="en-US" sz="2000" dirty="0" err="1" smtClean="0">
                <a:latin typeface="Arial Armenian" pitchFamily="34" charset="0"/>
              </a:rPr>
              <a:t>եղել</a:t>
            </a:r>
            <a:endParaRPr lang="en-US" sz="2000" dirty="0" smtClean="0">
              <a:latin typeface="Arial Armenian" pitchFamily="34" charset="0"/>
            </a:endParaRPr>
          </a:p>
          <a:p>
            <a:pPr marL="747713" indent="-284163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dirty="0" err="1" smtClean="0">
                <a:latin typeface="Arial Armenian" pitchFamily="34" charset="0"/>
              </a:rPr>
              <a:t>Կոնվենցիայով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սահմանված</a:t>
            </a:r>
            <a:r>
              <a:rPr lang="en-US" sz="2000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այլ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b="1" dirty="0" err="1" smtClean="0">
                <a:latin typeface="Arial Armenian" pitchFamily="34" charset="0"/>
              </a:rPr>
              <a:t>իրավունքի</a:t>
            </a:r>
            <a:r>
              <a:rPr lang="en-US" sz="2000" b="1" dirty="0" smtClean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խախտման</a:t>
            </a:r>
            <a:r>
              <a:rPr lang="en-US" sz="2000" dirty="0">
                <a:latin typeface="Arial Armenian" pitchFamily="34" charset="0"/>
              </a:rPr>
              <a:t> </a:t>
            </a:r>
            <a:r>
              <a:rPr lang="en-US" sz="2000" dirty="0" err="1" smtClean="0">
                <a:latin typeface="Arial Armenian" pitchFamily="34" charset="0"/>
              </a:rPr>
              <a:t>ազդեցությունը</a:t>
            </a:r>
            <a:endParaRPr lang="en-US" sz="2000" dirty="0" smtClean="0">
              <a:latin typeface="Arial Armenian" pitchFamily="34" charset="0"/>
            </a:endParaRPr>
          </a:p>
          <a:p>
            <a:pPr marL="747713" indent="-284163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431800"/>
          </a:xfrm>
        </p:spPr>
        <p:txBody>
          <a:bodyPr/>
          <a:lstStyle/>
          <a:p>
            <a:pPr eaLnBrk="1" hangingPunct="1"/>
            <a:r>
              <a:rPr lang="hy-AM" sz="2400" b="1" dirty="0" smtClean="0">
                <a:latin typeface="Sylfaen" pitchFamily="18" charset="0"/>
              </a:rPr>
              <a:t>Ապացույց հասկացությունը</a:t>
            </a:r>
            <a:endParaRPr lang="ru-RU" sz="2400" b="1" dirty="0" smtClean="0">
              <a:latin typeface="Arial Armenian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692150"/>
            <a:ext cx="7272808" cy="5257129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hy-AM" sz="2200" dirty="0" smtClean="0">
                <a:latin typeface="Arial Armenian" pitchFamily="34" charset="0"/>
              </a:rPr>
              <a:t>Քրեական դատավորության օրենսգիրք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200" dirty="0" smtClean="0">
                <a:latin typeface="Arial Armenian" pitchFamily="34" charset="0"/>
              </a:rPr>
              <a:t>105</a:t>
            </a:r>
            <a:r>
              <a:rPr lang="hy-AM" sz="2200" dirty="0" smtClean="0">
                <a:latin typeface="Arial Armenian" pitchFamily="34" charset="0"/>
              </a:rPr>
              <a:t> հոդված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hy-AM" sz="2200" dirty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hy-AM" sz="2200" dirty="0">
                <a:solidFill>
                  <a:srgbClr val="000000"/>
                </a:solidFill>
                <a:latin typeface="Arial Unicode" panose="020B0604020202020204" pitchFamily="34" charset="0"/>
              </a:rPr>
              <a:t>2. Ապացույցներ ձեռք բերելիս էական են քննչական կամ դատավարական գործողությունների կատարման կարգի այն խախտումները, որոնք դրսևորվել են քրեական դատավարության մասնակիցների հիմնական իրավունքների և ազատությունների կամ քրեական դատավարության սկզբունքների խախտմամբ</a:t>
            </a:r>
            <a:r>
              <a:rPr lang="hy-AM" sz="2200" dirty="0" smtClean="0">
                <a:solidFill>
                  <a:srgbClr val="000000"/>
                </a:solidFill>
                <a:latin typeface="Arial Unicode" panose="020B0604020202020204" pitchFamily="34" charset="0"/>
              </a:rPr>
              <a:t>:</a:t>
            </a:r>
            <a:endParaRPr lang="en-US" sz="2200" dirty="0" smtClean="0">
              <a:solidFill>
                <a:srgbClr val="000000"/>
              </a:solidFill>
              <a:latin typeface="Arial Unicode" panose="020B0604020202020204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2200" dirty="0" smtClean="0">
                <a:solidFill>
                  <a:srgbClr val="000000"/>
                </a:solidFill>
                <a:latin typeface="Arial Unicode" panose="020B0604020202020204" pitchFamily="34" charset="0"/>
              </a:rPr>
              <a:t>….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2200" dirty="0">
              <a:solidFill>
                <a:srgbClr val="000000"/>
              </a:solidFill>
              <a:latin typeface="Arial Unicode" panose="020B0604020202020204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hy-AM" sz="2400" dirty="0">
                <a:solidFill>
                  <a:schemeClr val="accent1">
                    <a:lumMod val="75000"/>
                  </a:schemeClr>
                </a:solidFill>
                <a:latin typeface="Arial Unicode" panose="020B0604020202020204" pitchFamily="34" charset="0"/>
              </a:rPr>
              <a:t>որևէ այլ կերպ ազդել են կամ կարող էին ազդել ստացված փաստական տվյալների հավաստիության վրա</a:t>
            </a:r>
            <a:endParaRPr lang="en-US" sz="2200" dirty="0" smtClean="0">
              <a:solidFill>
                <a:schemeClr val="accent1">
                  <a:lumMod val="75000"/>
                </a:schemeClr>
              </a:solidFill>
              <a:latin typeface="Arial Unicode" panose="020B0604020202020204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2200" dirty="0">
              <a:solidFill>
                <a:srgbClr val="000000"/>
              </a:solidFill>
              <a:latin typeface="Arial Unicode" panose="020B0604020202020204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hy-AM" sz="22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hy-AM" sz="2200" dirty="0">
              <a:latin typeface="Arial Armeni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0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431800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Արդար դատաքննություն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692150"/>
            <a:ext cx="8928100" cy="60499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Մրցակցային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դատավարություն</a:t>
            </a:r>
            <a:endParaRPr lang="en-US" sz="18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Արդյոք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հնարավորություն</a:t>
            </a:r>
            <a:r>
              <a:rPr lang="en-US" sz="1800" dirty="0" smtClean="0">
                <a:latin typeface="Arial Armenian" pitchFamily="34" charset="0"/>
              </a:rPr>
              <a:t> է </a:t>
            </a:r>
            <a:r>
              <a:rPr lang="en-US" sz="1800" dirty="0" err="1" smtClean="0">
                <a:latin typeface="Arial Armenian" pitchFamily="34" charset="0"/>
              </a:rPr>
              <a:t>ունեցել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տեղեկանալու</a:t>
            </a:r>
            <a:r>
              <a:rPr lang="en-US" sz="1800" dirty="0" smtClean="0">
                <a:latin typeface="Arial Armenian" pitchFamily="34" charset="0"/>
              </a:rPr>
              <a:t> և </a:t>
            </a:r>
            <a:r>
              <a:rPr lang="en-US" sz="1800" dirty="0" err="1" smtClean="0">
                <a:latin typeface="Arial Armenian" pitchFamily="34" charset="0"/>
              </a:rPr>
              <a:t>դիտողություն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անելու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մյուս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կողմից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ներկայացրած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դիտարկումների</a:t>
            </a:r>
            <a:r>
              <a:rPr lang="en-US" sz="1800" dirty="0" smtClean="0">
                <a:latin typeface="Arial Armenian" pitchFamily="34" charset="0"/>
              </a:rPr>
              <a:t> և </a:t>
            </a:r>
            <a:r>
              <a:rPr lang="en-US" sz="1800" dirty="0" err="1" smtClean="0">
                <a:latin typeface="Arial Armenian" pitchFamily="34" charset="0"/>
              </a:rPr>
              <a:t>ապացույցի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մասին</a:t>
            </a:r>
            <a:r>
              <a:rPr lang="en-US" sz="1800" dirty="0" smtClean="0">
                <a:latin typeface="Arial Armenian" pitchFamily="34" charset="0"/>
              </a:rPr>
              <a:t>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smtClean="0">
                <a:latin typeface="Arial Armenian" pitchFamily="34" charset="0"/>
              </a:rPr>
              <a:t> 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Arial Armenian" pitchFamily="34" charset="0"/>
              </a:rPr>
              <a:t>վկաներին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հարցաքննելու</a:t>
            </a:r>
            <a:r>
              <a:rPr lang="en-US" sz="1800" dirty="0" smtClean="0">
                <a:latin typeface="Arial Armenian" pitchFamily="34" charset="0"/>
              </a:rPr>
              <a:t> և </a:t>
            </a:r>
            <a:r>
              <a:rPr lang="en-US" sz="1800" dirty="0" err="1" smtClean="0">
                <a:latin typeface="Arial Armenian" pitchFamily="34" charset="0"/>
              </a:rPr>
              <a:t>փաստարկներով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նրանց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ապացույցների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վերաբերյալ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դիտողություն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անելու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հնարավորություն</a:t>
            </a:r>
            <a:r>
              <a:rPr lang="en-US" sz="1800" dirty="0" smtClean="0">
                <a:latin typeface="Arial Armenian" pitchFamily="34" charset="0"/>
              </a:rPr>
              <a:t> - 6(3)(դ)</a:t>
            </a:r>
          </a:p>
          <a:p>
            <a:pPr marL="457200" lvl="1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>
                <a:latin typeface="Arial Armenian" pitchFamily="34" charset="0"/>
              </a:rPr>
              <a:t>գ</a:t>
            </a:r>
            <a:r>
              <a:rPr lang="en-US" sz="1800" dirty="0" err="1" smtClean="0">
                <a:latin typeface="Arial Armenian" pitchFamily="34" charset="0"/>
              </a:rPr>
              <a:t>ործին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առնչվող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փաստաթղթերը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հասանելի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լինեն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կողմերին</a:t>
            </a:r>
            <a:r>
              <a:rPr lang="en-US" sz="1800" dirty="0" smtClean="0">
                <a:latin typeface="Arial Armenian" pitchFamily="34" charset="0"/>
              </a:rPr>
              <a:t> - 6(3</a:t>
            </a:r>
            <a:r>
              <a:rPr lang="en-US" sz="1800" dirty="0" smtClean="0">
                <a:latin typeface="Arial Armenian" pitchFamily="34" charset="0"/>
              </a:rPr>
              <a:t>)(</a:t>
            </a:r>
            <a:r>
              <a:rPr lang="hy-AM" sz="1800" dirty="0" smtClean="0">
                <a:latin typeface="Arial Armenian" pitchFamily="34" charset="0"/>
              </a:rPr>
              <a:t>բ</a:t>
            </a:r>
            <a:r>
              <a:rPr lang="en-US" sz="1800" dirty="0" smtClean="0">
                <a:latin typeface="Arial Armenian" pitchFamily="34" charset="0"/>
              </a:rPr>
              <a:t>)</a:t>
            </a:r>
            <a:endParaRPr lang="en-US" sz="1800" dirty="0" smtClean="0">
              <a:latin typeface="Arial Armenian" pitchFamily="34" charset="0"/>
            </a:endParaRPr>
          </a:p>
          <a:p>
            <a:pPr marL="457200" lvl="1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Arial Armenian" pitchFamily="34" charset="0"/>
              </a:rPr>
              <a:t>մեղադրող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վկային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հարցաքննելու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հնարավորություն</a:t>
            </a:r>
            <a:r>
              <a:rPr lang="en-US" sz="1800" dirty="0" smtClean="0">
                <a:latin typeface="Arial Armenian" pitchFamily="34" charset="0"/>
              </a:rPr>
              <a:t> – 6(3)(դ)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LatArm"/>
              <a:ea typeface="Times New Roman"/>
              <a:cs typeface="Times New Roman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Arial LatArm"/>
              <a:ea typeface="Times New Roman"/>
              <a:cs typeface="Times New Roman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LatArm"/>
              <a:ea typeface="Times New Roman"/>
              <a:cs typeface="Times New Roman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431800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Արդար դատաքննություն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548680"/>
            <a:ext cx="8712968" cy="5976664"/>
          </a:xfrm>
          <a:extLst/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Մասնակիցների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իրավահավասարության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սկզբունք</a:t>
            </a:r>
            <a:endParaRPr lang="en-US" sz="18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hy-AM" sz="1800" dirty="0" smtClean="0">
                <a:latin typeface="Arial Armenian" pitchFamily="34" charset="0"/>
              </a:rPr>
              <a:t>Ա</a:t>
            </a:r>
            <a:r>
              <a:rPr lang="en-US" sz="1800" dirty="0" err="1" smtClean="0">
                <a:latin typeface="Arial Armenian" pitchFamily="34" charset="0"/>
              </a:rPr>
              <a:t>րդյոք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կողմերի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միջև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պահպանվել</a:t>
            </a:r>
            <a:r>
              <a:rPr lang="en-US" sz="1800" dirty="0" smtClean="0">
                <a:latin typeface="Arial Armenian" pitchFamily="34" charset="0"/>
              </a:rPr>
              <a:t> է </a:t>
            </a:r>
            <a:r>
              <a:rPr lang="en-US" sz="1800" dirty="0" err="1" smtClean="0">
                <a:latin typeface="Arial Armenian" pitchFamily="34" charset="0"/>
              </a:rPr>
              <a:t>ընթացակարգային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հավասարություն</a:t>
            </a:r>
            <a:endParaRPr lang="en-US" sz="18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Arial Armenian" pitchFamily="34" charset="0"/>
              </a:rPr>
              <a:t>պահանջում</a:t>
            </a:r>
            <a:r>
              <a:rPr lang="en-US" sz="1800" dirty="0" smtClean="0">
                <a:latin typeface="Arial Armenian" pitchFamily="34" charset="0"/>
              </a:rPr>
              <a:t> է, </a:t>
            </a:r>
            <a:r>
              <a:rPr lang="en-US" sz="1800" dirty="0" err="1" smtClean="0">
                <a:latin typeface="Arial Armenian" pitchFamily="34" charset="0"/>
              </a:rPr>
              <a:t>որպեսզի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յուրաքանչյուր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ունենա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գործը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ներառյալ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ապացույցները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ներկայացնելու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ողջամիտ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հնարավորություն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այնպիսի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պայմաններում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որոնք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էապես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անբարենպաստ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վիճակի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մեջ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չդնեն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հակառակորդի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նկատմամբ</a:t>
            </a:r>
            <a:r>
              <a:rPr lang="en-US" sz="1800" dirty="0" smtClean="0">
                <a:latin typeface="Arial Armenian" pitchFamily="34" charset="0"/>
              </a:rPr>
              <a:t> – 6(3)(բ):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latin typeface="Arial Armenian" pitchFamily="34" charset="0"/>
              </a:rPr>
              <a:t>մեղադրող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չպետք</a:t>
            </a:r>
            <a:r>
              <a:rPr lang="en-US" sz="1800" dirty="0" smtClean="0">
                <a:latin typeface="Arial Armenian" pitchFamily="34" charset="0"/>
              </a:rPr>
              <a:t> է </a:t>
            </a:r>
            <a:r>
              <a:rPr lang="en-US" sz="1800" dirty="0" err="1" smtClean="0">
                <a:latin typeface="Arial Armenian" pitchFamily="34" charset="0"/>
              </a:rPr>
              <a:t>ունենա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էական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ընթացակարգային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առավելություն</a:t>
            </a:r>
            <a:r>
              <a:rPr lang="en-US" sz="1800" dirty="0" smtClean="0">
                <a:latin typeface="Arial Armenian" pitchFamily="34" charset="0"/>
              </a:rPr>
              <a:t>: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տե՛ս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օրինակ</a:t>
            </a:r>
            <a:r>
              <a:rPr lang="en-US" sz="1800" dirty="0" smtClean="0">
                <a:latin typeface="Arial Armenian" pitchFamily="34" charset="0"/>
              </a:rPr>
              <a:t>, </a:t>
            </a:r>
            <a:r>
              <a:rPr lang="en-US" sz="1800" dirty="0" err="1" smtClean="0">
                <a:latin typeface="Arial Armenian" pitchFamily="34" charset="0"/>
              </a:rPr>
              <a:t>Նալբանդյանի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գործով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Վճռաբեկ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որոշումը</a:t>
            </a:r>
            <a:r>
              <a:rPr lang="en-US" sz="1800" dirty="0" smtClean="0">
                <a:latin typeface="Arial Armenian" pitchFamily="34" charset="0"/>
              </a:rPr>
              <a:t>. 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515938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«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Եթե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Հայաստանի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Հանրապետության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քրեական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դատավարության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օրենսգրքի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19-րդ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հոդվածում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օգտագործված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«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մեղադրանք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»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եզրույթը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հասկացվի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սոսկ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«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քրեաիրավական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որակում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»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իմաստով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, և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այն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իր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մեջ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չներառի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արարքի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քրեաիրավական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որակման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հիմքում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ընկած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փաստական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հանգամանքները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,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ապա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կասկածյալի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և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մեղադրյալի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պաշտպանության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իրավունքը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չի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լինի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կոնկրետ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և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իրական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,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այլ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կլինի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վերացական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և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պատրանքային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,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քանի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որ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առանց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փաստական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հիմքի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`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քրեաիրավական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որակումից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պաշտպանվելու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>
                <a:latin typeface="Sylfaen" pitchFamily="18" charset="0"/>
                <a:ea typeface="Calibri"/>
                <a:cs typeface="Times New Roman"/>
              </a:rPr>
              <a:t>իրավունքը</a:t>
            </a:r>
            <a:r>
              <a:rPr lang="en-US" sz="1700" i="1" dirty="0"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i="1" dirty="0" err="1" smtClean="0">
                <a:latin typeface="Sylfaen" pitchFamily="18" charset="0"/>
                <a:ea typeface="Calibri"/>
                <a:cs typeface="Times New Roman"/>
              </a:rPr>
              <a:t>առարկայազուրկ</a:t>
            </a:r>
            <a:r>
              <a:rPr lang="en-US" sz="1700" i="1" dirty="0" smtClean="0">
                <a:latin typeface="Sylfaen" pitchFamily="18" charset="0"/>
                <a:ea typeface="Calibri"/>
                <a:cs typeface="Times New Roman"/>
              </a:rPr>
              <a:t> է»:</a:t>
            </a:r>
            <a:endParaRPr lang="en-US" sz="1700" i="1" dirty="0" smtClean="0">
              <a:latin typeface="Sylfae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rgbClr val="21346E"/>
              </a:solidFill>
              <a:highlight>
                <a:srgbClr val="FFFF00"/>
              </a:highlight>
              <a:latin typeface="Sylfaen" pitchFamily="18" charset="0"/>
              <a:ea typeface="Calibri"/>
              <a:cs typeface="Times New Roman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solidFill>
                <a:srgbClr val="21346E"/>
              </a:solidFill>
              <a:highlight>
                <a:srgbClr val="FFFF00"/>
              </a:highlight>
              <a:latin typeface="Sylfaen" pitchFamily="18" charset="0"/>
              <a:ea typeface="Calibri"/>
              <a:cs typeface="Times New Roman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rgbClr val="21346E"/>
              </a:solidFill>
              <a:highlight>
                <a:srgbClr val="FFFF00"/>
              </a:highlight>
              <a:latin typeface="Sylfaen" pitchFamily="18" charset="0"/>
              <a:ea typeface="Calibri"/>
              <a:cs typeface="Times New Roman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>
                <a:solidFill>
                  <a:srgbClr val="21346E"/>
                </a:solidFill>
                <a:latin typeface="Sylfaen" pitchFamily="18" charset="0"/>
                <a:ea typeface="Calibri"/>
                <a:cs typeface="Times New Roman"/>
              </a:rPr>
              <a:t/>
            </a:r>
            <a:br>
              <a:rPr lang="en-US" sz="1800" dirty="0">
                <a:solidFill>
                  <a:srgbClr val="21346E"/>
                </a:solidFill>
                <a:latin typeface="Sylfaen" pitchFamily="18" charset="0"/>
                <a:ea typeface="Calibri"/>
                <a:cs typeface="Times New Roman"/>
              </a:rPr>
            </a:br>
            <a:endParaRPr lang="en-US" sz="1800" dirty="0" smtClean="0">
              <a:latin typeface="Sylfae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LatArm"/>
              <a:ea typeface="Times New Roman"/>
              <a:cs typeface="Times New Roman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Arial LatArm"/>
              <a:ea typeface="Times New Roman"/>
              <a:cs typeface="Times New Roman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LatArm"/>
              <a:ea typeface="Times New Roman"/>
              <a:cs typeface="Times New Roman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431800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Արդար դատաքննություն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549275"/>
            <a:ext cx="8928100" cy="630872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latin typeface="Arial Armenian" pitchFamily="34" charset="0"/>
              </a:rPr>
              <a:t>Հրապարակային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դատավարություն</a:t>
            </a:r>
            <a:endParaRPr lang="en-US" sz="1800" dirty="0" smtClean="0">
              <a:latin typeface="Arial Armenian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hy-AM" sz="1800" dirty="0" smtClean="0">
                <a:latin typeface="Arial Armenian" pitchFamily="34" charset="0"/>
              </a:rPr>
              <a:t>Դ</a:t>
            </a:r>
            <a:r>
              <a:rPr lang="en-US" sz="1800" dirty="0" err="1" smtClean="0">
                <a:latin typeface="Arial Armenian" pitchFamily="34" charset="0"/>
              </a:rPr>
              <a:t>ատարանում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կողմի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ներկայության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իրավունք</a:t>
            </a: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Մ</a:t>
            </a:r>
            <a:r>
              <a:rPr lang="en-US" sz="1600" dirty="0" err="1" smtClean="0">
                <a:latin typeface="Arial Armenian" pitchFamily="34" charset="0"/>
              </a:rPr>
              <a:t>եղադրյալի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բացակայության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դատաքննություն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հեռակա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կարգով</a:t>
            </a:r>
            <a:r>
              <a:rPr lang="en-US" sz="1600" dirty="0" smtClean="0">
                <a:latin typeface="Arial Armenian" pitchFamily="34" charset="0"/>
              </a:rPr>
              <a:t> – 6(3)(գ)</a:t>
            </a:r>
          </a:p>
          <a:p>
            <a:pPr lvl="2" algn="just"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1600" dirty="0" err="1" smtClean="0">
                <a:latin typeface="Arial Armenian" pitchFamily="34" charset="0"/>
              </a:rPr>
              <a:t>մեղադրյալը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միշտ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պետք</a:t>
            </a:r>
            <a:r>
              <a:rPr lang="en-US" sz="1600" dirty="0" smtClean="0">
                <a:latin typeface="Arial Armenian" pitchFamily="34" charset="0"/>
              </a:rPr>
              <a:t> է </a:t>
            </a:r>
            <a:r>
              <a:rPr lang="en-US" sz="1600" dirty="0" err="1" smtClean="0">
                <a:latin typeface="Arial Armenian" pitchFamily="34" charset="0"/>
              </a:rPr>
              <a:t>ներկա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լինի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առաջին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ատյանի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լսումներին</a:t>
            </a:r>
            <a:r>
              <a:rPr lang="en-US" sz="1600" dirty="0" smtClean="0">
                <a:latin typeface="Arial Armenian" pitchFamily="34" charset="0"/>
              </a:rPr>
              <a:t> 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hy-AM" sz="1800" dirty="0" smtClean="0">
                <a:latin typeface="Arial Armenian" pitchFamily="34" charset="0"/>
              </a:rPr>
              <a:t>Լ</a:t>
            </a:r>
            <a:r>
              <a:rPr lang="en-US" sz="1800" dirty="0" err="1" smtClean="0">
                <a:latin typeface="Arial Armenian" pitchFamily="34" charset="0"/>
              </a:rPr>
              <a:t>սումների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արդյունավետ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մասնակցություն</a:t>
            </a: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Տ</a:t>
            </a:r>
            <a:r>
              <a:rPr lang="en-US" sz="1600" dirty="0" err="1" smtClean="0">
                <a:latin typeface="Arial Armenian" pitchFamily="34" charset="0"/>
              </a:rPr>
              <a:t>ե՛ս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Աշոտ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Հարությունանի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գործով</a:t>
            </a:r>
            <a:r>
              <a:rPr lang="en-US" sz="1600" dirty="0" smtClean="0">
                <a:latin typeface="Arial Armenian" pitchFamily="34" charset="0"/>
              </a:rPr>
              <a:t> ՄԻԵԴ </a:t>
            </a:r>
            <a:r>
              <a:rPr lang="en-US" sz="1600" dirty="0" err="1" smtClean="0">
                <a:latin typeface="Arial Armenian" pitchFamily="34" charset="0"/>
              </a:rPr>
              <a:t>վճիռը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մեղադրյալին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ճաղավանդակից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ազատ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արձակելու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մասին</a:t>
            </a:r>
            <a:endParaRPr lang="en-US" sz="1600" dirty="0" smtClean="0">
              <a:latin typeface="Arial Armenian" pitchFamily="34" charset="0"/>
            </a:endParaRPr>
          </a:p>
          <a:p>
            <a:pPr marL="457200" lvl="1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4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hy-AM" sz="1800" dirty="0" smtClean="0">
                <a:latin typeface="Arial Armenian" pitchFamily="34" charset="0"/>
              </a:rPr>
              <a:t>Լ</a:t>
            </a:r>
            <a:r>
              <a:rPr lang="en-US" sz="1800" dirty="0" err="1" smtClean="0">
                <a:latin typeface="Arial Armenian" pitchFamily="34" charset="0"/>
              </a:rPr>
              <a:t>սումների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հրապարակային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բնույթը</a:t>
            </a: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600" dirty="0" err="1" smtClean="0">
                <a:latin typeface="Arial Armenian" pitchFamily="34" charset="0"/>
              </a:rPr>
              <a:t>հանրության</a:t>
            </a:r>
            <a:r>
              <a:rPr lang="en-US" sz="1600" dirty="0" smtClean="0">
                <a:latin typeface="Arial Armenian" pitchFamily="34" charset="0"/>
              </a:rPr>
              <a:t>, </a:t>
            </a:r>
            <a:r>
              <a:rPr lang="en-US" sz="1600" dirty="0" err="1" smtClean="0">
                <a:latin typeface="Arial Armenian" pitchFamily="34" charset="0"/>
              </a:rPr>
              <a:t>լրատվամիջոցների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մուտքը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դատարանի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դահլիճ</a:t>
            </a:r>
            <a:endParaRPr lang="en-US" sz="16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600" dirty="0" err="1" smtClean="0">
                <a:latin typeface="Arial Armenian" pitchFamily="34" charset="0"/>
              </a:rPr>
              <a:t>հանրային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վերահսկողություն</a:t>
            </a:r>
            <a:r>
              <a:rPr lang="en-US" sz="1600" dirty="0" smtClean="0">
                <a:latin typeface="Arial Armenian" pitchFamily="34" charset="0"/>
              </a:rPr>
              <a:t> – </a:t>
            </a:r>
            <a:r>
              <a:rPr lang="en-US" sz="1600" dirty="0" err="1" smtClean="0">
                <a:latin typeface="Arial Armenian" pitchFamily="34" charset="0"/>
              </a:rPr>
              <a:t>արդարադատության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տեսանելիությունը</a:t>
            </a:r>
            <a:endParaRPr lang="en-US" sz="16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600" dirty="0" err="1" smtClean="0">
                <a:latin typeface="Arial Armenian" pitchFamily="34" charset="0"/>
              </a:rPr>
              <a:t>դռնփակ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լսումներ</a:t>
            </a:r>
            <a:r>
              <a:rPr lang="en-US" sz="1600" dirty="0" smtClean="0">
                <a:latin typeface="Arial Armenian" pitchFamily="34" charset="0"/>
              </a:rPr>
              <a:t> – 6(1)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4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latin typeface="Arial Armenian" pitchFamily="34" charset="0"/>
              </a:rPr>
              <a:t>Վճիռը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հրապարակելու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դատարանի</a:t>
            </a:r>
            <a:r>
              <a:rPr lang="en-US" sz="1800" dirty="0" smtClean="0">
                <a:latin typeface="Arial Armenian" pitchFamily="34" charset="0"/>
              </a:rPr>
              <a:t> </a:t>
            </a:r>
            <a:r>
              <a:rPr lang="en-US" sz="1800" dirty="0" err="1" smtClean="0">
                <a:latin typeface="Arial Armenian" pitchFamily="34" charset="0"/>
              </a:rPr>
              <a:t>պարտականություն</a:t>
            </a: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Վ</a:t>
            </a:r>
            <a:r>
              <a:rPr lang="en-US" sz="1600" dirty="0" err="1" smtClean="0">
                <a:latin typeface="Arial Armenian" pitchFamily="34" charset="0"/>
              </a:rPr>
              <a:t>ճռի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հրապարակումը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դատարանում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ամբողջությամբ</a:t>
            </a:r>
            <a:endParaRPr lang="en-US" sz="16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y-AM" sz="1600" dirty="0" smtClean="0">
                <a:latin typeface="Arial Armenian" pitchFamily="34" charset="0"/>
              </a:rPr>
              <a:t>Վ</a:t>
            </a:r>
            <a:r>
              <a:rPr lang="en-US" sz="1600" dirty="0" err="1" smtClean="0">
                <a:latin typeface="Arial Armenian" pitchFamily="34" charset="0"/>
              </a:rPr>
              <a:t>ճռի</a:t>
            </a:r>
            <a:r>
              <a:rPr lang="en-US" sz="1600" dirty="0" smtClean="0">
                <a:latin typeface="Arial Armenian" pitchFamily="34" charset="0"/>
              </a:rPr>
              <a:t>  </a:t>
            </a:r>
            <a:r>
              <a:rPr lang="en-US" sz="1600" dirty="0" err="1" smtClean="0">
                <a:latin typeface="Arial Armenian" pitchFamily="34" charset="0"/>
              </a:rPr>
              <a:t>եզրափակիչ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մասի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հրապարակումը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դատարանում</a:t>
            </a:r>
            <a:r>
              <a:rPr lang="en-US" sz="1600" dirty="0" smtClean="0">
                <a:latin typeface="Arial Armenian" pitchFamily="34" charset="0"/>
              </a:rPr>
              <a:t>, </a:t>
            </a:r>
            <a:r>
              <a:rPr lang="en-US" sz="1600" dirty="0" err="1" smtClean="0">
                <a:latin typeface="Arial Armenian" pitchFamily="34" charset="0"/>
              </a:rPr>
              <a:t>իսկ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ամբողջ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մասը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էլեկտրոնային</a:t>
            </a:r>
            <a:r>
              <a:rPr lang="en-US" sz="1600" dirty="0" smtClean="0">
                <a:latin typeface="Arial Armenian" pitchFamily="34" charset="0"/>
              </a:rPr>
              <a:t> </a:t>
            </a:r>
            <a:r>
              <a:rPr lang="en-US" sz="1600" dirty="0" err="1" smtClean="0">
                <a:latin typeface="Arial Armenian" pitchFamily="34" charset="0"/>
              </a:rPr>
              <a:t>միջոցներով</a:t>
            </a:r>
            <a:endParaRPr lang="en-US" sz="1600" dirty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600" dirty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Arial Armenian" pitchFamily="34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LatArm"/>
              <a:ea typeface="Times New Roman"/>
              <a:cs typeface="Times New Roman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latin typeface="Arial LatArm"/>
              <a:ea typeface="Times New Roman"/>
              <a:cs typeface="Times New Roman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 smtClean="0">
              <a:latin typeface="Arial LatArm"/>
              <a:ea typeface="Times New Roman"/>
              <a:cs typeface="Times New Roman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431800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Արդար դատաքննություն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549275"/>
            <a:ext cx="8928100" cy="630872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sz="1800" smtClean="0">
                <a:latin typeface="Arial Armenian" pitchFamily="34" charset="0"/>
              </a:rPr>
              <a:t>Պատճառաբանված դատական ակտ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1800" smtClean="0">
                <a:latin typeface="Arial Armenian" pitchFamily="34" charset="0"/>
              </a:rPr>
              <a:t> Չի պահանջում ներպետական դատարաններից մանրամասն պատասխանել կողմերի բարձրացրած ցանկացած փաստարկի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en-US" sz="180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smtClean="0">
                <a:latin typeface="Arial Armenian" pitchFamily="34" charset="0"/>
              </a:rPr>
              <a:t>բավարար է, եթե դատարանը անդրադառնում է փաստերի կամ իրավունքի մասին հարցի կարևոր տարրերին</a:t>
            </a:r>
          </a:p>
          <a:p>
            <a:pPr lvl="1" algn="just" eaLnBrk="1" hangingPunct="1">
              <a:lnSpc>
                <a:spcPct val="90000"/>
              </a:lnSpc>
              <a:buFontTx/>
              <a:buNone/>
            </a:pPr>
            <a:endParaRPr lang="en-US" sz="160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smtClean="0">
                <a:latin typeface="Arial LatArm" pitchFamily="34" charset="0"/>
                <a:cs typeface="Times New Roman" pitchFamily="18" charset="0"/>
              </a:rPr>
              <a:t>խախտում չի համարվի, եթե վերադաս ատյանը հաստատում է առաջին ատյանի դատարանի որոշումը՝ առանց լրացուցիչ պատճառներ նշելու: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1800" smtClean="0">
              <a:latin typeface="Arial LatArm" pitchFamily="34" charset="0"/>
              <a:cs typeface="Times New Roman" pitchFamily="18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smtClean="0">
                <a:latin typeface="Arial LatArm" pitchFamily="34" charset="0"/>
                <a:cs typeface="Times New Roman" pitchFamily="18" charset="0"/>
              </a:rPr>
              <a:t>վերաքննիչ և վճռաբեկ դատարաններին չի արգելվում հաստատել առաջին ատյանի դատարանի որոշումը՝ առանց օժանդակող լրացուցիչ փաստարկ ներկայացնելու՝ նշելով, որ ատյանի դատարանի որոշումն ինքնին պատճառաբանված է</a:t>
            </a: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smtClean="0">
              <a:latin typeface="Arial Armenian" pitchFamily="34" charset="0"/>
            </a:endParaRPr>
          </a:p>
          <a:p>
            <a:pPr lvl="1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1800" smtClean="0">
              <a:latin typeface="Arial Armenian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en-US" sz="1800" smtClean="0">
              <a:latin typeface="Arial LatArm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smtClean="0">
              <a:latin typeface="Arial LatArm" pitchFamily="34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n-US" sz="1800" smtClean="0">
              <a:latin typeface="Arial LatArm" pitchFamily="34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180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431800"/>
          </a:xfrm>
        </p:spPr>
        <p:txBody>
          <a:bodyPr/>
          <a:lstStyle/>
          <a:p>
            <a:pPr eaLnBrk="1" hangingPunct="1"/>
            <a:r>
              <a:rPr lang="en-US" sz="2000" b="1" smtClean="0">
                <a:latin typeface="Sylfaen" pitchFamily="18" charset="0"/>
              </a:rPr>
              <a:t>Ողջամիտ ժամկետում դատաքննության իրավունք</a:t>
            </a:r>
            <a:endParaRPr lang="ru-RU" sz="2000" b="1" smtClean="0">
              <a:latin typeface="Arial Armenian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692150"/>
            <a:ext cx="8928100" cy="6049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Քննարկման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առարկա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մեղադրանք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առաջադրելու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պահից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մինչև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գործով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վերջնական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որոշում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կայացնելու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ժամանակահատվածը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: </a:t>
            </a:r>
          </a:p>
          <a:p>
            <a:pPr lvl="2" eaLnBrk="1" hangingPunct="1">
              <a:lnSpc>
                <a:spcPct val="90000"/>
              </a:lnSpc>
              <a:buFontTx/>
              <a:buNone/>
              <a:defRPr/>
            </a:pPr>
            <a:endParaRPr lang="ru-RU" sz="1600" dirty="0">
              <a:solidFill>
                <a:srgbClr val="000000"/>
              </a:solidFill>
              <a:latin typeface="Arial Armenian" pitchFamily="34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Որոշվում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3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չափորոշիչների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հիման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վրա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398463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Արդյոք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դատավարության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երկար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ժամկետները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պայմանավորված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էին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.</a:t>
            </a:r>
          </a:p>
          <a:p>
            <a:pPr marL="0" indent="398463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31825" lvl="2" indent="-284163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մեղադրյալի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վարքագծով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/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գործողություններով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31825" lvl="2" indent="-284163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մինչդատական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/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դատական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մարմինների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գործողություններով</a:t>
            </a:r>
            <a:r>
              <a:rPr lang="en-US" sz="1800" dirty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անգործությամբ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31825" lvl="2" indent="-284163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գործի</a:t>
            </a: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 Armenian" pitchFamily="34" charset="0"/>
              </a:rPr>
              <a:t>ծավալով</a:t>
            </a: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èáµÇÝëÝ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ÁÝ¹¹»Ù ØÇ³óÛ³É Â³·³íáñáõÃÛ³Ý (4 ï³ñÇ »í 9 ³ÙÇë) – Ë³ËïáõÙ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êÉ»Å»íÇãáõëÝ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ÁÝ¹¹ ÈÇïí³ÛÇ (4 ï³ñÇ 2 ³ÙÇë) ³ÛÝáõÑ»ï»í ·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áñÍÁ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Ï³ñÖí»É ¿ - Ë³ËïáõÙ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ìÉáãÝ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ÁÝ¹¹ È»Ñ³ëï³ÝÇ (6 ï³ñÇ) – Ë³ËïáõÙ ãÏ³, ù³ÝÇ 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áñ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Ó·ÓáõÙÝ»ñÁ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ã¿ÇÝ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å³ÛÙ³Ý³íáñí³Í È»Ñ³ëï³ÝÇ Ý»ñå»ï³Ï³Ý Ù³ñÙÇÝÝ»ñÇ ³Ý·áñÍáõÃÛ³Ùµ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ê³ñÇÝ ÁÝ¹¹ ÂáõñùÇ³ÛÇ  (8 ï³ñÇ »í 7 ³ÙÇë) –Ë³ËïáõÙ ãÏ³, ù³ÝÇ 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áñ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Å³ÙÏ»ïÝ»ñÁ å³ÛÙ³Ý³íáñí³Í ¿ÇÝ ·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áñÍÇ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Í³í³Éáí, 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áñÇÝ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Ýå³ëï»É ¿ñ Ù»Õ³¹ñÛ³ÉÝ 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Çñ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 ·</a:t>
            </a:r>
            <a:r>
              <a:rPr lang="en-US" sz="1600" dirty="0" err="1">
                <a:solidFill>
                  <a:srgbClr val="000000"/>
                </a:solidFill>
                <a:latin typeface="Arial LatArm" panose="020B0604020202020204" pitchFamily="34" charset="0"/>
              </a:rPr>
              <a:t>áñÍáÕáõÃÛáõÝÝ»ñáí</a:t>
            </a:r>
            <a:r>
              <a:rPr lang="en-US" sz="1600" dirty="0">
                <a:solidFill>
                  <a:srgbClr val="000000"/>
                </a:solidFill>
                <a:latin typeface="Arial LatArm" panose="020B0604020202020204" pitchFamily="34" charset="0"/>
              </a:rPr>
              <a:t>: 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1400" dirty="0" smtClean="0">
              <a:latin typeface="Arial Armenia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245350"/>
          </a:xfrm>
          <a:solidFill>
            <a:schemeClr val="accent3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>
              <a:latin typeface="Arial Armenian" pitchFamily="34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Բաժին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I. 		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b="1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spcBef>
                <a:spcPts val="0"/>
              </a:spcBef>
              <a:buFontTx/>
              <a:buNone/>
              <a:defRPr/>
            </a:pP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  </a:t>
            </a:r>
          </a:p>
          <a:p>
            <a:pPr marL="282575" indent="-282575" algn="just">
              <a:buFontTx/>
              <a:buNone/>
              <a:defRPr/>
            </a:pPr>
            <a:r>
              <a:rPr lang="en-US" sz="1800" dirty="0" smtClean="0"/>
              <a:t>	</a:t>
            </a:r>
            <a:r>
              <a:rPr lang="hy-AM" sz="1800" dirty="0" smtClean="0"/>
              <a:t>Յուրաքանչյուր ոք, ով մեղադրվում է քրեական հանցագործություն կատարելու մեջ, համարվում է անմեղ, քանի դեռ նրա մեղավորությունն ապացուցված չէ օրենքին համապատասխան: </a:t>
            </a:r>
          </a:p>
          <a:p>
            <a:pPr marL="457200" lvl="1" indent="0" eaLnBrk="1" hangingPunct="1">
              <a:spcBef>
                <a:spcPts val="0"/>
              </a:spcBef>
              <a:buFontTx/>
              <a:buNone/>
              <a:defRPr/>
            </a:pP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Տարածվում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դատավարության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վրա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ամբողջությամբ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:</a:t>
            </a: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Որոշ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բացառություններով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կարող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տարածվել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նաև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ոչ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բնույթի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վարույթների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վրա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.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օրինակ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՝</a:t>
            </a:r>
          </a:p>
          <a:p>
            <a:pPr lvl="2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մասնագիտական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կարգապահական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վարույթներում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փոխհատուցման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վարույթներում</a:t>
            </a: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914400" lvl="2" indent="0" eaLnBrk="1" hangingPunct="1">
              <a:spcBef>
                <a:spcPts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914400" lvl="2" indent="-631825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Պաշտպանում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է. </a:t>
            </a:r>
          </a:p>
          <a:p>
            <a:pPr marL="914400" lvl="2" indent="-631825" eaLnBrk="1" hangingPunct="1">
              <a:spcBef>
                <a:spcPts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798513" lvl="2" indent="-334963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Լ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ռելու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798513" lvl="2" indent="-334963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Ի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նքն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դեմ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ցուցմունք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չտալու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798513" lvl="2" indent="-334963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Հ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արկադրանքի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տակ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ստացված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ապացույցի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անթույլատրելիությունը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798513" lvl="2" indent="-334963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Ք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դատավարությունից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դուրս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մեղքի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հայտարարության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անթույլատրելիությունը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798513" lvl="2" indent="-334963" eaLnBrk="1" hangingPunct="1">
              <a:spcBef>
                <a:spcPts val="0"/>
              </a:spcBef>
              <a:buFont typeface="Wingdings" pitchFamily="2" charset="2"/>
              <a:buChar char="q"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spcBef>
                <a:spcPts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072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DEFDD7-7311-4557-9235-8F8E9ACBF49C}" type="slidenum">
              <a:rPr lang="en-US" smtClean="0">
                <a:solidFill>
                  <a:srgbClr val="000000"/>
                </a:solidFill>
              </a:rPr>
              <a:pPr eaLnBrk="1" hangingPunct="1"/>
              <a:t>25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64613" cy="6858000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algn="ctr">
              <a:buFontTx/>
              <a:buNone/>
              <a:defRPr/>
            </a:pPr>
            <a:r>
              <a:rPr lang="en-US" sz="1800" dirty="0" err="1" smtClean="0"/>
              <a:t>Լռելու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իրավունքը</a:t>
            </a:r>
            <a:endParaRPr lang="en-US" sz="1800" dirty="0" smtClean="0"/>
          </a:p>
          <a:p>
            <a:pPr marL="914400" lvl="2" indent="0" algn="just">
              <a:buFontTx/>
              <a:buNone/>
              <a:defRPr/>
            </a:pPr>
            <a:endParaRPr lang="en-US" sz="1800" dirty="0"/>
          </a:p>
          <a:p>
            <a:pPr marL="515938" lvl="2" indent="0" algn="just"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Չնայած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բառացիորեն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նշված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չէ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լռելու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համընդհանուր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ճանաչված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միջազգային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նորմ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որն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ընկած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արդար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դատաքննության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հիմքում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: </a:t>
            </a:r>
          </a:p>
          <a:p>
            <a:pPr marL="282575" indent="-282575" algn="just"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1081088" indent="0" algn="just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«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Լռելու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իշխանություների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կողմից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չարամիտ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հարկադրանքից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մեղադրյալի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պաշտպանություն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ինչն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օգնում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խուսափելու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դատական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սխալներից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հասնելու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6-րդ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նպատակներին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…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այդ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նպաստում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նրան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որպեսզի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մեղադրող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կողմը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չդիմի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այն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ապացույցներին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որոնք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ստացվել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ճնշման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հարկադրանքի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օգնությամբ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՝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հակառակ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մեղադրանքի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կամքի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: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Այդ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իմաստով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այս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սերտորեն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կապված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Կոնվենցիայի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6-րդ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կետում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ամրագրված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	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կանխավարկածի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հետ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»:</a:t>
            </a:r>
          </a:p>
          <a:p>
            <a:pPr marL="282575" indent="-282575" algn="just">
              <a:buFontTx/>
              <a:buNone/>
              <a:defRPr/>
            </a:pPr>
            <a:r>
              <a:rPr lang="en-US" sz="1600" dirty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		   (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Սաունդերսն</a:t>
            </a:r>
            <a:r>
              <a:rPr lang="en-US" sz="16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ընդդեմ</a:t>
            </a:r>
            <a:r>
              <a:rPr lang="en-US" sz="16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Միացյալ</a:t>
            </a:r>
            <a:r>
              <a:rPr lang="en-US" sz="16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Թագավորության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68) </a:t>
            </a: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b="1" dirty="0">
              <a:solidFill>
                <a:srgbClr val="000000"/>
              </a:solidFill>
              <a:latin typeface="Arial Armenian" pitchFamily="34" charset="0"/>
            </a:endParaRPr>
          </a:p>
          <a:p>
            <a:pPr lvl="3" eaLnBrk="1" hangingPunct="1">
              <a:lnSpc>
                <a:spcPct val="80000"/>
              </a:lnSpc>
              <a:buFontTx/>
              <a:buNone/>
              <a:defRPr/>
            </a:pPr>
            <a:endParaRPr lang="en-US" sz="1200" b="1" i="1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4A51E8D-56E1-46DC-861E-1F18CD0C126F}" type="slidenum">
              <a:rPr lang="en-US" smtClean="0">
                <a:solidFill>
                  <a:srgbClr val="000000"/>
                </a:solidFill>
              </a:rPr>
              <a:pPr eaLnBrk="1" hangingPunct="1"/>
              <a:t>26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820472" cy="7245350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algn="ctr">
              <a:buFontTx/>
              <a:buNone/>
              <a:defRPr/>
            </a:pPr>
            <a:endParaRPr lang="en-US" sz="1800" dirty="0" smtClean="0">
              <a:latin typeface="Sylfaen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en-US" sz="1800" dirty="0" err="1" smtClean="0">
                <a:latin typeface="Sylfaen" pitchFamily="18" charset="0"/>
              </a:rPr>
              <a:t>Լռելու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իրավունք</a:t>
            </a:r>
            <a:endParaRPr lang="en-US" sz="1800" dirty="0">
              <a:latin typeface="Sylfaen" pitchFamily="18" charset="0"/>
            </a:endParaRPr>
          </a:p>
          <a:p>
            <a:pPr marL="0" indent="0" algn="ctr">
              <a:buFontTx/>
              <a:buNone/>
              <a:defRPr/>
            </a:pPr>
            <a:endParaRPr lang="en-US" sz="2000" b="1" i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Լռելու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երաշխավորված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նաև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ձերբակալվածների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համար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որոնց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դեռ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մեղադրանք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առաջադրվել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.</a:t>
            </a:r>
          </a:p>
          <a:p>
            <a:pPr marL="0" indent="0" algn="just">
              <a:buFontTx/>
              <a:buNone/>
              <a:defRPr/>
            </a:pP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	 </a:t>
            </a:r>
          </a:p>
          <a:p>
            <a:pPr marL="914400" indent="-50800" algn="just">
              <a:lnSpc>
                <a:spcPct val="150000"/>
              </a:lnSpc>
              <a:buFontTx/>
              <a:buNone/>
              <a:defRPr/>
            </a:pP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«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Լռելու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խախտվում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երբ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ոստիկանությունը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կասկածյալին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հորդորում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ինքնախոստովանական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ինքնամեղադրող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բնույթի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հայտարարություններ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կատարել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…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Տվյալ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դեպքում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այն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բանից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հետո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երբ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մեղադրյալը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հայտարարել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որ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հրաժարվում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ցուցմունք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տալուց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ոստիկանությունը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գաղտնի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կերպով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նրա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խցում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տեղադրել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գաղտնալսող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սարք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: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Այնուհետև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նրա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խցում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տեղավորել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են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ինֆորմա</a:t>
            </a:r>
            <a:r>
              <a:rPr lang="ru-RU" sz="1800" i="1" dirty="0" err="1" smtClean="0">
                <a:solidFill>
                  <a:srgbClr val="000000"/>
                </a:solidFill>
                <a:latin typeface="Sylfaen" pitchFamily="18" charset="0"/>
              </a:rPr>
              <a:t>տոր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ի՝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պայմանով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որ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վերջինիս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պատժաչափը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կվերանայվեր</a:t>
            </a:r>
            <a:r>
              <a:rPr lang="en-US" sz="1800" i="1" dirty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տեղեկություն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հաղորդելու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դեպքում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: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Դատարանը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համարել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է,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որ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խախտվել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անձի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լռելու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»:</a:t>
            </a:r>
          </a:p>
          <a:p>
            <a:pPr marL="0" indent="0" algn="just">
              <a:buFontTx/>
              <a:buNone/>
              <a:defRPr/>
            </a:pPr>
            <a:r>
              <a:rPr lang="en-US" sz="1600" i="1" dirty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  (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Ալլանն</a:t>
            </a:r>
            <a:r>
              <a:rPr lang="en-US" sz="16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ընդդեմ</a:t>
            </a:r>
            <a:r>
              <a:rPr lang="en-US" sz="16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Միացյալ</a:t>
            </a:r>
            <a:r>
              <a:rPr lang="en-US" sz="16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Թագավորության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  <a:endParaRPr lang="en-US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	</a:t>
            </a:r>
            <a:endParaRPr lang="en-US" sz="1200" b="1" i="1" dirty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1400" dirty="0" smtClean="0">
                <a:latin typeface="Sylfaen" pitchFamily="18" charset="0"/>
                <a:ea typeface="Times New Roman"/>
                <a:cs typeface="Times New Roman"/>
              </a:rPr>
              <a:t>	</a:t>
            </a: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282575" indent="-282575" algn="just"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277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250" y="6742113"/>
            <a:ext cx="404813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2A6ED4-B55B-499E-B852-DFAACCC4A113}" type="slidenum">
              <a:rPr lang="en-US" smtClean="0">
                <a:solidFill>
                  <a:srgbClr val="000000"/>
                </a:solidFill>
              </a:rPr>
              <a:pPr eaLnBrk="1" hangingPunct="1"/>
              <a:t>27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8640"/>
            <a:ext cx="8613527" cy="5832648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algn="ctr">
              <a:buFontTx/>
              <a:buNone/>
              <a:defRPr/>
            </a:pPr>
            <a:endParaRPr lang="en-US" sz="1800" dirty="0" smtClean="0">
              <a:latin typeface="Sylfaen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en-US" sz="1800" dirty="0" err="1" smtClean="0">
                <a:latin typeface="Sylfaen" pitchFamily="18" charset="0"/>
              </a:rPr>
              <a:t>Լռելու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իրավունք</a:t>
            </a:r>
            <a:endParaRPr lang="en-US" sz="1800" dirty="0" smtClean="0">
              <a:latin typeface="Sylfaen" pitchFamily="18" charset="0"/>
            </a:endParaRPr>
          </a:p>
          <a:p>
            <a:pPr marL="0" indent="0" algn="ctr">
              <a:buFontTx/>
              <a:buNone/>
              <a:defRPr/>
            </a:pPr>
            <a:endParaRPr lang="en-US" sz="2000" b="1" i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Առաջին ատյանի դատարանի կողմից նշված` ցուցմունք տալուց հրաժարվելը չի կարող 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	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հիմնավորել Ա.Առաքելյանին կալանքի տակ պահելու ժամկետի երկարացումը: Կալանավորման կիրառման հիմքերի էության և նպատակային նշանակության ոչ ճիշտ ընկալումը հանգեցրել է այն բանին, որ ըստ էության տարբերություն չի դրվել մեղադրյալի կողմից </a:t>
            </a:r>
            <a:r>
              <a:rPr lang="hy-AM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գործի քննությանը խոչընդոտելու և նրա պաշտպանության իրավունքի միջև: 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	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Մեղադրյալի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կողմից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իր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դատավարական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իրավունքների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իրականացումը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ոչ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	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մի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դեպքում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չի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կարող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մեկնաբանվել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ի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վնաս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մեղադրյալի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և </a:t>
            </a:r>
            <a:r>
              <a:rPr lang="ru-RU" sz="1800" i="1" dirty="0" err="1" smtClean="0">
                <a:latin typeface="Sylfaen" pitchFamily="18" charset="0"/>
                <a:cs typeface="Times New Roman" pitchFamily="18" charset="0"/>
              </a:rPr>
              <a:t>հիմք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	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հանդիսանալ ինչպես կալանքը որպես խափանման միջոց ընտրելու, այնպես էլ կալանավորման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ժամկետը երկարացնելու համար</a:t>
            </a:r>
            <a:endParaRPr lang="hy-AM" sz="1800" i="1" dirty="0">
              <a:latin typeface="Sylfae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US" sz="1800" b="1" dirty="0" smtClean="0">
                <a:solidFill>
                  <a:srgbClr val="000000"/>
                </a:solidFill>
                <a:latin typeface="Arial Armenian" pitchFamily="34" charset="0"/>
              </a:rPr>
              <a:t>(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Ա. </a:t>
            </a:r>
            <a:r>
              <a:rPr lang="en-US" sz="1200" b="1" dirty="0" err="1" smtClean="0">
                <a:solidFill>
                  <a:srgbClr val="000000"/>
                </a:solidFill>
                <a:latin typeface="Arial Armenian" pitchFamily="34" charset="0"/>
              </a:rPr>
              <a:t>Առաքելյանի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Arial Armenian" pitchFamily="34" charset="0"/>
              </a:rPr>
              <a:t>վերաբերյալ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Arial Armenian" pitchFamily="34" charset="0"/>
              </a:rPr>
              <a:t>Վճռաբեկ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Arial Armenian" pitchFamily="34" charset="0"/>
              </a:rPr>
              <a:t>դատարանի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 23/07/2010 </a:t>
            </a:r>
            <a:r>
              <a:rPr lang="en-US" sz="1200" b="1" dirty="0" err="1" smtClean="0">
                <a:solidFill>
                  <a:srgbClr val="000000"/>
                </a:solidFill>
                <a:latin typeface="Arial Armenian" pitchFamily="34" charset="0"/>
              </a:rPr>
              <a:t>որոշման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 	    19-րդ </a:t>
            </a:r>
            <a:r>
              <a:rPr lang="en-US" sz="1200" b="1" dirty="0" err="1" smtClean="0">
                <a:solidFill>
                  <a:srgbClr val="000000"/>
                </a:solidFill>
                <a:latin typeface="Arial Armenian" pitchFamily="34" charset="0"/>
              </a:rPr>
              <a:t>կետը</a:t>
            </a:r>
            <a:r>
              <a:rPr lang="en-US" sz="1200" b="1" dirty="0" smtClean="0">
                <a:solidFill>
                  <a:srgbClr val="000000"/>
                </a:solidFill>
                <a:latin typeface="Arial Armenian" pitchFamily="34" charset="0"/>
              </a:rPr>
              <a:t>)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just"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379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250" y="6742113"/>
            <a:ext cx="404813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F96F4-2FDE-4947-9EBF-9B059B06181F}" type="slidenum">
              <a:rPr lang="en-US" smtClean="0">
                <a:solidFill>
                  <a:srgbClr val="000000"/>
                </a:solidFill>
              </a:rPr>
              <a:pPr eaLnBrk="1" hangingPunct="1"/>
              <a:t>28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245350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282575" indent="-282575" algn="ctr"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Ինքն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դեմ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վկայություն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չտալու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631825" lvl="1" indent="-465138"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Ինքն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դեմ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վկայություն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չտալու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առաջին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հերթին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մեղադրյալի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լռելու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է: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Այս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իրավունքը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խախտվում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եթե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ապացույցը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ստացվում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հարկադրանքի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միջոցով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որտեղ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հարկադրանքը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հասկացվում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ֆիզիկական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հոգեբանական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իմաստով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:</a:t>
            </a:r>
          </a:p>
          <a:p>
            <a:pPr marL="166687" lvl="1" indent="0" eaLnBrk="1" hangingPunct="1">
              <a:lnSpc>
                <a:spcPct val="90000"/>
              </a:lnSpc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0850" lvl="1" indent="231775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ֆիզիկական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հարկադրանք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0850" lvl="1" indent="0" algn="just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	«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Կոնվենցիայի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3-րդ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հոդված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խախտումով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ստացված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ապացույցը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	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կարող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խնդիրներ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առաջացնել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6-րդ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հիմքով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՝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նույնիսկ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եթե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	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ապացույցի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ընդունելիությունը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ունեցել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վճռորոշ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		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նշանակություն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դատապարտման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համար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»:</a:t>
            </a:r>
          </a:p>
          <a:p>
            <a:pPr marL="45085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		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Միշա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Հարությունյանն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ընդդեմ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Հայաստանի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63)</a:t>
            </a:r>
          </a:p>
          <a:p>
            <a:pPr marL="450850" lvl="1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736600"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Հոգեբանական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հարկադրանք</a:t>
            </a: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>
              <a:buFontTx/>
              <a:buNone/>
              <a:defRPr/>
            </a:pPr>
            <a:endParaRPr lang="en-US" sz="1600" dirty="0">
              <a:latin typeface="Sylfaen"/>
            </a:endParaRPr>
          </a:p>
          <a:p>
            <a:pPr marL="0" indent="0" algn="just"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		«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Օրենքը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պարտադրում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էր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նրան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պատասխանել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իրեն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առաջադրվող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		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հարցերին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՝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հակառակ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դեպքում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նրան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կառաջադրվեր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մեղադրանք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		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դատարանի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նկատմամբ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անհարգալից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վերաբերմունքի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համար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որը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		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պատժվում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էր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տուգանքով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մինչև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երկու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տարի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				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ազատազրկմամբ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:</a:t>
            </a:r>
          </a:p>
          <a:p>
            <a:pPr marL="0" indent="0" algn="just">
              <a:buFontTx/>
              <a:buNone/>
              <a:defRPr/>
            </a:pPr>
            <a:r>
              <a:rPr lang="en-US" sz="1800" dirty="0">
                <a:solidFill>
                  <a:srgbClr val="000000"/>
                </a:solidFill>
                <a:latin typeface="Sylfaen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		(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Սաունդերսն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ընդդեմ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/>
              </a:rPr>
              <a:t>Անգլիայի</a:t>
            </a:r>
            <a:r>
              <a:rPr lang="en-US" sz="1800" dirty="0" smtClean="0">
                <a:solidFill>
                  <a:srgbClr val="000000"/>
                </a:solidFill>
                <a:latin typeface="Sylfaen"/>
              </a:rPr>
              <a:t>) </a:t>
            </a: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481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C7E7FB-67AD-4858-A78F-C140EDC5CEE7}" type="slidenum">
              <a:rPr lang="en-US" smtClean="0">
                <a:solidFill>
                  <a:srgbClr val="000000"/>
                </a:solidFill>
              </a:rPr>
              <a:pPr eaLnBrk="1" hangingPunct="1"/>
              <a:t>29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245350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Մեղքի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հայտարարություն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0" indent="0" algn="ctr"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դատավարությունից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դուրս</a:t>
            </a: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>
              <a:buFontTx/>
              <a:buNone/>
              <a:defRPr/>
            </a:pPr>
            <a:endParaRPr lang="en-US" sz="1800" i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just">
              <a:buFont typeface="Wingdings" pitchFamily="2" charset="2"/>
              <a:buChar char="q"/>
              <a:defRPr/>
            </a:pP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«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կանխավարկածը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բացառում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դատավարությունից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0" indent="0" algn="just">
              <a:buFontTx/>
              <a:buNone/>
              <a:defRPr/>
            </a:pP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դուրս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մեղքի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հայտարարություն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կատարելը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»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:</a:t>
            </a:r>
          </a:p>
          <a:p>
            <a:pPr marL="457200" lvl="1" indent="0" algn="r" eaLnBrk="1" hangingPunct="1">
              <a:spcBef>
                <a:spcPct val="0"/>
              </a:spcBef>
              <a:buFontTx/>
              <a:buNone/>
              <a:defRPr/>
            </a:pP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	</a:t>
            </a:r>
            <a:r>
              <a:rPr lang="en-US" sz="1600" i="1" dirty="0" err="1" smtClean="0">
                <a:solidFill>
                  <a:srgbClr val="000000"/>
                </a:solidFill>
                <a:latin typeface="Sylfaen" pitchFamily="18" charset="0"/>
              </a:rPr>
              <a:t>Բոհմերն</a:t>
            </a:r>
            <a:r>
              <a:rPr lang="en-US" sz="16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i="1" dirty="0" err="1" smtClean="0">
                <a:solidFill>
                  <a:srgbClr val="000000"/>
                </a:solidFill>
                <a:latin typeface="Sylfaen" pitchFamily="18" charset="0"/>
              </a:rPr>
              <a:t>ընդդեմ</a:t>
            </a:r>
            <a:r>
              <a:rPr lang="en-US" sz="16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i="1" dirty="0" err="1" smtClean="0">
                <a:solidFill>
                  <a:srgbClr val="000000"/>
                </a:solidFill>
                <a:latin typeface="Sylfaen" pitchFamily="18" charset="0"/>
              </a:rPr>
              <a:t>Գերմանիա</a:t>
            </a:r>
            <a:r>
              <a:rPr lang="en-US" sz="1600" i="1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600" i="1" dirty="0" err="1" smtClean="0">
                <a:solidFill>
                  <a:srgbClr val="000000"/>
                </a:solidFill>
                <a:latin typeface="Sylfaen" pitchFamily="18" charset="0"/>
              </a:rPr>
              <a:t>պարբ</a:t>
            </a:r>
            <a:r>
              <a:rPr lang="en-US" sz="1600" i="1" dirty="0" smtClean="0">
                <a:solidFill>
                  <a:srgbClr val="000000"/>
                </a:solidFill>
                <a:latin typeface="Sylfaen" pitchFamily="18" charset="0"/>
              </a:rPr>
              <a:t>. 67)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algn="just" eaLnBrk="1" hangingPunct="1">
              <a:spcBef>
                <a:spcPts val="400"/>
              </a:spcBef>
              <a:buFontTx/>
              <a:buNone/>
              <a:defRPr/>
            </a:pP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«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Մինչդատական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վարույթի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նկատմամբ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դատական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վերահսկողության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շրջանակներում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կայացվող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դատական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ակտերում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անձի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մեղավորության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հարցերի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քննարկումը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սահմանադրական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քրեադատավարական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կարևորագույն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սկզբունքի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՝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կանխավարկածի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srgbClr val="000000"/>
                </a:solidFill>
                <a:latin typeface="Sylfaen" pitchFamily="18" charset="0"/>
              </a:rPr>
              <a:t>խախտում</a:t>
            </a:r>
            <a:r>
              <a:rPr lang="en-US" sz="1800" i="1" dirty="0" smtClean="0">
                <a:solidFill>
                  <a:srgbClr val="000000"/>
                </a:solidFill>
                <a:latin typeface="Sylfaen" pitchFamily="18" charset="0"/>
              </a:rPr>
              <a:t> է»:</a:t>
            </a:r>
          </a:p>
          <a:p>
            <a:pPr marL="457200" lvl="1" indent="0" algn="just" eaLnBrk="1" hangingPunct="1">
              <a:spcBef>
                <a:spcPts val="400"/>
              </a:spcBef>
              <a:buFontTx/>
              <a:buNone/>
              <a:defRPr/>
            </a:pPr>
            <a:r>
              <a:rPr lang="en-US" sz="1600" i="1" dirty="0" smtClean="0">
                <a:solidFill>
                  <a:srgbClr val="000000"/>
                </a:solidFill>
                <a:latin typeface="Sylfaen" pitchFamily="18" charset="0"/>
              </a:rPr>
              <a:t>		(</a:t>
            </a:r>
            <a:r>
              <a:rPr lang="ru-RU" sz="1600" i="1" dirty="0" smtClean="0">
                <a:latin typeface="Arial Unicode" pitchFamily="34" charset="0"/>
                <a:cs typeface="Times New Roman" pitchFamily="18" charset="0"/>
              </a:rPr>
              <a:t>Տ.Վահրադյանի</a:t>
            </a:r>
            <a:r>
              <a:rPr lang="ru-RU" sz="1600" dirty="0" smtClean="0">
                <a:latin typeface="Arial Unicode" pitchFamily="34" charset="0"/>
                <a:cs typeface="Times New Roman" pitchFamily="18" charset="0"/>
              </a:rPr>
              <a:t> վերաբերյալ Վճռաբեկ դատարանի </a:t>
            </a:r>
            <a:r>
              <a:rPr lang="en-US" sz="1600" dirty="0" smtClean="0">
                <a:latin typeface="Arial Unicode" pitchFamily="34" charset="0"/>
                <a:cs typeface="Times New Roman" pitchFamily="18" charset="0"/>
              </a:rPr>
              <a:t>26/12/</a:t>
            </a:r>
            <a:r>
              <a:rPr lang="ru-RU" sz="1600" dirty="0" smtClean="0">
                <a:latin typeface="Arial Unicode" pitchFamily="34" charset="0"/>
                <a:cs typeface="Times New Roman" pitchFamily="18" charset="0"/>
              </a:rPr>
              <a:t>08 ԼԴ/0197/06/08 </a:t>
            </a:r>
            <a:r>
              <a:rPr lang="en-US" sz="1600" dirty="0" smtClean="0">
                <a:latin typeface="Arial Unicode" pitchFamily="34" charset="0"/>
                <a:cs typeface="Times New Roman" pitchFamily="18" charset="0"/>
              </a:rPr>
              <a:t>		</a:t>
            </a:r>
            <a:r>
              <a:rPr lang="ru-RU" sz="1600" dirty="0" smtClean="0">
                <a:latin typeface="Arial Unicode" pitchFamily="34" charset="0"/>
                <a:cs typeface="Times New Roman" pitchFamily="18" charset="0"/>
              </a:rPr>
              <a:t>որոշման 41-րդ կետը</a:t>
            </a:r>
            <a:r>
              <a:rPr lang="en-US" sz="1600" dirty="0" smtClean="0">
                <a:latin typeface="Arial Unicode" pitchFamily="34" charset="0"/>
                <a:cs typeface="Times New Roman" pitchFamily="18" charset="0"/>
              </a:rPr>
              <a:t>)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63550" indent="0" algn="just">
              <a:spcBef>
                <a:spcPts val="400"/>
              </a:spcBef>
              <a:buFontTx/>
              <a:buNone/>
              <a:defRPr/>
            </a:pP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«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Սույն գործով դատարանները, համապատասխանաբար, Ա.Առաքելյանին կալանքի տակ պահելու ժամկետը երկարացնելու մասին և այն օրինական ուժի մեջ թողնելու մասին որոշումները, inter alia, հիմնավորել են այն հանգամանքով, որ Ա.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  <a:cs typeface="Times New Roman" pitchFamily="18" charset="0"/>
              </a:rPr>
              <a:t>Առաքելյանը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 «</a:t>
            </a:r>
            <a:r>
              <a:rPr lang="en-US" sz="1800" i="1" dirty="0" err="1" smtClean="0">
                <a:latin typeface="Sylfaen" pitchFamily="18" charset="0"/>
                <a:cs typeface="Times New Roman" pitchFamily="18" charset="0"/>
              </a:rPr>
              <a:t>կատարել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 է </a:t>
            </a:r>
            <a:r>
              <a:rPr lang="en-US" sz="1800" i="1" dirty="0" err="1" smtClean="0">
                <a:latin typeface="Sylfaen" pitchFamily="18" charset="0"/>
                <a:cs typeface="Times New Roman" pitchFamily="18" charset="0"/>
              </a:rPr>
              <a:t>հանցանք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…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Այդպիսով փաստացի քննարկման առարկա է դարձվել իրեն վերագրվող արարքներում Ա.Առաքելյանի մեղավորության հարցը և հաստատված է համարվել նրա մեղավորություն</a:t>
            </a:r>
            <a:r>
              <a:rPr lang="en-US" sz="1800" i="1" dirty="0" smtClean="0">
                <a:latin typeface="Sylfaen" pitchFamily="18" charset="0"/>
                <a:cs typeface="Times New Roman" pitchFamily="18" charset="0"/>
              </a:rPr>
              <a:t>ը»</a:t>
            </a:r>
            <a:r>
              <a:rPr lang="ru-RU" sz="1800" i="1" dirty="0" smtClean="0">
                <a:latin typeface="Sylfaen" pitchFamily="18" charset="0"/>
                <a:cs typeface="Times New Roman" pitchFamily="18" charset="0"/>
              </a:rPr>
              <a:t>: </a:t>
            </a:r>
            <a:endParaRPr lang="en-US" sz="1800" i="1" dirty="0" smtClean="0">
              <a:latin typeface="Sylfaen" pitchFamily="18" charset="0"/>
              <a:cs typeface="Calibri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(Ա. </a:t>
            </a:r>
            <a:r>
              <a:rPr lang="en-US" sz="1600" dirty="0" err="1" smtClean="0">
                <a:solidFill>
                  <a:srgbClr val="000000"/>
                </a:solidFill>
                <a:latin typeface="Arial Armenian" pitchFamily="34" charset="0"/>
              </a:rPr>
              <a:t>Առաքելյանի</a:t>
            </a: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Arial Armenian" pitchFamily="34" charset="0"/>
              </a:rPr>
              <a:t>վերաբերյալ</a:t>
            </a: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Arial Armenian" pitchFamily="34" charset="0"/>
              </a:rPr>
              <a:t>Վճռաբեկ</a:t>
            </a: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Arial Armenian" pitchFamily="34" charset="0"/>
              </a:rPr>
              <a:t>դատարանի</a:t>
            </a: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 23/07/2010 </a:t>
            </a:r>
            <a:r>
              <a:rPr lang="en-US" sz="1600" dirty="0" err="1" smtClean="0">
                <a:solidFill>
                  <a:srgbClr val="000000"/>
                </a:solidFill>
                <a:latin typeface="Arial Armenian" pitchFamily="34" charset="0"/>
              </a:rPr>
              <a:t>որոշման</a:t>
            </a: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 25-րդ </a:t>
            </a:r>
            <a:r>
              <a:rPr lang="en-US" sz="1600" dirty="0" err="1" smtClean="0">
                <a:solidFill>
                  <a:srgbClr val="000000"/>
                </a:solidFill>
                <a:latin typeface="Arial Armenian" pitchFamily="34" charset="0"/>
              </a:rPr>
              <a:t>կետը</a:t>
            </a:r>
            <a:r>
              <a:rPr lang="en-US" sz="1600" dirty="0" smtClean="0">
                <a:solidFill>
                  <a:srgbClr val="000000"/>
                </a:solidFill>
                <a:latin typeface="Arial Armenian" pitchFamily="34" charset="0"/>
              </a:rPr>
              <a:t>)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 smtClean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584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B84622-B4F9-4AFA-BB72-2F668E77FC53}" type="slidenum">
              <a:rPr lang="en-US" smtClean="0">
                <a:solidFill>
                  <a:srgbClr val="000000"/>
                </a:solidFill>
              </a:rPr>
              <a:pPr eaLnBrk="1" hangingPunct="1"/>
              <a:t>30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8640"/>
            <a:ext cx="8496944" cy="6192688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2-րդ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անմեղության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կանխավարկած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282575" indent="-282575" algn="ctr">
              <a:buFontTx/>
              <a:buNone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Մեղքի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հայտարարություն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արդարացման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դատավճռում</a:t>
            </a: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282575" indent="-282575" algn="ctr">
              <a:buFontTx/>
              <a:buNone/>
              <a:defRPr/>
            </a:pPr>
            <a:endParaRPr lang="en-US" sz="1800" i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347663" lvl="1" indent="-347663" algn="just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հետապնդումը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դադարացնելու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քրեական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գործը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կարճելու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արդարացման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որոշումները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չպետք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պարունակեն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մեղավորության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հայտարարություն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ակնարկ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: </a:t>
            </a: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0" indent="0">
              <a:buFontTx/>
              <a:buNone/>
              <a:defRPr/>
            </a:pPr>
            <a:endParaRPr lang="en-US" sz="1600" dirty="0" smtClean="0">
              <a:latin typeface="Sylfaen" pitchFamily="18" charset="0"/>
            </a:endParaRPr>
          </a:p>
          <a:p>
            <a:pPr marL="0" indent="0" algn="just">
              <a:buFontTx/>
              <a:buNone/>
              <a:defRPr/>
            </a:pPr>
            <a:r>
              <a:rPr lang="en-US" sz="1800" i="1" dirty="0">
                <a:latin typeface="Sylfaen" pitchFamily="18" charset="0"/>
              </a:rPr>
              <a:t>	</a:t>
            </a:r>
            <a:r>
              <a:rPr lang="en-US" sz="1800" i="1" dirty="0" smtClean="0">
                <a:latin typeface="Sylfaen" pitchFamily="18" charset="0"/>
              </a:rPr>
              <a:t>«</a:t>
            </a:r>
            <a:r>
              <a:rPr lang="en-US" sz="1800" i="1" dirty="0" err="1" smtClean="0">
                <a:latin typeface="Sylfaen" pitchFamily="18" charset="0"/>
              </a:rPr>
              <a:t>Արդարացման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դատավճռում</a:t>
            </a:r>
            <a:r>
              <a:rPr lang="en-US" sz="1800" i="1" dirty="0" smtClean="0">
                <a:latin typeface="Sylfaen" pitchFamily="18" charset="0"/>
              </a:rPr>
              <a:t>, </a:t>
            </a:r>
            <a:r>
              <a:rPr lang="en-US" sz="1800" i="1" dirty="0" err="1" smtClean="0">
                <a:latin typeface="Sylfaen" pitchFamily="18" charset="0"/>
              </a:rPr>
              <a:t>նույնիսկ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եթե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որոշումը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կայացվել</a:t>
            </a:r>
            <a:r>
              <a:rPr lang="en-US" sz="1800" i="1" dirty="0" smtClean="0">
                <a:latin typeface="Sylfaen" pitchFamily="18" charset="0"/>
              </a:rPr>
              <a:t> է 	</a:t>
            </a:r>
            <a:r>
              <a:rPr lang="en-US" sz="1800" i="1" dirty="0" err="1" smtClean="0">
                <a:latin typeface="Sylfaen" pitchFamily="18" charset="0"/>
              </a:rPr>
              <a:t>չփարատված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կասկածների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հիմքով</a:t>
            </a:r>
            <a:r>
              <a:rPr lang="en-US" sz="1800" i="1" dirty="0" smtClean="0">
                <a:latin typeface="Sylfaen" pitchFamily="18" charset="0"/>
              </a:rPr>
              <a:t>, </a:t>
            </a:r>
            <a:r>
              <a:rPr lang="en-US" sz="1800" i="1" dirty="0" err="1" smtClean="0">
                <a:latin typeface="Sylfaen" pitchFamily="18" charset="0"/>
              </a:rPr>
              <a:t>անձի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մեղավորության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մասին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կասկած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հայտնելը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չի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համապատասխանում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անմեղության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կանխավարկածի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սկզբունքին</a:t>
            </a:r>
            <a:r>
              <a:rPr lang="en-US" sz="1800" i="1" dirty="0" smtClean="0">
                <a:latin typeface="Sylfaen" pitchFamily="18" charset="0"/>
              </a:rPr>
              <a:t>…«</a:t>
            </a:r>
            <a:r>
              <a:rPr lang="en-US" sz="1800" i="1" dirty="0" err="1" smtClean="0">
                <a:latin typeface="Sylfaen" pitchFamily="18" charset="0"/>
              </a:rPr>
              <a:t>չփարատված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կասկածները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մեկնաբանվում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են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հոգուտ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մեղադրյալի</a:t>
            </a:r>
            <a:r>
              <a:rPr lang="en-US" sz="1800" i="1" dirty="0" smtClean="0">
                <a:latin typeface="Sylfaen" pitchFamily="18" charset="0"/>
              </a:rPr>
              <a:t>» </a:t>
            </a:r>
            <a:r>
              <a:rPr lang="en-US" sz="1800" i="1" dirty="0" err="1" smtClean="0">
                <a:latin typeface="Sylfaen" pitchFamily="18" charset="0"/>
              </a:rPr>
              <a:t>սկզբունքի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շրջանակներում</a:t>
            </a:r>
            <a:r>
              <a:rPr lang="en-US" sz="1800" i="1" dirty="0" smtClean="0">
                <a:latin typeface="Sylfaen" pitchFamily="18" charset="0"/>
              </a:rPr>
              <a:t>, 	</a:t>
            </a:r>
            <a:r>
              <a:rPr lang="en-US" sz="1800" i="1" dirty="0" err="1" smtClean="0">
                <a:latin typeface="Sylfaen" pitchFamily="18" charset="0"/>
              </a:rPr>
              <a:t>որն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անմեղության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կանխավարկածի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առանձին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արտահայտումն</a:t>
            </a:r>
            <a:r>
              <a:rPr lang="en-US" sz="1800" i="1" dirty="0" smtClean="0">
                <a:latin typeface="Sylfaen" pitchFamily="18" charset="0"/>
              </a:rPr>
              <a:t> 	է, </a:t>
            </a:r>
            <a:r>
              <a:rPr lang="en-US" sz="1800" i="1" dirty="0" err="1" smtClean="0">
                <a:latin typeface="Sylfaen" pitchFamily="18" charset="0"/>
              </a:rPr>
              <a:t>որևէ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որակական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տարբերություն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չպետք</a:t>
            </a:r>
            <a:r>
              <a:rPr lang="en-US" sz="1800" i="1" dirty="0" smtClean="0">
                <a:latin typeface="Sylfaen" pitchFamily="18" charset="0"/>
              </a:rPr>
              <a:t> է 	</a:t>
            </a:r>
            <a:r>
              <a:rPr lang="en-US" sz="1800" i="1" dirty="0" err="1" smtClean="0">
                <a:latin typeface="Sylfaen" pitchFamily="18" charset="0"/>
              </a:rPr>
              <a:t>դրվի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ապացույցների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բացակայության</a:t>
            </a:r>
            <a:r>
              <a:rPr lang="en-US" sz="1800" i="1" dirty="0" smtClean="0">
                <a:latin typeface="Sylfaen" pitchFamily="18" charset="0"/>
              </a:rPr>
              <a:t> և </a:t>
            </a:r>
            <a:r>
              <a:rPr lang="en-US" sz="1800" i="1" dirty="0" err="1" smtClean="0">
                <a:latin typeface="Sylfaen" pitchFamily="18" charset="0"/>
              </a:rPr>
              <a:t>անձի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անմեղություն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կասկածի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տակ</a:t>
            </a:r>
            <a:r>
              <a:rPr lang="en-US" sz="1800" i="1" dirty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չդնող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արդարացման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դատավճռի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հիմքով</a:t>
            </a:r>
            <a:r>
              <a:rPr lang="en-US" sz="1800" i="1" dirty="0" smtClean="0">
                <a:latin typeface="Sylfaen" pitchFamily="18" charset="0"/>
              </a:rPr>
              <a:t> 	</a:t>
            </a:r>
            <a:r>
              <a:rPr lang="en-US" sz="1800" i="1" dirty="0" err="1" smtClean="0">
                <a:latin typeface="Sylfaen" pitchFamily="18" charset="0"/>
              </a:rPr>
              <a:t>քրեական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գործի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ավարտման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մեջ</a:t>
            </a:r>
            <a:r>
              <a:rPr lang="en-US" sz="1800" i="1" dirty="0" smtClean="0">
                <a:latin typeface="Sylfaen" pitchFamily="18" charset="0"/>
              </a:rPr>
              <a:t>»:</a:t>
            </a:r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en-US" sz="1600" dirty="0" smtClean="0">
                <a:latin typeface="Arial LatArm" panose="020B0604020202020204" pitchFamily="34" charset="0"/>
              </a:rPr>
              <a:t>  		(</a:t>
            </a:r>
            <a:r>
              <a:rPr lang="en-US" sz="1600" i="1" dirty="0" smtClean="0">
                <a:latin typeface="Arial LatArm" panose="020B0604020202020204" pitchFamily="34" charset="0"/>
                <a:ea typeface="Times New Roman"/>
                <a:cs typeface="Sylfaen"/>
              </a:rPr>
              <a:t>ì³ëÇÉáë êï³íñáåáÉáõëÝ ÁÝ¹¹»Ù ÐáõÝ³ëï³ÝÇ</a:t>
            </a:r>
            <a:r>
              <a:rPr lang="en-US" sz="1600" dirty="0" smtClean="0">
                <a:latin typeface="Arial LatArm" panose="020B0604020202020204" pitchFamily="34" charset="0"/>
                <a:ea typeface="Times New Roman"/>
                <a:cs typeface="Sylfaen"/>
              </a:rPr>
              <a:t> , </a:t>
            </a:r>
            <a:r>
              <a:rPr lang="en-US" sz="1600" dirty="0" err="1" smtClean="0">
                <a:latin typeface="Arial LatArm" panose="020B0604020202020204" pitchFamily="34" charset="0"/>
                <a:ea typeface="Times New Roman"/>
                <a:cs typeface="Sylfaen"/>
              </a:rPr>
              <a:t>կետ</a:t>
            </a:r>
            <a:r>
              <a:rPr lang="en-US" sz="1600" dirty="0" smtClean="0">
                <a:latin typeface="Arial LatArm" panose="020B0604020202020204" pitchFamily="34" charset="0"/>
                <a:ea typeface="Times New Roman"/>
                <a:cs typeface="Sylfaen"/>
              </a:rPr>
              <a:t> 38-39)</a:t>
            </a:r>
            <a:endParaRPr lang="en-US" sz="1600" dirty="0">
              <a:latin typeface="Arial LatArm" panose="020B0604020202020204" pitchFamily="34" charset="0"/>
            </a:endParaRPr>
          </a:p>
          <a:p>
            <a:pPr marL="457200" lvl="1" indent="0" eaLnBrk="1" hangingPunct="1">
              <a:lnSpc>
                <a:spcPct val="150000"/>
              </a:lnSpc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	</a:t>
            </a: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686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20272" y="6381750"/>
            <a:ext cx="1954088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927217F-653F-4650-B5BE-FA6A7784A745}" type="slidenum">
              <a:rPr lang="en-US" smtClean="0">
                <a:solidFill>
                  <a:srgbClr val="000000"/>
                </a:solidFill>
              </a:rPr>
              <a:pPr eaLnBrk="1" hangingPunct="1"/>
              <a:t>31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7245350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6-րդ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հոդվածի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3-րդ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մաս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(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դատավարական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</a:rPr>
              <a:t>երաշխիքներ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մեղադրանքի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մասին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ծանուցում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(ա-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պաշտպանությունը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նախապատրաստելու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համար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բավարար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ժամանակ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հնարավորություն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(բ-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2000" b="1" dirty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անձամբ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կամ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ներկայացուցչի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միջոցով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պաշտպանվելու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 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(գ-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2000" b="1" dirty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վկաներին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հարցաքննելու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 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(դ-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2000" b="1" dirty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թարգմանչի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օգնությունից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անվճար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օգտվելու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(ե-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կետ</a:t>
            </a:r>
            <a:r>
              <a:rPr lang="en-US" sz="2000" dirty="0">
                <a:solidFill>
                  <a:srgbClr val="000000"/>
                </a:solidFill>
                <a:latin typeface="Sylfaen" pitchFamily="18" charset="0"/>
              </a:rPr>
              <a:t>)</a:t>
            </a: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914400" lvl="1" indent="-457200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15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FBF1BB-781E-4E16-A394-1EDAADE0CCCE}" type="slidenum">
              <a:rPr lang="en-US" smtClean="0">
                <a:solidFill>
                  <a:srgbClr val="000000"/>
                </a:solidFill>
              </a:rPr>
              <a:pPr eaLnBrk="1" hangingPunct="1"/>
              <a:t>32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8640"/>
            <a:ext cx="8424936" cy="6552728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Մեղադրանքի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hy-AM" sz="2000" b="1" dirty="0" smtClean="0">
                <a:solidFill>
                  <a:srgbClr val="000000"/>
                </a:solidFill>
                <a:latin typeface="Sylfaen" pitchFamily="18" charset="0"/>
              </a:rPr>
              <a:t>հիմքի և բնույթի մասին 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sz="2000" b="1" dirty="0" err="1">
                <a:solidFill>
                  <a:srgbClr val="000000"/>
                </a:solidFill>
                <a:latin typeface="Sylfaen" pitchFamily="18" charset="0"/>
              </a:rPr>
              <a:t>ծ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անուց</a:t>
            </a:r>
            <a:r>
              <a:rPr lang="hy-AM" sz="2000" b="1" dirty="0" smtClean="0">
                <a:solidFill>
                  <a:srgbClr val="000000"/>
                </a:solidFill>
                <a:latin typeface="Sylfaen" pitchFamily="18" charset="0"/>
              </a:rPr>
              <a:t>վ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ած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Sylfaen" pitchFamily="18" charset="0"/>
              </a:rPr>
              <a:t>լինելու</a:t>
            </a:r>
            <a:r>
              <a:rPr lang="en-US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hy-AM" sz="2000" b="1" dirty="0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buFont typeface="Wingdings" pitchFamily="2" charset="2"/>
              <a:buChar char="q"/>
              <a:defRPr/>
            </a:pP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Անհապաղ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տեղեկացված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լինելու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lvl="1" eaLnBrk="1" hangingPunct="1">
              <a:buFont typeface="Wingdings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Ի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րեն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հասկանալի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լեզվով</a:t>
            </a: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buFont typeface="Wingdings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Մ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եղադրանքի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հիմք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2000" dirty="0" err="1" smtClean="0">
                <a:solidFill>
                  <a:srgbClr val="000000"/>
                </a:solidFill>
                <a:latin typeface="Sylfaen" pitchFamily="18" charset="0"/>
              </a:rPr>
              <a:t>բնույթ</a:t>
            </a: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քրեաիրավական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Sylfaen" pitchFamily="18" charset="0"/>
              </a:rPr>
              <a:t>որակում</a:t>
            </a:r>
            <a:endParaRPr lang="en-US" sz="16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z="1600" dirty="0" err="1">
                <a:solidFill>
                  <a:srgbClr val="000000"/>
                </a:solidFill>
                <a:latin typeface="Sylfaen" pitchFamily="18" charset="0"/>
              </a:rPr>
              <a:t>փ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աստական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հիմքեր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indent="0" eaLnBrk="1" hangingPunct="1">
              <a:lnSpc>
                <a:spcPct val="150000"/>
              </a:lnSpc>
              <a:buNone/>
              <a:defRPr/>
            </a:pPr>
            <a:endParaRPr lang="hy-AM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indent="52388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ru-RU" sz="2000" dirty="0" smtClean="0">
                <a:solidFill>
                  <a:srgbClr val="000000"/>
                </a:solidFill>
                <a:latin typeface="Sylfaen" pitchFamily="18" charset="0"/>
              </a:rPr>
              <a:t>6(3)(</a:t>
            </a: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ա</a:t>
            </a:r>
            <a:r>
              <a:rPr lang="en-US" sz="20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  <a:r>
              <a:rPr lang="ru-RU" sz="20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+ 6(1)</a:t>
            </a: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515938" lvl="0" indent="0" algn="just" eaLnBrk="1" hangingPunct="1">
              <a:lnSpc>
                <a:spcPct val="90000"/>
              </a:lnSpc>
              <a:buNone/>
              <a:defRPr/>
            </a:pPr>
            <a:r>
              <a:rPr lang="en-US" sz="1700" dirty="0" smtClean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«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Եթե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Հայաստանի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Հանրապետության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քրեական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դատավարության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օրենսգրքի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19-րդ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հոդվածում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օգտագործված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«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մեղադրանք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»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եզրույթը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հասկացվի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սոսկ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«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քրեաիրավական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որակում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»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իմաստով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, և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այն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իր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մեջ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չներառի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արարքի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քրեաիրավական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որակման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հիմքում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ընկած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փաստական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հանգամանքները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ապա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կասկածյալի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և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մեղադրյալի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պաշտպանության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իրավունքը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չի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լինի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կոնկրետ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և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իրական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այլ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կլինի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վերացական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և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պատրանքային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,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քանի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որ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առանց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փաստական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հիմքի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`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քրեաիրավական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որակումից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պաշտպանվելու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իրավունքը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առարկայազուրկ</a:t>
            </a:r>
            <a:r>
              <a:rPr lang="en-US" sz="1700" dirty="0">
                <a:solidFill>
                  <a:srgbClr val="000000"/>
                </a:solidFill>
                <a:latin typeface="Sylfaen" pitchFamily="18" charset="0"/>
                <a:ea typeface="Calibri"/>
                <a:cs typeface="Times New Roman"/>
              </a:rPr>
              <a:t> է»:</a:t>
            </a:r>
            <a:endParaRPr lang="en-US" sz="1700" dirty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150000"/>
              </a:lnSpc>
              <a:buNone/>
              <a:defRPr/>
            </a:pPr>
            <a:r>
              <a:rPr lang="en-US" sz="1600" b="1" dirty="0" smtClean="0">
                <a:solidFill>
                  <a:srgbClr val="C00000"/>
                </a:solidFill>
                <a:latin typeface="Arial Armenian" pitchFamily="34" charset="0"/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Arial Armenian" pitchFamily="34" charset="0"/>
              </a:rPr>
              <a:t>(</a:t>
            </a:r>
            <a:r>
              <a:rPr lang="en-US" sz="1600" b="1" dirty="0" err="1" smtClean="0">
                <a:solidFill>
                  <a:srgbClr val="C00000"/>
                </a:solidFill>
                <a:latin typeface="Arial Armenian" pitchFamily="34" charset="0"/>
              </a:rPr>
              <a:t>Նալբանդյանի</a:t>
            </a:r>
            <a:r>
              <a:rPr lang="en-US" sz="1600" b="1" dirty="0" smtClean="0">
                <a:solidFill>
                  <a:srgbClr val="C00000"/>
                </a:solidFill>
                <a:latin typeface="Arial Armenian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Arial Armenian" pitchFamily="34" charset="0"/>
              </a:rPr>
              <a:t>գործով</a:t>
            </a:r>
            <a:r>
              <a:rPr lang="en-US" sz="1600" b="1" dirty="0">
                <a:solidFill>
                  <a:srgbClr val="C00000"/>
                </a:solidFill>
                <a:latin typeface="Arial Armenian" pitchFamily="34" charset="0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Arial Armenian" pitchFamily="34" charset="0"/>
              </a:rPr>
              <a:t>Վճռաբեկ</a:t>
            </a:r>
            <a:r>
              <a:rPr lang="en-US" sz="1600" b="1" dirty="0">
                <a:solidFill>
                  <a:srgbClr val="C00000"/>
                </a:solidFill>
                <a:latin typeface="Arial Armenian" pitchFamily="34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latin typeface="Arial Armenian" pitchFamily="34" charset="0"/>
              </a:rPr>
              <a:t>դատա</a:t>
            </a:r>
            <a:r>
              <a:rPr lang="hy-AM" sz="1600" b="1" dirty="0" smtClean="0">
                <a:solidFill>
                  <a:srgbClr val="C00000"/>
                </a:solidFill>
                <a:latin typeface="Arial Armenian" pitchFamily="34" charset="0"/>
              </a:rPr>
              <a:t>ր</a:t>
            </a:r>
            <a:r>
              <a:rPr lang="en-US" sz="1600" b="1" dirty="0" err="1" smtClean="0">
                <a:solidFill>
                  <a:srgbClr val="C00000"/>
                </a:solidFill>
                <a:latin typeface="Arial Armenian" pitchFamily="34" charset="0"/>
              </a:rPr>
              <a:t>անի</a:t>
            </a:r>
            <a:r>
              <a:rPr lang="en-US" sz="1600" b="1" dirty="0" smtClean="0">
                <a:solidFill>
                  <a:srgbClr val="C00000"/>
                </a:solidFill>
                <a:latin typeface="Arial Armenian" pitchFamily="34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latin typeface="Arial Armenian" pitchFamily="34" charset="0"/>
              </a:rPr>
              <a:t>որոշում</a:t>
            </a:r>
            <a:r>
              <a:rPr lang="ru-RU" sz="1600" b="1" dirty="0" smtClean="0">
                <a:solidFill>
                  <a:srgbClr val="C00000"/>
                </a:solidFill>
                <a:latin typeface="Arial Armenian" pitchFamily="34" charset="0"/>
              </a:rPr>
              <a:t>)</a:t>
            </a:r>
            <a:r>
              <a:rPr lang="en-US" sz="1600" b="1" dirty="0" smtClean="0">
                <a:solidFill>
                  <a:srgbClr val="C00000"/>
                </a:solidFill>
                <a:latin typeface="Arial Armenian" pitchFamily="34" charset="0"/>
              </a:rPr>
              <a:t>. </a:t>
            </a:r>
            <a:endParaRPr lang="en-US" sz="1600" b="1" dirty="0">
              <a:solidFill>
                <a:srgbClr val="C00000"/>
              </a:solidFill>
              <a:latin typeface="Arial Armenian" pitchFamily="34" charset="0"/>
            </a:endParaRPr>
          </a:p>
          <a:p>
            <a:pPr marL="457200" lvl="1" indent="0" eaLnBrk="1" hangingPunct="1">
              <a:lnSpc>
                <a:spcPct val="15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FBF1BB-781E-4E16-A394-1EDAADE0CCCE}" type="slidenum">
              <a:rPr lang="en-US" smtClean="0">
                <a:solidFill>
                  <a:srgbClr val="000000"/>
                </a:solidFill>
              </a:rPr>
              <a:pPr eaLnBrk="1" hangingPunct="1"/>
              <a:t>33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9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8640"/>
            <a:ext cx="8424936" cy="6192688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hy-AM" sz="2000" b="1" dirty="0" smtClean="0">
                <a:solidFill>
                  <a:srgbClr val="000000"/>
                </a:solidFill>
                <a:latin typeface="Sylfaen" pitchFamily="18" charset="0"/>
              </a:rPr>
              <a:t>Բավարար ժամանակ ու հնարավորություն պաշտպանության նախապատրաստման համար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ru-RU" sz="2000" dirty="0" smtClean="0">
                <a:solidFill>
                  <a:srgbClr val="000000"/>
                </a:solidFill>
                <a:latin typeface="Sylfaen" pitchFamily="18" charset="0"/>
              </a:rPr>
              <a:t>Ժ</a:t>
            </a: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ամանակ</a:t>
            </a: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Կ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ապը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6(3)(</a:t>
            </a: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ա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 և 6(3)(</a:t>
            </a: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բ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)</a:t>
            </a:r>
            <a:endParaRPr lang="ru-RU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Գ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ործի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/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վարույթի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բնույթը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, 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բարդությունը</a:t>
            </a:r>
            <a:endParaRPr lang="ru-RU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3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ru-RU" sz="1400" dirty="0" err="1">
                <a:solidFill>
                  <a:srgbClr val="000000"/>
                </a:solidFill>
                <a:latin typeface="Sylfaen" pitchFamily="18" charset="0"/>
              </a:rPr>
              <a:t>դ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ատախազի</a:t>
            </a:r>
            <a:r>
              <a:rPr lang="ru-RU" sz="14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կողմից</a:t>
            </a:r>
            <a:r>
              <a:rPr lang="ru-RU" sz="14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նոր</a:t>
            </a:r>
            <a:r>
              <a:rPr lang="ru-RU" sz="14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ապացույց</a:t>
            </a:r>
            <a:r>
              <a:rPr lang="ru-RU" sz="14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ներկայացնելիս</a:t>
            </a:r>
            <a:r>
              <a:rPr lang="ru-RU" sz="14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նիստի</a:t>
            </a:r>
            <a:r>
              <a:rPr lang="ru-RU" sz="14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400" dirty="0" err="1" smtClean="0">
                <a:solidFill>
                  <a:srgbClr val="000000"/>
                </a:solidFill>
                <a:latin typeface="Sylfaen" pitchFamily="18" charset="0"/>
              </a:rPr>
              <a:t>հետաձգում</a:t>
            </a:r>
            <a:endParaRPr lang="hy-AM" sz="14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1139825" lvl="1" indent="-225425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բողոքարկամն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ժամկետների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հստակ</a:t>
            </a:r>
            <a:r>
              <a:rPr lang="ru-RU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Sylfaen" pitchFamily="18" charset="0"/>
              </a:rPr>
              <a:t>կարգավորում</a:t>
            </a:r>
            <a:endParaRPr lang="ru-RU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Հնարավորություն</a:t>
            </a: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Փ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աստաբանի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այցելությունների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սահմանափակումներ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3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dirty="0" err="1">
                <a:solidFill>
                  <a:srgbClr val="000000"/>
                </a:solidFill>
                <a:latin typeface="Sylfaen" pitchFamily="18" charset="0"/>
              </a:rPr>
              <a:t>ա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յցելություննեի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տևողություն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և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քանակ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Փ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աստաբանի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հետ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առանձնազրույցի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հնարավորություն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Ք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ր. </a:t>
            </a:r>
            <a:r>
              <a:rPr lang="ru-RU" sz="1600" dirty="0">
                <a:solidFill>
                  <a:srgbClr val="000000"/>
                </a:solidFill>
                <a:latin typeface="Sylfaen" pitchFamily="18" charset="0"/>
              </a:rPr>
              <a:t>գ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ործի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նյութերի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տրամադրում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/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ծանոթանալու</a:t>
            </a: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Sylfaen" pitchFamily="18" charset="0"/>
              </a:rPr>
              <a:t>հնարավորություն</a:t>
            </a: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FBF1BB-781E-4E16-A394-1EDAADE0CCCE}" type="slidenum">
              <a:rPr lang="en-US" smtClean="0">
                <a:solidFill>
                  <a:srgbClr val="000000"/>
                </a:solidFill>
              </a:rPr>
              <a:pPr eaLnBrk="1" hangingPunct="1"/>
              <a:t>34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91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6632"/>
            <a:ext cx="8424936" cy="6264696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Անձամբ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կամ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ներկայացուցչի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միջոցով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պաշտպանվելու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en-US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63550" lvl="1" indent="-296863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Անձամբ պաշտպանվելու իրավունք</a:t>
            </a:r>
          </a:p>
          <a:p>
            <a:pPr marL="855663" lvl="2" indent="-344488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Բացարձակ չէ</a:t>
            </a:r>
          </a:p>
          <a:p>
            <a:pPr marL="1200150" lvl="3" indent="-344488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Արդարադատության շահը կարող է գերակայել</a:t>
            </a:r>
            <a:endParaRPr lang="hy-AM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463550" lvl="1" indent="-296863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Պաշտպանի իրավունք</a:t>
            </a:r>
          </a:p>
          <a:p>
            <a:pPr marL="863600" lvl="2" indent="-296863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Ձերբակալման առաջին ժամերին</a:t>
            </a:r>
          </a:p>
          <a:p>
            <a:pPr marL="863600" lvl="2" indent="-296863" eaLnBrk="1" hangingPunct="1">
              <a:lnSpc>
                <a:spcPct val="150000"/>
              </a:lnSpc>
              <a:buFont typeface="Wingdings" pitchFamily="2" charset="2"/>
              <a:buChar char="q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«գործնական» և «արդյունավետ» իրավական օգնություն </a:t>
            </a:r>
          </a:p>
          <a:p>
            <a:pPr marL="1320800" lvl="3" indent="-296863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400" dirty="0" smtClean="0">
                <a:solidFill>
                  <a:srgbClr val="000000"/>
                </a:solidFill>
                <a:latin typeface="Sylfaen" pitchFamily="18" charset="0"/>
              </a:rPr>
              <a:t>Գաղտնի հաղորդակցվելու իրավունք</a:t>
            </a:r>
          </a:p>
          <a:p>
            <a:pPr marL="1320800" lvl="3" indent="-296863" eaLnBrk="1" hangingPunct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hy-AM" sz="1400" dirty="0" smtClean="0">
                <a:solidFill>
                  <a:srgbClr val="000000"/>
                </a:solidFill>
                <a:latin typeface="Sylfaen" pitchFamily="18" charset="0"/>
              </a:rPr>
              <a:t>Փաստաբան և հանրային պաշտպան</a:t>
            </a:r>
            <a:endParaRPr lang="hy-AM" sz="1400" dirty="0">
              <a:solidFill>
                <a:srgbClr val="000000"/>
              </a:solidFill>
              <a:latin typeface="Sylfaen" pitchFamily="18" charset="0"/>
            </a:endParaRPr>
          </a:p>
          <a:p>
            <a:pPr marL="855662" lvl="3" indent="0" eaLnBrk="1" hangingPunct="1">
              <a:lnSpc>
                <a:spcPct val="150000"/>
              </a:lnSpc>
              <a:buNone/>
              <a:defRPr/>
            </a:pPr>
            <a:r>
              <a:rPr lang="en-US" sz="1600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FBF1BB-781E-4E16-A394-1EDAADE0CCCE}" type="slidenum">
              <a:rPr lang="en-US" smtClean="0">
                <a:solidFill>
                  <a:srgbClr val="000000"/>
                </a:solidFill>
              </a:rPr>
              <a:pPr eaLnBrk="1" hangingPunct="1"/>
              <a:t>35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1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6632"/>
            <a:ext cx="8424936" cy="6408712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hy-AM" sz="2400" b="1" dirty="0" smtClean="0">
                <a:solidFill>
                  <a:srgbClr val="000000"/>
                </a:solidFill>
                <a:latin typeface="Sylfaen" pitchFamily="18" charset="0"/>
              </a:rPr>
              <a:t>Վկաներին հարցաքննելու իրավունք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hy-AM" sz="2000" dirty="0">
              <a:solidFill>
                <a:srgbClr val="000000"/>
              </a:solidFill>
              <a:latin typeface="Sylfaen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Պաշտպանության վկաներին հարցաքննելու իրավունք</a:t>
            </a: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hy-AM" sz="2000" dirty="0" smtClean="0">
                <a:solidFill>
                  <a:srgbClr val="000000"/>
                </a:solidFill>
                <a:latin typeface="Sylfaen" pitchFamily="18" charset="0"/>
              </a:rPr>
              <a:t>Մեղադրողի վկաներին հարցաքննելու իրավունք</a:t>
            </a:r>
          </a:p>
          <a:p>
            <a:pPr lvl="1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«վկա» հասկացության ավտոնոմ մեկնաբանությունը</a:t>
            </a:r>
          </a:p>
          <a:p>
            <a:pPr lvl="2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Վկա են բոլոր անձինք, ովքեր գործի համար կարևոր տեղեկություն են հաղորդում</a:t>
            </a:r>
          </a:p>
          <a:p>
            <a:pPr marL="747713" lvl="2" indent="-284163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Հարցաքննելու իրավունքը մրցակցային պայմաններում</a:t>
            </a:r>
          </a:p>
          <a:p>
            <a:pPr marL="747713" lvl="2" indent="-284163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Պաշտպանական իրավունքների հարգմամբ</a:t>
            </a:r>
          </a:p>
          <a:p>
            <a:pPr lvl="2" algn="just" eaLnBrk="1" hangingPunct="1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Նախաքննության փուլում </a:t>
            </a:r>
          </a:p>
          <a:p>
            <a:pPr lvl="3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առերեսում</a:t>
            </a:r>
          </a:p>
          <a:p>
            <a:pPr lvl="2" algn="just" eaLnBrk="1" hangingPunct="1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Դատաքննության փուլում </a:t>
            </a:r>
            <a:endParaRPr lang="hy-AM" sz="1600" dirty="0">
              <a:solidFill>
                <a:srgbClr val="000000"/>
              </a:solidFill>
              <a:latin typeface="Sylfaen" pitchFamily="18" charset="0"/>
            </a:endParaRPr>
          </a:p>
          <a:p>
            <a:pPr marL="1539875" lvl="2" indent="-225425" eaLnBrk="1" hangingPunct="1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hy-AM" sz="1600" dirty="0">
                <a:solidFill>
                  <a:srgbClr val="000000"/>
                </a:solidFill>
                <a:latin typeface="Sylfaen" pitchFamily="18" charset="0"/>
              </a:rPr>
              <a:t>հ</a:t>
            </a:r>
            <a:r>
              <a:rPr lang="hy-AM" sz="1600" dirty="0" smtClean="0">
                <a:solidFill>
                  <a:srgbClr val="000000"/>
                </a:solidFill>
                <a:latin typeface="Sylfaen" pitchFamily="18" charset="0"/>
              </a:rPr>
              <a:t>ակընդեմ հարցում</a:t>
            </a:r>
          </a:p>
          <a:p>
            <a:pPr marL="747713" lvl="2" indent="-284163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800" dirty="0" smtClean="0">
                <a:solidFill>
                  <a:srgbClr val="000000"/>
                </a:solidFill>
                <a:latin typeface="Sylfaen" pitchFamily="18" charset="0"/>
              </a:rPr>
              <a:t>Սահմանափակումներ</a:t>
            </a:r>
          </a:p>
          <a:p>
            <a:pPr marL="1204913" lvl="3" indent="-284163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400" dirty="0" smtClean="0">
                <a:solidFill>
                  <a:srgbClr val="000000"/>
                </a:solidFill>
                <a:latin typeface="Sylfaen" pitchFamily="18" charset="0"/>
              </a:rPr>
              <a:t>Մրցակցող շահեր</a:t>
            </a:r>
          </a:p>
          <a:p>
            <a:pPr marL="1662113" lvl="4" indent="-284163" algn="just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400" dirty="0" smtClean="0">
                <a:solidFill>
                  <a:srgbClr val="000000"/>
                </a:solidFill>
                <a:latin typeface="Sylfaen" pitchFamily="18" charset="0"/>
              </a:rPr>
              <a:t>Անանուն վկաներ</a:t>
            </a:r>
          </a:p>
          <a:p>
            <a:pPr marL="2119313" lvl="5" indent="-284163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hy-AM" sz="1400" dirty="0" smtClean="0">
                <a:solidFill>
                  <a:srgbClr val="000000"/>
                </a:solidFill>
                <a:latin typeface="Sylfaen" pitchFamily="18" charset="0"/>
              </a:rPr>
              <a:t>Անձնական կյանքի իրավունք</a:t>
            </a:r>
            <a:endParaRPr lang="hy-AM" sz="1400" dirty="0">
              <a:solidFill>
                <a:srgbClr val="000000"/>
              </a:solidFill>
              <a:latin typeface="Sylfaen" pitchFamily="18" charset="0"/>
            </a:endParaRPr>
          </a:p>
          <a:p>
            <a:pPr marL="0" lvl="1" indent="0" algn="ctr" eaLnBrk="1" hangingPunct="1">
              <a:spcBef>
                <a:spcPts val="0"/>
              </a:spcBef>
              <a:buNone/>
              <a:defRPr/>
            </a:pPr>
            <a:endParaRPr lang="hy-AM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2" algn="just" eaLnBrk="1" hangingPunct="1">
              <a:lnSpc>
                <a:spcPct val="80000"/>
              </a:lnSpc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FBF1BB-781E-4E16-A394-1EDAADE0CCCE}" type="slidenum">
              <a:rPr lang="en-US" smtClean="0">
                <a:solidFill>
                  <a:srgbClr val="000000"/>
                </a:solidFill>
              </a:rPr>
              <a:pPr eaLnBrk="1" hangingPunct="1"/>
              <a:t>36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0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6632"/>
            <a:ext cx="8424936" cy="6408712"/>
          </a:xfrm>
          <a:solidFill>
            <a:schemeClr val="accent3"/>
          </a:solidFill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Թարգմանչի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օգնությունից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անվճար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օգտվելու</a:t>
            </a:r>
            <a:r>
              <a:rPr lang="ru-RU" sz="2000" b="1" dirty="0" smtClean="0">
                <a:solidFill>
                  <a:srgbClr val="000000"/>
                </a:solidFill>
                <a:latin typeface="Sylfaen" pitchFamily="18" charset="0"/>
              </a:rPr>
              <a:t>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2000" b="1" dirty="0" err="1" smtClean="0">
                <a:solidFill>
                  <a:srgbClr val="000000"/>
                </a:solidFill>
                <a:latin typeface="Sylfaen" pitchFamily="18" charset="0"/>
              </a:rPr>
              <a:t>իրավունք</a:t>
            </a:r>
            <a:endParaRPr lang="hy-AM" sz="2000" b="1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0" indent="0" algn="ctr" eaLnBrk="1" hangingPunct="1">
              <a:spcBef>
                <a:spcPts val="0"/>
              </a:spcBef>
              <a:buFontTx/>
              <a:buNone/>
              <a:defRPr/>
            </a:pPr>
            <a:endParaRPr lang="hy-AM" sz="2000" dirty="0">
              <a:solidFill>
                <a:srgbClr val="000000"/>
              </a:solidFill>
              <a:latin typeface="Sylfaen" pitchFamily="18" charset="0"/>
            </a:endParaRPr>
          </a:p>
          <a:p>
            <a:pPr marL="0" lvl="1" indent="0" algn="ctr" eaLnBrk="1" hangingPunct="1">
              <a:spcBef>
                <a:spcPts val="0"/>
              </a:spcBef>
              <a:buNone/>
              <a:defRPr/>
            </a:pPr>
            <a:endParaRPr lang="hy-AM" sz="16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Ն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ախաքննության</a:t>
            </a:r>
            <a:r>
              <a:rPr lang="ru-RU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թարգմանություն</a:t>
            </a:r>
            <a:endParaRPr lang="ru-RU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Դ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ատաքննության</a:t>
            </a:r>
            <a:r>
              <a:rPr lang="ru-RU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թարգմանություն</a:t>
            </a:r>
            <a:endParaRPr lang="ru-RU" sz="18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lvl="1" eaLnBrk="1" hangingPunct="1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hy-AM" sz="1800" dirty="0" smtClean="0">
                <a:solidFill>
                  <a:srgbClr val="000000"/>
                </a:solidFill>
                <a:latin typeface="Arial Armenian" pitchFamily="34" charset="0"/>
              </a:rPr>
              <a:t>Է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ապես</a:t>
            </a:r>
            <a:r>
              <a:rPr lang="ru-RU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կարևոր</a:t>
            </a:r>
            <a:r>
              <a:rPr lang="ru-RU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նյութերի</a:t>
            </a:r>
            <a:r>
              <a:rPr lang="ru-RU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Arial Armenian" pitchFamily="34" charset="0"/>
              </a:rPr>
              <a:t>թարգմանություն</a:t>
            </a:r>
            <a:r>
              <a:rPr lang="ru-RU" sz="1800" dirty="0" smtClean="0">
                <a:solidFill>
                  <a:srgbClr val="000000"/>
                </a:solidFill>
                <a:latin typeface="Arial Armenian" pitchFamily="34" charset="0"/>
              </a:rPr>
              <a:t> </a:t>
            </a:r>
          </a:p>
          <a:p>
            <a:pPr marL="457200" lvl="1" indent="0" eaLnBrk="1" hangingPunct="1">
              <a:lnSpc>
                <a:spcPct val="150000"/>
              </a:lnSpc>
              <a:buNone/>
              <a:defRPr/>
            </a:pPr>
            <a:endParaRPr lang="en-US" sz="1800" dirty="0">
              <a:solidFill>
                <a:srgbClr val="000000"/>
              </a:solidFill>
              <a:latin typeface="Arial Armenian" pitchFamily="34" charset="0"/>
            </a:endParaRPr>
          </a:p>
          <a:p>
            <a:pPr algn="just" eaLnBrk="1" hangingPunct="1">
              <a:spcBef>
                <a:spcPts val="0"/>
              </a:spcBef>
              <a:buFont typeface="Wingdings" pitchFamily="2" charset="2"/>
              <a:buChar char="Ø"/>
              <a:defRPr/>
            </a:pPr>
            <a:endParaRPr lang="en-US" sz="1800" dirty="0">
              <a:solidFill>
                <a:srgbClr val="000000"/>
              </a:solidFill>
              <a:latin typeface="Sylfaen" pitchFamily="18" charset="0"/>
            </a:endParaRPr>
          </a:p>
          <a:p>
            <a:pPr marL="609600" indent="-609600" algn="just" eaLnBrk="1" hangingPunct="1">
              <a:spcBef>
                <a:spcPts val="0"/>
              </a:spcBef>
              <a:buFontTx/>
              <a:buNone/>
              <a:defRPr/>
            </a:pPr>
            <a:endParaRPr lang="en-US" sz="1800" dirty="0" smtClean="0">
              <a:solidFill>
                <a:srgbClr val="000000"/>
              </a:solidFill>
              <a:latin typeface="Sylfaen" pitchFamily="18" charset="0"/>
            </a:endParaRPr>
          </a:p>
          <a:p>
            <a:pPr marL="914400" lvl="2" indent="0" algn="just" eaLnBrk="1" hangingPunct="1">
              <a:lnSpc>
                <a:spcPct val="80000"/>
              </a:lnSpc>
              <a:buNone/>
              <a:defRPr/>
            </a:pPr>
            <a:endParaRPr lang="en-US" sz="2000" dirty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buFontTx/>
              <a:buNone/>
              <a:defRPr/>
            </a:pPr>
            <a:endParaRPr lang="en-US" sz="2000" b="1" dirty="0" smtClean="0">
              <a:solidFill>
                <a:srgbClr val="000000"/>
              </a:solidFill>
              <a:latin typeface="Arial Armenian" pitchFamily="34" charset="0"/>
            </a:endParaRPr>
          </a:p>
          <a:p>
            <a:pPr marL="609600" indent="-609600" algn="just" eaLnBrk="1" hangingPunct="1">
              <a:lnSpc>
                <a:spcPct val="80000"/>
              </a:lnSpc>
              <a:buFontTx/>
              <a:buNone/>
              <a:defRPr/>
            </a:pPr>
            <a:endParaRPr lang="en-US" sz="2400" b="1" dirty="0">
              <a:solidFill>
                <a:srgbClr val="000000"/>
              </a:solidFill>
              <a:latin typeface="Arial Armenian" pitchFamily="34" charset="0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75463" y="6742113"/>
            <a:ext cx="21336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3FBF1BB-781E-4E16-A394-1EDAADE0CCCE}" type="slidenum">
              <a:rPr lang="en-US" smtClean="0">
                <a:solidFill>
                  <a:srgbClr val="000000"/>
                </a:solidFill>
              </a:rPr>
              <a:pPr eaLnBrk="1" hangingPunct="1"/>
              <a:t>37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15040</TotalTime>
  <Words>2249</Words>
  <Application>Microsoft Office PowerPoint</Application>
  <PresentationFormat>On-screen Show (4:3)</PresentationFormat>
  <Paragraphs>730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37</vt:i4>
      </vt:variant>
    </vt:vector>
  </HeadingPairs>
  <TitlesOfParts>
    <vt:vector size="54" baseType="lpstr">
      <vt:lpstr>Arial</vt:lpstr>
      <vt:lpstr>Arial Armenian</vt:lpstr>
      <vt:lpstr>Arial LatArm</vt:lpstr>
      <vt:lpstr>Arial Unicode</vt:lpstr>
      <vt:lpstr>Calibri</vt:lpstr>
      <vt:lpstr>Courier New</vt:lpstr>
      <vt:lpstr>Sylfaen</vt:lpstr>
      <vt:lpstr>Times New Roman</vt:lpstr>
      <vt:lpstr>Wingdings</vt:lpstr>
      <vt:lpstr>Default Design</vt:lpstr>
      <vt:lpstr>2_Default Design</vt:lpstr>
      <vt:lpstr>4_Default Design</vt:lpstr>
      <vt:lpstr>5_Default Design</vt:lpstr>
      <vt:lpstr>6_Default Design</vt:lpstr>
      <vt:lpstr>7_Default Design</vt:lpstr>
      <vt:lpstr>1_Default Design</vt:lpstr>
      <vt:lpstr>8_Default Design</vt:lpstr>
      <vt:lpstr>ՄԻԵԿ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«Քրեական» մեղադրանք հասկացությունը</vt:lpstr>
      <vt:lpstr>«Քրեական» մեղադրանք հասկացությունը</vt:lpstr>
      <vt:lpstr>Քրեական «մեղադրանք » հասկացությունը</vt:lpstr>
      <vt:lpstr>Քրեական «մեղադրանք » հասկացությունը</vt:lpstr>
      <vt:lpstr>PowerPoint Presentation</vt:lpstr>
      <vt:lpstr>Դատարանի իրավունք</vt:lpstr>
      <vt:lpstr>Օրենքի հիման վրա ստեղծված անկախ ու  անաչառ դատարան</vt:lpstr>
      <vt:lpstr>Անկախ դատարան</vt:lpstr>
      <vt:lpstr>Անաչառ  դատարան</vt:lpstr>
      <vt:lpstr>Արդար դատաքննություն</vt:lpstr>
      <vt:lpstr>Ապացույց հասկացությունը</vt:lpstr>
      <vt:lpstr>Արդար դատաքննություն</vt:lpstr>
      <vt:lpstr>Արդար դատաքննություն</vt:lpstr>
      <vt:lpstr>Արդար դատաքննություն</vt:lpstr>
      <vt:lpstr>Արդար դատաքննություն</vt:lpstr>
      <vt:lpstr>Ողջամիտ ժամկետում դատաքննության իրավունք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15</dc:title>
  <dc:creator>new</dc:creator>
  <cp:lastModifiedBy>Ara Ghazaryan</cp:lastModifiedBy>
  <cp:revision>280</cp:revision>
  <cp:lastPrinted>2011-07-06T13:52:47Z</cp:lastPrinted>
  <dcterms:created xsi:type="dcterms:W3CDTF">2007-04-23T07:04:50Z</dcterms:created>
  <dcterms:modified xsi:type="dcterms:W3CDTF">2019-09-26T18:32:46Z</dcterms:modified>
</cp:coreProperties>
</file>