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2"/>
  </p:notesMasterIdLst>
  <p:sldIdLst>
    <p:sldId id="279" r:id="rId3"/>
    <p:sldId id="256" r:id="rId4"/>
    <p:sldId id="257" r:id="rId5"/>
    <p:sldId id="258" r:id="rId6"/>
    <p:sldId id="259" r:id="rId7"/>
    <p:sldId id="260" r:id="rId8"/>
    <p:sldId id="261" r:id="rId9"/>
    <p:sldId id="265" r:id="rId10"/>
    <p:sldId id="262" r:id="rId11"/>
    <p:sldId id="263" r:id="rId12"/>
    <p:sldId id="26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6" r:id="rId22"/>
    <p:sldId id="274" r:id="rId23"/>
    <p:sldId id="275" r:id="rId24"/>
    <p:sldId id="277" r:id="rId25"/>
    <p:sldId id="278" r:id="rId26"/>
    <p:sldId id="283" r:id="rId27"/>
    <p:sldId id="284" r:id="rId28"/>
    <p:sldId id="280" r:id="rId29"/>
    <p:sldId id="281" r:id="rId30"/>
    <p:sldId id="282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583" autoAdjust="0"/>
  </p:normalViewPr>
  <p:slideViewPr>
    <p:cSldViewPr>
      <p:cViewPr varScale="1">
        <p:scale>
          <a:sx n="70" d="100"/>
          <a:sy n="70" d="100"/>
        </p:scale>
        <p:origin x="17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756078049111616"/>
          <c:y val="2.9986086449937555E-2"/>
          <c:w val="0.7198466593126156"/>
          <c:h val="0.906860386890217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Sheet1!$A$2:$A$48</c:f>
              <c:strCache>
                <c:ptCount val="47"/>
                <c:pt idx="0">
                  <c:v>San Marino</c:v>
                </c:pt>
                <c:pt idx="1">
                  <c:v>Poland</c:v>
                </c:pt>
                <c:pt idx="2">
                  <c:v>Iceland</c:v>
                </c:pt>
                <c:pt idx="3">
                  <c:v>Romania</c:v>
                </c:pt>
                <c:pt idx="4">
                  <c:v>Lithuania</c:v>
                </c:pt>
                <c:pt idx="5">
                  <c:v>Czech Republic</c:v>
                </c:pt>
                <c:pt idx="6">
                  <c:v>Bosnia and Herzegovina</c:v>
                </c:pt>
                <c:pt idx="7">
                  <c:v>Spain</c:v>
                </c:pt>
                <c:pt idx="8">
                  <c:v>Macedonia</c:v>
                </c:pt>
                <c:pt idx="9">
                  <c:v>Slovakia</c:v>
                </c:pt>
                <c:pt idx="10">
                  <c:v>Georgia</c:v>
                </c:pt>
                <c:pt idx="11">
                  <c:v>Slovenia</c:v>
                </c:pt>
                <c:pt idx="12">
                  <c:v>Ireland</c:v>
                </c:pt>
                <c:pt idx="13">
                  <c:v>Turkey</c:v>
                </c:pt>
                <c:pt idx="14">
                  <c:v>Portugal</c:v>
                </c:pt>
                <c:pt idx="15">
                  <c:v>Azerbaijan</c:v>
                </c:pt>
                <c:pt idx="16">
                  <c:v>Russia</c:v>
                </c:pt>
                <c:pt idx="17">
                  <c:v>Serbia</c:v>
                </c:pt>
                <c:pt idx="18">
                  <c:v>UK</c:v>
                </c:pt>
                <c:pt idx="19">
                  <c:v>Germany</c:v>
                </c:pt>
                <c:pt idx="20">
                  <c:v>Finland</c:v>
                </c:pt>
                <c:pt idx="21">
                  <c:v>Bulgaria</c:v>
                </c:pt>
                <c:pt idx="22">
                  <c:v>Moldova</c:v>
                </c:pt>
                <c:pt idx="23">
                  <c:v>Austria</c:v>
                </c:pt>
                <c:pt idx="24">
                  <c:v>Croatia</c:v>
                </c:pt>
                <c:pt idx="25">
                  <c:v>Malta</c:v>
                </c:pt>
                <c:pt idx="26">
                  <c:v>Hungary</c:v>
                </c:pt>
                <c:pt idx="27">
                  <c:v>Ukraine</c:v>
                </c:pt>
                <c:pt idx="28">
                  <c:v>Estonia</c:v>
                </c:pt>
                <c:pt idx="29">
                  <c:v>Sweden</c:v>
                </c:pt>
                <c:pt idx="30">
                  <c:v>Norway</c:v>
                </c:pt>
                <c:pt idx="31">
                  <c:v>Armenia</c:v>
                </c:pt>
                <c:pt idx="32">
                  <c:v>Greece</c:v>
                </c:pt>
                <c:pt idx="33">
                  <c:v>France</c:v>
                </c:pt>
                <c:pt idx="34">
                  <c:v>Montenegro</c:v>
                </c:pt>
                <c:pt idx="35">
                  <c:v>Latvia</c:v>
                </c:pt>
                <c:pt idx="36">
                  <c:v>Belgium</c:v>
                </c:pt>
                <c:pt idx="37">
                  <c:v>Italy</c:v>
                </c:pt>
                <c:pt idx="38">
                  <c:v>Denmark</c:v>
                </c:pt>
                <c:pt idx="39">
                  <c:v>Cyprus</c:v>
                </c:pt>
                <c:pt idx="40">
                  <c:v>Liechtensten</c:v>
                </c:pt>
                <c:pt idx="41">
                  <c:v>Switzerland</c:v>
                </c:pt>
                <c:pt idx="42">
                  <c:v>Netherlands</c:v>
                </c:pt>
                <c:pt idx="43">
                  <c:v>Luxembourg</c:v>
                </c:pt>
                <c:pt idx="44">
                  <c:v>Albania</c:v>
                </c:pt>
                <c:pt idx="45">
                  <c:v>Andorra</c:v>
                </c:pt>
                <c:pt idx="46">
                  <c:v>Monaco</c:v>
                </c:pt>
              </c:strCache>
            </c:strRef>
          </c:cat>
          <c:val>
            <c:numRef>
              <c:f>Sheet1!$B$2:$B$48</c:f>
              <c:numCache>
                <c:formatCode>0.00%</c:formatCode>
                <c:ptCount val="47"/>
                <c:pt idx="0" formatCode="0%">
                  <c:v>0</c:v>
                </c:pt>
                <c:pt idx="1">
                  <c:v>5.8000000000000003E-2</c:v>
                </c:pt>
                <c:pt idx="2">
                  <c:v>8.4000000000000005E-2</c:v>
                </c:pt>
                <c:pt idx="3">
                  <c:v>8.5000000000000006E-2</c:v>
                </c:pt>
                <c:pt idx="4">
                  <c:v>8.5999999999999993E-2</c:v>
                </c:pt>
                <c:pt idx="5" formatCode="0%">
                  <c:v>0.09</c:v>
                </c:pt>
                <c:pt idx="6">
                  <c:v>0.125</c:v>
                </c:pt>
                <c:pt idx="7">
                  <c:v>0.125</c:v>
                </c:pt>
                <c:pt idx="8">
                  <c:v>0.13400000000000001</c:v>
                </c:pt>
                <c:pt idx="9">
                  <c:v>0.13600000000000001</c:v>
                </c:pt>
                <c:pt idx="10">
                  <c:v>0.14000000000000001</c:v>
                </c:pt>
                <c:pt idx="11" formatCode="0%">
                  <c:v>0.14000000000000001</c:v>
                </c:pt>
                <c:pt idx="12">
                  <c:v>0.14199999999999999</c:v>
                </c:pt>
                <c:pt idx="13">
                  <c:v>0.155</c:v>
                </c:pt>
                <c:pt idx="14">
                  <c:v>0.161</c:v>
                </c:pt>
                <c:pt idx="15">
                  <c:v>0.16900000000000001</c:v>
                </c:pt>
                <c:pt idx="16">
                  <c:v>0.182</c:v>
                </c:pt>
                <c:pt idx="17">
                  <c:v>0.189</c:v>
                </c:pt>
                <c:pt idx="18">
                  <c:v>0.189</c:v>
                </c:pt>
                <c:pt idx="19">
                  <c:v>0.19800000000000001</c:v>
                </c:pt>
                <c:pt idx="20">
                  <c:v>0.19900000000000001</c:v>
                </c:pt>
                <c:pt idx="21">
                  <c:v>0.21099999999999999</c:v>
                </c:pt>
                <c:pt idx="22">
                  <c:v>0.214</c:v>
                </c:pt>
                <c:pt idx="23">
                  <c:v>0.218</c:v>
                </c:pt>
                <c:pt idx="24">
                  <c:v>0.221</c:v>
                </c:pt>
                <c:pt idx="25">
                  <c:v>0.22700000000000001</c:v>
                </c:pt>
                <c:pt idx="26">
                  <c:v>0.23499999999999999</c:v>
                </c:pt>
                <c:pt idx="27">
                  <c:v>0.23699999999999999</c:v>
                </c:pt>
                <c:pt idx="28">
                  <c:v>0.24399999999999999</c:v>
                </c:pt>
                <c:pt idx="29">
                  <c:v>0.255</c:v>
                </c:pt>
                <c:pt idx="30">
                  <c:v>0.26300000000000001</c:v>
                </c:pt>
                <c:pt idx="31">
                  <c:v>0.26400000000000001</c:v>
                </c:pt>
                <c:pt idx="32">
                  <c:v>0.26700000000000002</c:v>
                </c:pt>
                <c:pt idx="33">
                  <c:v>0.27200000000000002</c:v>
                </c:pt>
                <c:pt idx="34">
                  <c:v>0.29599999999999999</c:v>
                </c:pt>
                <c:pt idx="35">
                  <c:v>0.31</c:v>
                </c:pt>
                <c:pt idx="36">
                  <c:v>0.314</c:v>
                </c:pt>
                <c:pt idx="37">
                  <c:v>0.34300000000000003</c:v>
                </c:pt>
                <c:pt idx="38">
                  <c:v>0.35499999999999998</c:v>
                </c:pt>
                <c:pt idx="39">
                  <c:v>0.35699999999999998</c:v>
                </c:pt>
                <c:pt idx="40">
                  <c:v>0.375</c:v>
                </c:pt>
                <c:pt idx="41">
                  <c:v>0.39400000000000002</c:v>
                </c:pt>
                <c:pt idx="42">
                  <c:v>0.39900000000000002</c:v>
                </c:pt>
                <c:pt idx="43" formatCode="0%">
                  <c:v>0.43</c:v>
                </c:pt>
                <c:pt idx="44">
                  <c:v>0.55500000000000005</c:v>
                </c:pt>
                <c:pt idx="45">
                  <c:v>0.59499999999999997</c:v>
                </c:pt>
                <c:pt idx="46">
                  <c:v>0.82799999999999996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E3-45A2-94CD-760B4BC61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6"/>
        <c:overlap val="-25"/>
        <c:axId val="192437248"/>
        <c:axId val="192439040"/>
      </c:barChart>
      <c:catAx>
        <c:axId val="192437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92439040"/>
        <c:crosses val="autoZero"/>
        <c:auto val="1"/>
        <c:lblAlgn val="ctr"/>
        <c:lblOffset val="100"/>
        <c:noMultiLvlLbl val="0"/>
      </c:catAx>
      <c:valAx>
        <c:axId val="192439040"/>
        <c:scaling>
          <c:orientation val="minMax"/>
        </c:scaling>
        <c:delete val="0"/>
        <c:axPos val="b"/>
        <c:majorGridlines/>
        <c:numFmt formatCode="0%" sourceLinked="1"/>
        <c:majorTickMark val="out"/>
        <c:minorTickMark val="none"/>
        <c:tickLblPos val="nextTo"/>
        <c:crossAx val="19243724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Sheet1!$A$2:$A$46</c:f>
              <c:strCache>
                <c:ptCount val="45"/>
                <c:pt idx="0">
                  <c:v>San Marino</c:v>
                </c:pt>
                <c:pt idx="1">
                  <c:v>Iceland</c:v>
                </c:pt>
                <c:pt idx="2">
                  <c:v>Bosnia and Herzegovina</c:v>
                </c:pt>
                <c:pt idx="3">
                  <c:v>Slovenia</c:v>
                </c:pt>
                <c:pt idx="4">
                  <c:v>Poland</c:v>
                </c:pt>
                <c:pt idx="5">
                  <c:v>Finland</c:v>
                </c:pt>
                <c:pt idx="6">
                  <c:v>Romania</c:v>
                </c:pt>
                <c:pt idx="7">
                  <c:v>Ireland</c:v>
                </c:pt>
                <c:pt idx="8">
                  <c:v>Germany</c:v>
                </c:pt>
                <c:pt idx="9">
                  <c:v>Sweden</c:v>
                </c:pt>
                <c:pt idx="10">
                  <c:v>Spain</c:v>
                </c:pt>
                <c:pt idx="11">
                  <c:v>Czech Republic</c:v>
                </c:pt>
                <c:pt idx="12">
                  <c:v>Croatia</c:v>
                </c:pt>
                <c:pt idx="13">
                  <c:v>Norway</c:v>
                </c:pt>
                <c:pt idx="14">
                  <c:v>Macedonia</c:v>
                </c:pt>
                <c:pt idx="15">
                  <c:v>Austria</c:v>
                </c:pt>
                <c:pt idx="16">
                  <c:v>Portugal</c:v>
                </c:pt>
                <c:pt idx="17">
                  <c:v>UK</c:v>
                </c:pt>
                <c:pt idx="18">
                  <c:v>Denmark</c:v>
                </c:pt>
                <c:pt idx="19">
                  <c:v>Lithuania</c:v>
                </c:pt>
                <c:pt idx="20">
                  <c:v>Greece</c:v>
                </c:pt>
                <c:pt idx="21">
                  <c:v>Slovakia</c:v>
                </c:pt>
                <c:pt idx="22">
                  <c:v>Serbia</c:v>
                </c:pt>
                <c:pt idx="23">
                  <c:v>France</c:v>
                </c:pt>
                <c:pt idx="24">
                  <c:v>Cyprus</c:v>
                </c:pt>
                <c:pt idx="25">
                  <c:v>Netherlands</c:v>
                </c:pt>
                <c:pt idx="26">
                  <c:v>Malta</c:v>
                </c:pt>
                <c:pt idx="27">
                  <c:v>Italy</c:v>
                </c:pt>
                <c:pt idx="28">
                  <c:v>Bulgaria</c:v>
                </c:pt>
                <c:pt idx="29">
                  <c:v>Belgium</c:v>
                </c:pt>
                <c:pt idx="30">
                  <c:v>Switzerland</c:v>
                </c:pt>
                <c:pt idx="31">
                  <c:v>Armenia</c:v>
                </c:pt>
                <c:pt idx="32">
                  <c:v>Andorra</c:v>
                </c:pt>
                <c:pt idx="33">
                  <c:v>Georgia</c:v>
                </c:pt>
                <c:pt idx="34">
                  <c:v>Azerbaijan</c:v>
                </c:pt>
                <c:pt idx="35">
                  <c:v>Hungary</c:v>
                </c:pt>
                <c:pt idx="36">
                  <c:v>Ukraine</c:v>
                </c:pt>
                <c:pt idx="37">
                  <c:v>Moldova</c:v>
                </c:pt>
                <c:pt idx="38">
                  <c:v>Luxembourg</c:v>
                </c:pt>
                <c:pt idx="39">
                  <c:v>Montenegro</c:v>
                </c:pt>
                <c:pt idx="40">
                  <c:v>Estonia</c:v>
                </c:pt>
                <c:pt idx="41">
                  <c:v>Turkey</c:v>
                </c:pt>
                <c:pt idx="42">
                  <c:v>Latvia</c:v>
                </c:pt>
                <c:pt idx="43">
                  <c:v>Russia</c:v>
                </c:pt>
                <c:pt idx="44">
                  <c:v>Albania</c:v>
                </c:pt>
              </c:strCache>
            </c:str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0</c:v>
                </c:pt>
                <c:pt idx="1">
                  <c:v>4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11</c:v>
                </c:pt>
                <c:pt idx="6">
                  <c:v>12</c:v>
                </c:pt>
                <c:pt idx="7">
                  <c:v>12</c:v>
                </c:pt>
                <c:pt idx="8">
                  <c:v>15</c:v>
                </c:pt>
                <c:pt idx="9">
                  <c:v>15</c:v>
                </c:pt>
                <c:pt idx="10">
                  <c:v>17</c:v>
                </c:pt>
                <c:pt idx="11">
                  <c:v>18</c:v>
                </c:pt>
                <c:pt idx="12">
                  <c:v>18</c:v>
                </c:pt>
                <c:pt idx="13">
                  <c:v>19</c:v>
                </c:pt>
                <c:pt idx="14">
                  <c:v>20</c:v>
                </c:pt>
                <c:pt idx="15">
                  <c:v>21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23</c:v>
                </c:pt>
                <c:pt idx="20">
                  <c:v>24</c:v>
                </c:pt>
                <c:pt idx="21">
                  <c:v>25</c:v>
                </c:pt>
                <c:pt idx="22">
                  <c:v>26</c:v>
                </c:pt>
                <c:pt idx="23">
                  <c:v>27</c:v>
                </c:pt>
                <c:pt idx="24">
                  <c:v>29</c:v>
                </c:pt>
                <c:pt idx="25">
                  <c:v>29</c:v>
                </c:pt>
                <c:pt idx="26">
                  <c:v>30</c:v>
                </c:pt>
                <c:pt idx="27">
                  <c:v>30</c:v>
                </c:pt>
                <c:pt idx="28">
                  <c:v>32</c:v>
                </c:pt>
                <c:pt idx="29">
                  <c:v>33</c:v>
                </c:pt>
                <c:pt idx="30">
                  <c:v>33</c:v>
                </c:pt>
                <c:pt idx="31">
                  <c:v>35</c:v>
                </c:pt>
                <c:pt idx="32">
                  <c:v>37</c:v>
                </c:pt>
                <c:pt idx="33">
                  <c:v>39</c:v>
                </c:pt>
                <c:pt idx="34">
                  <c:v>40</c:v>
                </c:pt>
                <c:pt idx="35">
                  <c:v>44</c:v>
                </c:pt>
                <c:pt idx="36">
                  <c:v>45</c:v>
                </c:pt>
                <c:pt idx="37">
                  <c:v>48</c:v>
                </c:pt>
                <c:pt idx="38">
                  <c:v>51</c:v>
                </c:pt>
                <c:pt idx="39">
                  <c:v>52</c:v>
                </c:pt>
                <c:pt idx="40">
                  <c:v>53</c:v>
                </c:pt>
                <c:pt idx="41">
                  <c:v>64</c:v>
                </c:pt>
                <c:pt idx="42">
                  <c:v>74</c:v>
                </c:pt>
                <c:pt idx="43">
                  <c:v>81</c:v>
                </c:pt>
                <c:pt idx="44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02-4479-86C8-F8E28907F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76288"/>
        <c:axId val="192477824"/>
      </c:barChart>
      <c:catAx>
        <c:axId val="1924762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2477824"/>
        <c:crosses val="autoZero"/>
        <c:auto val="1"/>
        <c:lblAlgn val="ctr"/>
        <c:lblOffset val="100"/>
        <c:noMultiLvlLbl val="0"/>
      </c:catAx>
      <c:valAx>
        <c:axId val="192477824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924762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Sheet1!$A$2:$A$48</c:f>
              <c:strCache>
                <c:ptCount val="47"/>
                <c:pt idx="0">
                  <c:v>San Marino</c:v>
                </c:pt>
                <c:pt idx="1">
                  <c:v>Liechtensten</c:v>
                </c:pt>
                <c:pt idx="2">
                  <c:v>Iceland</c:v>
                </c:pt>
                <c:pt idx="3">
                  <c:v>Sweden</c:v>
                </c:pt>
                <c:pt idx="4">
                  <c:v>Finland</c:v>
                </c:pt>
                <c:pt idx="5">
                  <c:v>Denmark</c:v>
                </c:pt>
                <c:pt idx="6">
                  <c:v>Netherlands</c:v>
                </c:pt>
                <c:pt idx="7">
                  <c:v>Norway</c:v>
                </c:pt>
                <c:pt idx="8">
                  <c:v>Andorra</c:v>
                </c:pt>
                <c:pt idx="9">
                  <c:v>Bosnia and Herzegovina</c:v>
                </c:pt>
                <c:pt idx="10">
                  <c:v>Slovenia</c:v>
                </c:pt>
                <c:pt idx="11">
                  <c:v>Monaco</c:v>
                </c:pt>
                <c:pt idx="12">
                  <c:v>Germany</c:v>
                </c:pt>
                <c:pt idx="13">
                  <c:v>Cyprus</c:v>
                </c:pt>
                <c:pt idx="14">
                  <c:v>Croatia</c:v>
                </c:pt>
                <c:pt idx="15">
                  <c:v>Ireland</c:v>
                </c:pt>
                <c:pt idx="16">
                  <c:v>Switzerland</c:v>
                </c:pt>
                <c:pt idx="17">
                  <c:v>Italy</c:v>
                </c:pt>
                <c:pt idx="18">
                  <c:v>Greece</c:v>
                </c:pt>
                <c:pt idx="19">
                  <c:v>Austria</c:v>
                </c:pt>
                <c:pt idx="20">
                  <c:v>France</c:v>
                </c:pt>
                <c:pt idx="21">
                  <c:v>Belgium</c:v>
                </c:pt>
                <c:pt idx="22">
                  <c:v>Luxembourg</c:v>
                </c:pt>
                <c:pt idx="23">
                  <c:v>UK</c:v>
                </c:pt>
                <c:pt idx="24">
                  <c:v>Bulgaria</c:v>
                </c:pt>
                <c:pt idx="25">
                  <c:v>Armenia</c:v>
                </c:pt>
                <c:pt idx="26">
                  <c:v>Malta</c:v>
                </c:pt>
                <c:pt idx="27">
                  <c:v>Spain</c:v>
                </c:pt>
                <c:pt idx="28">
                  <c:v>Portugal</c:v>
                </c:pt>
                <c:pt idx="29">
                  <c:v>Romania</c:v>
                </c:pt>
                <c:pt idx="30">
                  <c:v>Macedonia</c:v>
                </c:pt>
                <c:pt idx="31">
                  <c:v>Serbia</c:v>
                </c:pt>
                <c:pt idx="32">
                  <c:v>Montenegro</c:v>
                </c:pt>
                <c:pt idx="33">
                  <c:v>Slovakia</c:v>
                </c:pt>
                <c:pt idx="34">
                  <c:v>Albania</c:v>
                </c:pt>
                <c:pt idx="35">
                  <c:v>Hungary</c:v>
                </c:pt>
                <c:pt idx="36">
                  <c:v>Poland</c:v>
                </c:pt>
                <c:pt idx="37">
                  <c:v>Ukraine</c:v>
                </c:pt>
                <c:pt idx="38">
                  <c:v>Czech Republic</c:v>
                </c:pt>
                <c:pt idx="39">
                  <c:v>Estonia</c:v>
                </c:pt>
                <c:pt idx="40">
                  <c:v>Moldova</c:v>
                </c:pt>
                <c:pt idx="41">
                  <c:v>Turkey</c:v>
                </c:pt>
                <c:pt idx="42">
                  <c:v>Azerbaijan</c:v>
                </c:pt>
                <c:pt idx="43">
                  <c:v>Latvia</c:v>
                </c:pt>
                <c:pt idx="44">
                  <c:v>Lithuania</c:v>
                </c:pt>
                <c:pt idx="45">
                  <c:v>Georgia</c:v>
                </c:pt>
                <c:pt idx="46">
                  <c:v>Russia</c:v>
                </c:pt>
              </c:strCache>
            </c:str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0</c:v>
                </c:pt>
                <c:pt idx="1">
                  <c:v>21</c:v>
                </c:pt>
                <c:pt idx="2">
                  <c:v>45</c:v>
                </c:pt>
                <c:pt idx="3">
                  <c:v>55</c:v>
                </c:pt>
                <c:pt idx="4">
                  <c:v>57</c:v>
                </c:pt>
                <c:pt idx="5">
                  <c:v>61</c:v>
                </c:pt>
                <c:pt idx="6">
                  <c:v>69</c:v>
                </c:pt>
                <c:pt idx="7">
                  <c:v>71</c:v>
                </c:pt>
                <c:pt idx="8">
                  <c:v>72</c:v>
                </c:pt>
                <c:pt idx="9">
                  <c:v>73</c:v>
                </c:pt>
                <c:pt idx="10">
                  <c:v>73</c:v>
                </c:pt>
                <c:pt idx="11">
                  <c:v>74</c:v>
                </c:pt>
                <c:pt idx="12">
                  <c:v>76</c:v>
                </c:pt>
                <c:pt idx="13">
                  <c:v>80</c:v>
                </c:pt>
                <c:pt idx="14">
                  <c:v>81</c:v>
                </c:pt>
                <c:pt idx="15">
                  <c:v>82</c:v>
                </c:pt>
                <c:pt idx="16">
                  <c:v>84</c:v>
                </c:pt>
                <c:pt idx="17">
                  <c:v>86</c:v>
                </c:pt>
                <c:pt idx="18">
                  <c:v>90</c:v>
                </c:pt>
                <c:pt idx="19">
                  <c:v>95</c:v>
                </c:pt>
                <c:pt idx="20">
                  <c:v>99</c:v>
                </c:pt>
                <c:pt idx="21">
                  <c:v>105</c:v>
                </c:pt>
                <c:pt idx="22">
                  <c:v>112</c:v>
                </c:pt>
                <c:pt idx="23">
                  <c:v>122</c:v>
                </c:pt>
                <c:pt idx="24">
                  <c:v>125</c:v>
                </c:pt>
                <c:pt idx="25">
                  <c:v>130</c:v>
                </c:pt>
                <c:pt idx="26">
                  <c:v>131</c:v>
                </c:pt>
                <c:pt idx="27">
                  <c:v>133</c:v>
                </c:pt>
                <c:pt idx="28">
                  <c:v>138</c:v>
                </c:pt>
                <c:pt idx="29">
                  <c:v>143</c:v>
                </c:pt>
                <c:pt idx="30">
                  <c:v>147</c:v>
                </c:pt>
                <c:pt idx="31">
                  <c:v>148</c:v>
                </c:pt>
                <c:pt idx="32">
                  <c:v>174</c:v>
                </c:pt>
                <c:pt idx="33">
                  <c:v>183</c:v>
                </c:pt>
                <c:pt idx="34">
                  <c:v>184</c:v>
                </c:pt>
                <c:pt idx="35">
                  <c:v>187</c:v>
                </c:pt>
                <c:pt idx="36">
                  <c:v>188</c:v>
                </c:pt>
                <c:pt idx="37">
                  <c:v>190</c:v>
                </c:pt>
                <c:pt idx="38">
                  <c:v>203</c:v>
                </c:pt>
                <c:pt idx="39">
                  <c:v>215</c:v>
                </c:pt>
                <c:pt idx="40">
                  <c:v>227</c:v>
                </c:pt>
                <c:pt idx="41">
                  <c:v>228</c:v>
                </c:pt>
                <c:pt idx="42">
                  <c:v>236</c:v>
                </c:pt>
                <c:pt idx="43">
                  <c:v>239</c:v>
                </c:pt>
                <c:pt idx="44">
                  <c:v>268</c:v>
                </c:pt>
                <c:pt idx="45">
                  <c:v>274</c:v>
                </c:pt>
                <c:pt idx="46">
                  <c:v>442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D-46BD-AC52-5BE590939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1"/>
        <c:overlap val="96"/>
        <c:axId val="192482688"/>
        <c:axId val="192484480"/>
      </c:barChart>
      <c:catAx>
        <c:axId val="1924826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92484480"/>
        <c:crosses val="autoZero"/>
        <c:auto val="1"/>
        <c:lblAlgn val="ctr"/>
        <c:lblOffset val="100"/>
        <c:noMultiLvlLbl val="0"/>
      </c:catAx>
      <c:valAx>
        <c:axId val="19248448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92482688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97854F-8BDB-4D7B-8E95-35DECF90B1FF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DD2877-D569-4CEB-902B-6440559C81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89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EBFB8C-BBFF-4397-A51C-1E92596422A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80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8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023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083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81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6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8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98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761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2821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5608" y="435936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/>
          <a:lstStyle>
            <a:lvl1pPr marL="7315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noProof="1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3F23-BD7A-4454-9BEB-EB9B55CB5FDA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954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449C0-9663-4985-AF19-9ACCDD099CB3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750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100138"/>
            <a:ext cx="6400800" cy="1509712"/>
          </a:xfrm>
        </p:spPr>
        <p:txBody>
          <a:bodyPr anchor="b"/>
          <a:lstStyle>
            <a:lvl1pPr marL="27432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A5F0-FAF1-429A-875E-27CDFD58FF7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50000" t="50000" r="100000" b="1250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7491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e 8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3974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503AE-FA39-4857-8FD2-7DC16BC59496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45241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283464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36734-4B80-4E69-8B5F-4F5E1311180C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579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6DBEB-16F6-4A3E-9A89-DB4A76D6A1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2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A089-726B-426C-9EE3-9DE1AC9E82A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974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810000" cy="698500"/>
          </a:xfrm>
        </p:spPr>
        <p:txBody>
          <a:bodyPr/>
          <a:lstStyle>
            <a:lvl1pPr marL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24349C-CA11-4494-8440-89C800231C25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670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647B1-996A-4A69-83C9-8B6085226B4D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0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Shape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10703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1F813-01F0-4249-8E2B-ACC94C41D3F4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2219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AE495-E85B-4ED1-AA01-0E5B7F4A4ED7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6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BF759-8BF8-407E-B499-DBF7EE1E6711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06B12-8245-4913-AC3C-607691BF39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580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85000" t="100000" r="1000000" b="30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noProof="1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  <a:endParaRPr lang="en-US" dirty="0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>
              <a:defRPr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87B0CD9-5FE4-41F6-8CED-73EC7878C8E1}" type="datetime1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4/24/2020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>
              <a:defRPr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990B41CA-569D-40E7-8E58-026C0338B2C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84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sz="44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ts val="3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ts val="3000"/>
        </a:lnSpc>
        <a:spcBef>
          <a:spcPts val="550"/>
        </a:spcBef>
        <a:buClr>
          <a:schemeClr val="accent1"/>
        </a:buClr>
        <a:buFont typeface="Verdana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ts val="2800"/>
        </a:lnSpc>
        <a:spcBef>
          <a:spcPct val="20000"/>
        </a:spcBef>
        <a:buClr>
          <a:schemeClr val="accent2"/>
        </a:buClr>
        <a:buFont typeface="Wingdings 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spcBef>
          <a:spcPct val="20000"/>
        </a:spcBef>
        <a:buClr>
          <a:schemeClr val="accent5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043608" y="1268760"/>
            <a:ext cx="7890080" cy="3760440"/>
          </a:xfrm>
        </p:spPr>
        <p:txBody>
          <a:bodyPr>
            <a:normAutofit fontScale="25000" lnSpcReduction="20000"/>
          </a:bodyPr>
          <a:lstStyle/>
          <a:p>
            <a:pPr marL="82296" indent="0" algn="ctr">
              <a:spcBef>
                <a:spcPts val="0"/>
              </a:spcBef>
              <a:buNone/>
            </a:pP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200" b="1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1800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2300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>
              <a:latin typeface="Sylfaen" pitchFamily="18" charset="0"/>
            </a:endParaRPr>
          </a:p>
          <a:p>
            <a:pPr marL="82296" indent="0" algn="ctr">
              <a:spcBef>
                <a:spcPts val="0"/>
              </a:spcBef>
              <a:buNone/>
            </a:pPr>
            <a:endParaRPr lang="en-US" sz="43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en-US" sz="1400" dirty="0">
              <a:latin typeface="Sylfaen" pitchFamily="18" charset="0"/>
            </a:endParaRPr>
          </a:p>
          <a:p>
            <a:pPr marL="82296" indent="0" algn="ctr">
              <a:buNone/>
            </a:pPr>
            <a:r>
              <a:rPr lang="en-US" sz="6400" dirty="0" err="1">
                <a:latin typeface="Sylfaen" pitchFamily="18" charset="0"/>
              </a:rPr>
              <a:t>Կազմեց</a:t>
            </a:r>
            <a:r>
              <a:rPr lang="en-US" sz="6400" dirty="0">
                <a:latin typeface="Sylfaen" pitchFamily="18" charset="0"/>
              </a:rPr>
              <a:t> </a:t>
            </a:r>
            <a:r>
              <a:rPr lang="en-US" sz="6400" dirty="0" err="1">
                <a:latin typeface="Sylfaen" pitchFamily="18" charset="0"/>
              </a:rPr>
              <a:t>Արա</a:t>
            </a:r>
            <a:r>
              <a:rPr lang="en-US" sz="6400" dirty="0">
                <a:latin typeface="Sylfaen" pitchFamily="18" charset="0"/>
              </a:rPr>
              <a:t> </a:t>
            </a:r>
            <a:r>
              <a:rPr lang="en-US" sz="6400" dirty="0" err="1">
                <a:latin typeface="Sylfaen" pitchFamily="18" charset="0"/>
              </a:rPr>
              <a:t>Ղազարյանը</a:t>
            </a:r>
            <a:endParaRPr lang="en-US" sz="6400" dirty="0">
              <a:latin typeface="Sylfaen" pitchFamily="18" charset="0"/>
            </a:endParaRPr>
          </a:p>
          <a:p>
            <a:pPr marL="82296" indent="0" algn="ctr">
              <a:buNone/>
            </a:pPr>
            <a:endParaRPr lang="ru-RU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0B41CA-569D-40E7-8E58-026C0338B2C8}" type="slidenum">
              <a:rPr lang="en-US" sz="1400" b="1" smtClean="0">
                <a:solidFill>
                  <a:prstClr val="black"/>
                </a:solidFill>
              </a:rPr>
              <a:pPr/>
              <a:t>1</a:t>
            </a:fld>
            <a:endParaRPr lang="en-US" sz="1400" b="1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47800" y="1524000"/>
            <a:ext cx="6781800" cy="2971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 err="1">
                <a:latin typeface="Sylfaen" pitchFamily="18" charset="0"/>
              </a:rPr>
              <a:t>Խափանման</a:t>
            </a:r>
            <a:r>
              <a:rPr lang="en-US" sz="3200" b="1" dirty="0">
                <a:latin typeface="Sylfaen" pitchFamily="18" charset="0"/>
              </a:rPr>
              <a:t> </a:t>
            </a:r>
            <a:r>
              <a:rPr lang="en-US" sz="3200" b="1" dirty="0" err="1">
                <a:latin typeface="Sylfaen" pitchFamily="18" charset="0"/>
              </a:rPr>
              <a:t>միջոց</a:t>
            </a:r>
            <a:r>
              <a:rPr lang="en-US" sz="3200" b="1" dirty="0">
                <a:latin typeface="Sylfaen" pitchFamily="18" charset="0"/>
              </a:rPr>
              <a:t> </a:t>
            </a:r>
            <a:r>
              <a:rPr lang="en-US" sz="3200" b="1" dirty="0" err="1">
                <a:latin typeface="Sylfaen" pitchFamily="18" charset="0"/>
              </a:rPr>
              <a:t>կալանք</a:t>
            </a:r>
            <a:endParaRPr lang="en-US" sz="3200" b="1" dirty="0">
              <a:latin typeface="Sylfaen" pitchFamily="18" charset="0"/>
            </a:endParaRPr>
          </a:p>
          <a:p>
            <a:pPr algn="ctr"/>
            <a:endParaRPr lang="en-US" sz="3200" b="1" dirty="0">
              <a:latin typeface="Sylfaen" pitchFamily="18" charset="0"/>
            </a:endParaRPr>
          </a:p>
          <a:p>
            <a:pPr algn="ctr"/>
            <a:endParaRPr lang="en-US" sz="2000" dirty="0">
              <a:latin typeface="Sylfaen" pitchFamily="18" charset="0"/>
            </a:endParaRPr>
          </a:p>
          <a:p>
            <a:pPr algn="ctr"/>
            <a:r>
              <a:rPr lang="en-US" sz="2000" dirty="0">
                <a:latin typeface="Sylfaen" pitchFamily="18" charset="0"/>
              </a:rPr>
              <a:t>ՄԻԵԴ </a:t>
            </a:r>
            <a:r>
              <a:rPr lang="en-US" sz="2000" dirty="0" err="1">
                <a:latin typeface="Sylfaen" pitchFamily="18" charset="0"/>
              </a:rPr>
              <a:t>նախադեպային</a:t>
            </a:r>
            <a:r>
              <a:rPr lang="en-US" sz="2000" dirty="0">
                <a:latin typeface="Sylfaen" pitchFamily="18" charset="0"/>
              </a:rPr>
              <a:t> </a:t>
            </a:r>
            <a:r>
              <a:rPr lang="en-US" sz="2000" dirty="0" err="1">
                <a:latin typeface="Sylfaen" pitchFamily="18" charset="0"/>
              </a:rPr>
              <a:t>իրավունքը</a:t>
            </a:r>
            <a:endParaRPr lang="en-US" sz="2000" dirty="0">
              <a:latin typeface="Sylfaen" pitchFamily="18" charset="0"/>
            </a:endParaRPr>
          </a:p>
          <a:p>
            <a:pPr algn="ctr"/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524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762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2400" dirty="0" err="1">
                <a:latin typeface="Sylfaen" pitchFamily="18" charset="0"/>
              </a:rPr>
              <a:t>Եվրոպական</a:t>
            </a:r>
            <a:r>
              <a:rPr lang="en-US" sz="2400" dirty="0">
                <a:latin typeface="Sylfaen" pitchFamily="18" charset="0"/>
              </a:rPr>
              <a:t> </a:t>
            </a:r>
            <a:r>
              <a:rPr lang="en-US" sz="2400" dirty="0" err="1">
                <a:latin typeface="Sylfaen" pitchFamily="18" charset="0"/>
              </a:rPr>
              <a:t>դատարանի</a:t>
            </a:r>
            <a:r>
              <a:rPr lang="en-US" sz="2400" dirty="0">
                <a:latin typeface="Sylfaen" pitchFamily="18" charset="0"/>
              </a:rPr>
              <a:t> 2012թ. </a:t>
            </a:r>
            <a:br>
              <a:rPr lang="en-US" sz="2400" dirty="0">
                <a:latin typeface="Sylfaen" pitchFamily="18" charset="0"/>
              </a:rPr>
            </a:br>
            <a:r>
              <a:rPr lang="en-US" sz="2400" dirty="0" err="1">
                <a:latin typeface="Sylfaen" pitchFamily="18" charset="0"/>
              </a:rPr>
              <a:t>վճիռները</a:t>
            </a:r>
            <a:r>
              <a:rPr lang="en-US" sz="2400" dirty="0">
                <a:latin typeface="Sylfaen" pitchFamily="18" charset="0"/>
              </a:rPr>
              <a:t> և </a:t>
            </a:r>
            <a:r>
              <a:rPr lang="en-US" sz="2400" dirty="0" err="1">
                <a:latin typeface="Sylfaen" pitchFamily="18" charset="0"/>
              </a:rPr>
              <a:t>որոշումները</a:t>
            </a:r>
            <a:endParaRPr lang="en-US" sz="2400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066800"/>
            <a:ext cx="8763000" cy="5638800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err="1">
                <a:solidFill>
                  <a:schemeClr val="tx1"/>
                </a:solidFill>
              </a:rPr>
              <a:t>Վճիռներ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2000" dirty="0">
                <a:solidFill>
                  <a:schemeClr val="tx1"/>
                </a:solidFill>
              </a:rPr>
              <a:t>Ասատրյանն ընդդեմ Հայաստանի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Պողոսյանն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2000" dirty="0">
                <a:solidFill>
                  <a:schemeClr val="tx1"/>
                </a:solidFill>
              </a:rPr>
              <a:t>Հակոբյանն ու այլոք ընդդեմ Հայաստանի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Մուրադխանյանն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Մալխասյանն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Հակոբյանն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ու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այլոք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Գրիգորյանն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ու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այլոք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Սեֆիլյանն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Պողոսյանն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ու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Բաղդասարյանն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ru-RU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Սահակյանն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Փիրուզյանն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Խաչատրյանն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ու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այլոք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hy-AM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2000" dirty="0">
                <a:solidFill>
                  <a:schemeClr val="tx1"/>
                </a:solidFill>
              </a:rPr>
              <a:t>Մինասյանն ընդդեմ Հայաստանի</a:t>
            </a:r>
          </a:p>
          <a:p>
            <a:pPr marL="342900" indent="-342900" algn="just">
              <a:buFont typeface="Wingdings" pitchFamily="2" charset="2"/>
              <a:buChar char="§"/>
            </a:pPr>
            <a:r>
              <a:rPr lang="hy-AM" sz="2000" dirty="0">
                <a:solidFill>
                  <a:schemeClr val="tx1"/>
                </a:solidFill>
              </a:rPr>
              <a:t>Սահակյանն ընդդեմ 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Վիրաբյանն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Մարտիրոսյանն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ընդդեմ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Հայաստանի</a:t>
            </a:r>
            <a:r>
              <a:rPr lang="en-US" sz="2000" dirty="0">
                <a:solidFill>
                  <a:schemeClr val="tx1"/>
                </a:solidFill>
              </a:rPr>
              <a:t> (</a:t>
            </a:r>
            <a:r>
              <a:rPr lang="en-US" sz="2000" dirty="0" err="1">
                <a:solidFill>
                  <a:schemeClr val="tx1"/>
                </a:solidFill>
              </a:rPr>
              <a:t>որոշ</a:t>
            </a:r>
            <a:r>
              <a:rPr lang="en-US" sz="2000" dirty="0">
                <a:solidFill>
                  <a:schemeClr val="tx1"/>
                </a:solidFill>
              </a:rPr>
              <a:t>.)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121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533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200" b="1" dirty="0" err="1">
                <a:latin typeface="Sylfaen" pitchFamily="18" charset="0"/>
              </a:rPr>
              <a:t>Պողոսյանն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ընդդեմ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Հայաստա</a:t>
            </a:r>
            <a:r>
              <a:rPr lang="en-US" sz="2400" b="1" dirty="0" err="1">
                <a:latin typeface="Sylfaen" pitchFamily="18" charset="0"/>
              </a:rPr>
              <a:t>նի</a:t>
            </a:r>
            <a:endParaRPr lang="en-US" sz="24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228600"/>
            <a:ext cx="8915400" cy="6019800"/>
          </a:xfrm>
        </p:spPr>
        <p:txBody>
          <a:bodyPr>
            <a:norm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indent="346075" algn="just">
              <a:tabLst>
                <a:tab pos="346075" algn="l"/>
                <a:tab pos="520700" algn="l"/>
              </a:tabLst>
            </a:pPr>
            <a:r>
              <a:rPr lang="en-US" sz="1800" dirty="0">
                <a:solidFill>
                  <a:schemeClr val="tx1"/>
                </a:solidFill>
              </a:rPr>
              <a:t>2007թ. </a:t>
            </a:r>
            <a:r>
              <a:rPr lang="en-US" sz="1800" dirty="0" err="1">
                <a:solidFill>
                  <a:schemeClr val="tx1"/>
                </a:solidFill>
              </a:rPr>
              <a:t>փետրվարի</a:t>
            </a:r>
            <a:r>
              <a:rPr lang="en-US" sz="1800" dirty="0">
                <a:solidFill>
                  <a:schemeClr val="tx1"/>
                </a:solidFill>
              </a:rPr>
              <a:t> 15-ին </a:t>
            </a:r>
            <a:r>
              <a:rPr lang="en-US" sz="1800" dirty="0" err="1">
                <a:solidFill>
                  <a:schemeClr val="tx1"/>
                </a:solidFill>
              </a:rPr>
              <a:t>նշանակված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ժամկետը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ավարտվել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հունիսի</a:t>
            </a:r>
            <a:r>
              <a:rPr lang="en-US" sz="1800" dirty="0">
                <a:solidFill>
                  <a:schemeClr val="tx1"/>
                </a:solidFill>
              </a:rPr>
              <a:t> 13-ին, </a:t>
            </a:r>
            <a:r>
              <a:rPr lang="en-US" sz="1800" dirty="0" err="1">
                <a:solidFill>
                  <a:schemeClr val="tx1"/>
                </a:solidFill>
              </a:rPr>
              <a:t>նախաքննությունն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ավարտվել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հունիսի</a:t>
            </a:r>
            <a:r>
              <a:rPr lang="en-US" sz="1800" dirty="0">
                <a:solidFill>
                  <a:schemeClr val="tx1"/>
                </a:solidFill>
              </a:rPr>
              <a:t> 12-ին, 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ժամկետը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երկարաձգվել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հուլիսի</a:t>
            </a:r>
            <a:r>
              <a:rPr lang="en-US" sz="1800" dirty="0">
                <a:solidFill>
                  <a:schemeClr val="tx1"/>
                </a:solidFill>
              </a:rPr>
              <a:t> 2-ին՝ </a:t>
            </a:r>
            <a:r>
              <a:rPr lang="en-US" sz="1800" dirty="0" err="1">
                <a:solidFill>
                  <a:schemeClr val="tx1"/>
                </a:solidFill>
              </a:rPr>
              <a:t>դատաքննության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նշանակելու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որոշումով</a:t>
            </a:r>
            <a:endParaRPr lang="en-US" sz="18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Arial" pitchFamily="34" charset="0"/>
              <a:buChar char="•"/>
              <a:tabLst>
                <a:tab pos="346075" algn="l"/>
              </a:tabLst>
            </a:pPr>
            <a:r>
              <a:rPr lang="en-US" sz="2000" b="1" dirty="0">
                <a:solidFill>
                  <a:schemeClr val="tx1"/>
                </a:solidFill>
              </a:rPr>
              <a:t>	</a:t>
            </a: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568325" indent="-284163" algn="just">
              <a:buFont typeface="Wingdings" pitchFamily="2" charset="2"/>
              <a:buChar char="Ø"/>
            </a:pPr>
            <a:r>
              <a:rPr lang="hy-AM" sz="1800" dirty="0">
                <a:solidFill>
                  <a:srgbClr val="FF0000"/>
                </a:solidFill>
              </a:rPr>
              <a:t>Կ</a:t>
            </a:r>
            <a:r>
              <a:rPr lang="en-US" sz="1800" dirty="0" err="1">
                <a:solidFill>
                  <a:srgbClr val="FF0000"/>
                </a:solidFill>
              </a:rPr>
              <a:t>ալանքը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օրինական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էր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ըստ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Քր.դատ</a:t>
            </a:r>
            <a:r>
              <a:rPr lang="en-US" sz="1800" dirty="0">
                <a:solidFill>
                  <a:srgbClr val="FF0000"/>
                </a:solidFill>
              </a:rPr>
              <a:t>. </a:t>
            </a:r>
            <a:r>
              <a:rPr lang="en-US" sz="1800" dirty="0" err="1">
                <a:solidFill>
                  <a:srgbClr val="FF0000"/>
                </a:solidFill>
              </a:rPr>
              <a:t>օր</a:t>
            </a:r>
            <a:r>
              <a:rPr lang="en-US" sz="1800" dirty="0">
                <a:solidFill>
                  <a:srgbClr val="FF0000"/>
                </a:solidFill>
              </a:rPr>
              <a:t>. 138 (3)</a:t>
            </a:r>
          </a:p>
          <a:p>
            <a:pPr marL="568325" indent="-284163" algn="just">
              <a:buFont typeface="Wingdings" pitchFamily="2" charset="2"/>
              <a:buChar char="Ø"/>
            </a:pPr>
            <a:r>
              <a:rPr lang="en-US" sz="1800" dirty="0" err="1">
                <a:solidFill>
                  <a:srgbClr val="FF0000"/>
                </a:solidFill>
              </a:rPr>
              <a:t>սակայն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անօրինական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էր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ըստ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Կոնվենցիայի</a:t>
            </a:r>
            <a:r>
              <a:rPr lang="en-US" sz="1800" dirty="0">
                <a:solidFill>
                  <a:srgbClr val="FF0000"/>
                </a:solidFill>
              </a:rPr>
              <a:t> 5-րդ </a:t>
            </a:r>
            <a:r>
              <a:rPr lang="en-US" sz="1800" dirty="0" err="1">
                <a:solidFill>
                  <a:srgbClr val="FF0000"/>
                </a:solidFill>
              </a:rPr>
              <a:t>հոդվածի</a:t>
            </a:r>
            <a:r>
              <a:rPr lang="en-US" sz="1800" dirty="0">
                <a:solidFill>
                  <a:srgbClr val="FF0000"/>
                </a:solidFill>
              </a:rPr>
              <a:t> 1-ին </a:t>
            </a:r>
            <a:r>
              <a:rPr lang="en-US" sz="1800" dirty="0" err="1">
                <a:solidFill>
                  <a:srgbClr val="FF0000"/>
                </a:solidFill>
              </a:rPr>
              <a:t>մասի</a:t>
            </a:r>
            <a:r>
              <a:rPr lang="en-US" sz="1800" dirty="0">
                <a:solidFill>
                  <a:srgbClr val="FF0000"/>
                </a:solidFill>
              </a:rPr>
              <a:t>: </a:t>
            </a:r>
          </a:p>
          <a:p>
            <a:pPr marL="346075" indent="-346075" algn="just"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346075" indent="-346075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</a:t>
            </a:r>
            <a:r>
              <a:rPr lang="en-US" sz="2000" b="1" dirty="0">
                <a:solidFill>
                  <a:schemeClr val="tx1"/>
                </a:solidFill>
              </a:rPr>
              <a:t>.</a:t>
            </a:r>
          </a:p>
          <a:p>
            <a:pPr marL="914400" indent="-284163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648200"/>
            <a:ext cx="8610600" cy="1524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latin typeface="Times Armenian" pitchFamily="18" charset="0"/>
              </a:rPr>
              <a:t>§</a:t>
            </a:r>
            <a:r>
              <a:rPr lang="en-US" dirty="0" err="1">
                <a:latin typeface="Times Armenian" pitchFamily="18" charset="0"/>
              </a:rPr>
              <a:t>Քրեական</a:t>
            </a:r>
            <a:r>
              <a:rPr lang="en-US" dirty="0">
                <a:latin typeface="Times Armenian" pitchFamily="18" charset="0"/>
              </a:rPr>
              <a:t> </a:t>
            </a:r>
            <a:r>
              <a:rPr lang="en-US" dirty="0" err="1">
                <a:latin typeface="Times Armenian" pitchFamily="18" charset="0"/>
              </a:rPr>
              <a:t>դատավարության</a:t>
            </a:r>
            <a:r>
              <a:rPr lang="en-US" dirty="0">
                <a:latin typeface="Times Armenian" pitchFamily="18" charset="0"/>
              </a:rPr>
              <a:t> </a:t>
            </a:r>
            <a:r>
              <a:rPr lang="en-US" dirty="0" err="1">
                <a:latin typeface="Times Armenian" pitchFamily="18" charset="0"/>
              </a:rPr>
              <a:t>օր</a:t>
            </a:r>
            <a:r>
              <a:rPr lang="en-US" dirty="0">
                <a:latin typeface="Times Armenian" pitchFamily="18" charset="0"/>
              </a:rPr>
              <a:t>.-ի</a:t>
            </a:r>
            <a:r>
              <a:rPr lang="en-US" dirty="0">
                <a:solidFill>
                  <a:schemeClr val="tx1"/>
                </a:solidFill>
              </a:rPr>
              <a:t> 138-րդ </a:t>
            </a:r>
            <a:r>
              <a:rPr lang="en-US" dirty="0" err="1">
                <a:solidFill>
                  <a:schemeClr val="tx1"/>
                </a:solidFill>
              </a:rPr>
              <a:t>հոդվածի</a:t>
            </a:r>
            <a:r>
              <a:rPr lang="en-US" dirty="0">
                <a:solidFill>
                  <a:schemeClr val="tx1"/>
                </a:solidFill>
              </a:rPr>
              <a:t> 3-րդ </a:t>
            </a:r>
            <a:r>
              <a:rPr lang="en-US" dirty="0" err="1">
                <a:solidFill>
                  <a:schemeClr val="tx1"/>
                </a:solidFill>
              </a:rPr>
              <a:t>մասը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չի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սահմանում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որևէ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ժամկետային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սահմանափակում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հետևաբար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անձին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անորոշ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ժամանակով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կալանքի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տակ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պահելու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հաամար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որևէ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երաշխիք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չի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նախատեսում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¦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61):</a:t>
            </a:r>
            <a:endParaRPr lang="en-US" dirty="0">
              <a:solidFill>
                <a:schemeClr val="tx1"/>
              </a:solidFill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75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200" b="1" dirty="0" err="1">
                <a:latin typeface="Sylfaen" pitchFamily="18" charset="0"/>
              </a:rPr>
              <a:t>Պողոսյանն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ընդդեմ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Հայաստանի</a:t>
            </a:r>
            <a:endParaRPr lang="en-US" sz="22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763000" cy="5867400"/>
          </a:xfrm>
        </p:spPr>
        <p:txBody>
          <a:bodyPr>
            <a:normAutofit/>
          </a:bodyPr>
          <a:lstStyle/>
          <a:p>
            <a:pPr marL="401638" indent="-346075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3700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Կալանքը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նշանակվել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փախուստի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մեջ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գտնվելիս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հայտնաբերվելուց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հետո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տարվել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դատավորի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մոտ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այլ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տարվել</a:t>
            </a:r>
            <a:r>
              <a:rPr lang="en-US" sz="1800" dirty="0">
                <a:solidFill>
                  <a:schemeClr val="tx1"/>
                </a:solidFill>
              </a:rPr>
              <a:t> է  </a:t>
            </a:r>
            <a:r>
              <a:rPr lang="en-US" sz="1800" dirty="0" err="1">
                <a:solidFill>
                  <a:schemeClr val="tx1"/>
                </a:solidFill>
              </a:rPr>
              <a:t>կալանավայր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/>
            <a:endParaRPr lang="en-US" sz="2000" dirty="0">
              <a:solidFill>
                <a:schemeClr val="tx1"/>
              </a:solidFill>
            </a:endParaRPr>
          </a:p>
          <a:p>
            <a:pPr marL="398463" indent="-34290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803275" indent="-409575" algn="just">
              <a:buFont typeface="Wingdings" pitchFamily="2" charset="2"/>
              <a:buChar char="Ø"/>
            </a:pP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803275" indent="-409575" algn="just">
              <a:buFont typeface="Wingdings" pitchFamily="2" charset="2"/>
              <a:buChar char="Ø"/>
            </a:pPr>
            <a:r>
              <a:rPr lang="en-US" sz="1800" dirty="0" err="1">
                <a:solidFill>
                  <a:schemeClr val="tx1"/>
                </a:solidFill>
              </a:rPr>
              <a:t>վկայակոչվել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Վճռաբեկ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դատարանի</a:t>
            </a:r>
            <a:r>
              <a:rPr lang="en-US" sz="1800" dirty="0">
                <a:solidFill>
                  <a:schemeClr val="tx1"/>
                </a:solidFill>
              </a:rPr>
              <a:t> 26/12/2009թ </a:t>
            </a:r>
            <a:r>
              <a:rPr lang="en-US" sz="1800" dirty="0" err="1">
                <a:solidFill>
                  <a:schemeClr val="tx1"/>
                </a:solidFill>
              </a:rPr>
              <a:t>Վահրադյանի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գործով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նախադեպը</a:t>
            </a:r>
            <a:r>
              <a:rPr lang="en-US" sz="1800" dirty="0">
                <a:solidFill>
                  <a:schemeClr val="tx1"/>
                </a:solidFill>
              </a:rPr>
              <a:t>   </a:t>
            </a: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r>
              <a:rPr lang="en-US" sz="2000" b="1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4419600"/>
            <a:ext cx="8001000" cy="2209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Armenian" pitchFamily="18" charset="0"/>
              </a:rPr>
              <a:t>«</a:t>
            </a:r>
            <a:r>
              <a:rPr lang="en-US" dirty="0" err="1"/>
              <a:t>Կոնվենցիայի</a:t>
            </a:r>
            <a:r>
              <a:rPr lang="en-US" dirty="0"/>
              <a:t> 5-րդ </a:t>
            </a:r>
            <a:r>
              <a:rPr lang="en-US" dirty="0" err="1"/>
              <a:t>հոդվածի</a:t>
            </a:r>
            <a:r>
              <a:rPr lang="en-US" dirty="0"/>
              <a:t> 3-րդ </a:t>
            </a:r>
            <a:r>
              <a:rPr lang="en-US" dirty="0" err="1"/>
              <a:t>մասը</a:t>
            </a:r>
            <a:r>
              <a:rPr lang="en-US" dirty="0"/>
              <a:t> </a:t>
            </a:r>
            <a:r>
              <a:rPr lang="en-US" dirty="0" err="1"/>
              <a:t>պահանջում</a:t>
            </a:r>
            <a:r>
              <a:rPr lang="en-US" dirty="0"/>
              <a:t> է, </a:t>
            </a:r>
            <a:r>
              <a:rPr lang="en-US" dirty="0" err="1"/>
              <a:t>որ</a:t>
            </a:r>
            <a:r>
              <a:rPr lang="en-US" dirty="0"/>
              <a:t> </a:t>
            </a:r>
            <a:r>
              <a:rPr lang="en-US" dirty="0" err="1"/>
              <a:t>ձերբակալված</a:t>
            </a:r>
            <a:r>
              <a:rPr lang="en-US" dirty="0"/>
              <a:t> </a:t>
            </a:r>
            <a:r>
              <a:rPr lang="en-US" dirty="0" err="1"/>
              <a:t>անձն</a:t>
            </a:r>
            <a:r>
              <a:rPr lang="en-US" dirty="0"/>
              <a:t> </a:t>
            </a:r>
            <a:r>
              <a:rPr lang="en-US" dirty="0" err="1"/>
              <a:t>անհապաղ</a:t>
            </a:r>
            <a:r>
              <a:rPr lang="en-US" dirty="0"/>
              <a:t> </a:t>
            </a:r>
            <a:r>
              <a:rPr lang="en-US" dirty="0" err="1"/>
              <a:t>տարվի</a:t>
            </a:r>
            <a:r>
              <a:rPr lang="en-US" dirty="0"/>
              <a:t> </a:t>
            </a:r>
            <a:r>
              <a:rPr lang="en-US" dirty="0" err="1"/>
              <a:t>դատավորի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այլ</a:t>
            </a:r>
            <a:r>
              <a:rPr lang="en-US" dirty="0"/>
              <a:t> </a:t>
            </a:r>
            <a:r>
              <a:rPr lang="en-US" dirty="0" err="1"/>
              <a:t>պաշտոնատա</a:t>
            </a:r>
            <a:r>
              <a:rPr lang="en-US" dirty="0"/>
              <a:t> </a:t>
            </a:r>
            <a:r>
              <a:rPr lang="en-US" dirty="0" err="1"/>
              <a:t>անձի</a:t>
            </a:r>
            <a:r>
              <a:rPr lang="en-US" dirty="0"/>
              <a:t> </a:t>
            </a:r>
            <a:r>
              <a:rPr lang="en-US" dirty="0" err="1"/>
              <a:t>մոտ</a:t>
            </a:r>
            <a:r>
              <a:rPr lang="en-US" dirty="0"/>
              <a:t>: </a:t>
            </a:r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հոդվածը</a:t>
            </a:r>
            <a:r>
              <a:rPr lang="en-US" dirty="0"/>
              <a:t> </a:t>
            </a:r>
            <a:r>
              <a:rPr lang="en-US" dirty="0" err="1"/>
              <a:t>պարտավորեցնում</a:t>
            </a:r>
            <a:r>
              <a:rPr lang="en-US" dirty="0"/>
              <a:t> է </a:t>
            </a:r>
            <a:r>
              <a:rPr lang="en-US" dirty="0" err="1"/>
              <a:t>դատավորին</a:t>
            </a:r>
            <a:r>
              <a:rPr lang="en-US" dirty="0"/>
              <a:t> … </a:t>
            </a:r>
            <a:r>
              <a:rPr lang="en-US" dirty="0" err="1"/>
              <a:t>լսել</a:t>
            </a:r>
            <a:r>
              <a:rPr lang="en-US" dirty="0"/>
              <a:t> </a:t>
            </a:r>
            <a:r>
              <a:rPr lang="en-US" dirty="0" err="1"/>
              <a:t>դատարան</a:t>
            </a:r>
            <a:r>
              <a:rPr lang="en-US" dirty="0"/>
              <a:t> </a:t>
            </a:r>
            <a:r>
              <a:rPr lang="en-US" dirty="0" err="1"/>
              <a:t>ներկայացրած</a:t>
            </a:r>
            <a:r>
              <a:rPr lang="en-US" dirty="0"/>
              <a:t> </a:t>
            </a:r>
            <a:r>
              <a:rPr lang="en-US" dirty="0" err="1"/>
              <a:t>անձին</a:t>
            </a:r>
            <a:r>
              <a:rPr lang="en-US" dirty="0"/>
              <a:t>: </a:t>
            </a:r>
            <a:r>
              <a:rPr lang="en-US" dirty="0" err="1"/>
              <a:t>Ավելին</a:t>
            </a:r>
            <a:r>
              <a:rPr lang="en-US" dirty="0"/>
              <a:t>, </a:t>
            </a:r>
            <a:r>
              <a:rPr lang="en-US" dirty="0" err="1"/>
              <a:t>սույն</a:t>
            </a:r>
            <a:r>
              <a:rPr lang="en-US" dirty="0"/>
              <a:t> </a:t>
            </a:r>
            <a:r>
              <a:rPr lang="en-US" dirty="0" err="1"/>
              <a:t>հոդվածն</a:t>
            </a:r>
            <a:r>
              <a:rPr lang="en-US" dirty="0"/>
              <a:t> </a:t>
            </a:r>
            <a:r>
              <a:rPr lang="en-US" dirty="0" err="1"/>
              <a:t>անձին</a:t>
            </a:r>
            <a:r>
              <a:rPr lang="en-US" dirty="0"/>
              <a:t> </a:t>
            </a:r>
            <a:r>
              <a:rPr lang="en-US" dirty="0" err="1"/>
              <a:t>ձերբակալելուց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կալանավորելուց</a:t>
            </a:r>
            <a:r>
              <a:rPr lang="en-US" dirty="0"/>
              <a:t> </a:t>
            </a:r>
            <a:r>
              <a:rPr lang="en-US" dirty="0" err="1"/>
              <a:t>հետո</a:t>
            </a:r>
            <a:r>
              <a:rPr lang="en-US" dirty="0"/>
              <a:t> </a:t>
            </a:r>
            <a:r>
              <a:rPr lang="en-US" dirty="0" err="1"/>
              <a:t>անհապաղ</a:t>
            </a:r>
            <a:r>
              <a:rPr lang="en-US" dirty="0"/>
              <a:t> </a:t>
            </a:r>
            <a:r>
              <a:rPr lang="en-US" dirty="0" err="1"/>
              <a:t>դատավորի</a:t>
            </a:r>
            <a:r>
              <a:rPr lang="en-US" dirty="0"/>
              <a:t> … </a:t>
            </a:r>
            <a:r>
              <a:rPr lang="en-US" dirty="0" err="1"/>
              <a:t>մոտ</a:t>
            </a:r>
            <a:r>
              <a:rPr lang="en-US" dirty="0"/>
              <a:t> </a:t>
            </a:r>
            <a:r>
              <a:rPr lang="en-US" dirty="0" err="1"/>
              <a:t>տանելու</a:t>
            </a:r>
            <a:r>
              <a:rPr lang="en-US" dirty="0"/>
              <a:t> </a:t>
            </a:r>
            <a:r>
              <a:rPr lang="en-US" dirty="0" err="1"/>
              <a:t>պահանջից</a:t>
            </a:r>
            <a:r>
              <a:rPr lang="en-US" dirty="0"/>
              <a:t> </a:t>
            </a:r>
            <a:r>
              <a:rPr lang="en-US" dirty="0" err="1"/>
              <a:t>հնարավոր</a:t>
            </a:r>
            <a:r>
              <a:rPr lang="en-US" dirty="0"/>
              <a:t> </a:t>
            </a:r>
            <a:r>
              <a:rPr lang="en-US" dirty="0" err="1"/>
              <a:t>բացառություն</a:t>
            </a:r>
            <a:r>
              <a:rPr lang="en-US" dirty="0"/>
              <a:t> </a:t>
            </a:r>
            <a:r>
              <a:rPr lang="en-US" dirty="0" err="1"/>
              <a:t>չի</a:t>
            </a:r>
            <a:r>
              <a:rPr lang="en-US" dirty="0"/>
              <a:t> </a:t>
            </a:r>
            <a:r>
              <a:rPr lang="en-US" dirty="0" err="1"/>
              <a:t>նախատեսում</a:t>
            </a:r>
            <a:r>
              <a:rPr lang="en-US" dirty="0"/>
              <a:t>: </a:t>
            </a:r>
            <a:r>
              <a:rPr lang="en-US" dirty="0" err="1"/>
              <a:t>Այլ</a:t>
            </a:r>
            <a:r>
              <a:rPr lang="en-US" dirty="0"/>
              <a:t> </a:t>
            </a:r>
            <a:r>
              <a:rPr lang="en-US" dirty="0" err="1"/>
              <a:t>կերպ</a:t>
            </a:r>
            <a:r>
              <a:rPr lang="en-US" dirty="0"/>
              <a:t> </a:t>
            </a:r>
            <a:r>
              <a:rPr lang="en-US" dirty="0" err="1"/>
              <a:t>որոշելը</a:t>
            </a:r>
            <a:r>
              <a:rPr lang="en-US" dirty="0"/>
              <a:t> </a:t>
            </a:r>
            <a:r>
              <a:rPr lang="en-US" dirty="0" err="1"/>
              <a:t>կհակասի</a:t>
            </a:r>
            <a:r>
              <a:rPr lang="en-US" dirty="0"/>
              <a:t> </a:t>
            </a:r>
            <a:r>
              <a:rPr lang="en-US" dirty="0" err="1"/>
              <a:t>հոդվածի</a:t>
            </a:r>
            <a:r>
              <a:rPr lang="en-US" dirty="0"/>
              <a:t> </a:t>
            </a:r>
            <a:r>
              <a:rPr lang="en-US" dirty="0" err="1"/>
              <a:t>իմաստային</a:t>
            </a:r>
            <a:r>
              <a:rPr lang="en-US" dirty="0"/>
              <a:t> </a:t>
            </a:r>
            <a:r>
              <a:rPr lang="en-US" dirty="0" err="1"/>
              <a:t>բովանդակությանը</a:t>
            </a:r>
            <a:r>
              <a:rPr lang="ru-RU" dirty="0"/>
              <a:t>»</a:t>
            </a:r>
            <a:r>
              <a:rPr lang="en-US" dirty="0">
                <a:latin typeface="Times Armenian" pitchFamily="18" charset="0"/>
              </a:rPr>
              <a:t>: </a:t>
            </a:r>
            <a:r>
              <a:rPr lang="en-US" dirty="0">
                <a:latin typeface="Sylfaen" pitchFamily="18" charset="0"/>
              </a:rPr>
              <a:t>(§</a:t>
            </a:r>
            <a:r>
              <a:rPr lang="en-US" dirty="0">
                <a:latin typeface="Times Armenian" pitchFamily="18" charset="0"/>
              </a:rPr>
              <a:t> 69)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338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200" b="1" dirty="0" err="1">
                <a:latin typeface="Sylfaen" pitchFamily="18" charset="0"/>
              </a:rPr>
              <a:t>Պողոսյանն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ընդդեմ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Հայաստանի</a:t>
            </a:r>
            <a:endParaRPr lang="en-US" sz="22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839200" cy="5867400"/>
          </a:xfrm>
        </p:spPr>
        <p:txBody>
          <a:bodyPr>
            <a:normAutofit/>
          </a:bodyPr>
          <a:lstStyle/>
          <a:p>
            <a:pPr marL="401638" indent="-346075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5288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Հուլիսի</a:t>
            </a:r>
            <a:r>
              <a:rPr lang="en-US" sz="1800" dirty="0">
                <a:solidFill>
                  <a:schemeClr val="tx1"/>
                </a:solidFill>
              </a:rPr>
              <a:t> 2-ի </a:t>
            </a:r>
            <a:r>
              <a:rPr lang="en-US" sz="1800" dirty="0" err="1">
                <a:solidFill>
                  <a:schemeClr val="tx1"/>
                </a:solidFill>
              </a:rPr>
              <a:t>գործը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դատաքննության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նշանակելու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որոշման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մեջ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դատարանը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խափանման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միջոց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կալանքը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որոշել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թողնել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անփոփոխ</a:t>
            </a:r>
            <a:r>
              <a:rPr lang="en-US" sz="1800" dirty="0">
                <a:solidFill>
                  <a:schemeClr val="tx1"/>
                </a:solidFill>
              </a:rPr>
              <a:t>: 	</a:t>
            </a:r>
            <a:r>
              <a:rPr lang="en-US" sz="1800" dirty="0" err="1">
                <a:solidFill>
                  <a:schemeClr val="tx1"/>
                </a:solidFill>
              </a:rPr>
              <a:t>Մեղադրյալը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բողոքարկել</a:t>
            </a:r>
            <a:r>
              <a:rPr lang="en-US" sz="1800" dirty="0">
                <a:solidFill>
                  <a:schemeClr val="tx1"/>
                </a:solidFill>
              </a:rPr>
              <a:t>  </a:t>
            </a:r>
            <a:r>
              <a:rPr lang="en-US" sz="1800" dirty="0" err="1">
                <a:solidFill>
                  <a:schemeClr val="tx1"/>
                </a:solidFill>
              </a:rPr>
              <a:t>այդ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որոշումը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վերաքննիչ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Վերջինս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հրաժարվել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քննել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բողոքը</a:t>
            </a:r>
            <a:r>
              <a:rPr lang="en-US" sz="1800" dirty="0">
                <a:solidFill>
                  <a:schemeClr val="tx1"/>
                </a:solidFill>
              </a:rPr>
              <a:t>՝ </a:t>
            </a:r>
            <a:r>
              <a:rPr lang="en-US" sz="1800" dirty="0" err="1">
                <a:solidFill>
                  <a:schemeClr val="tx1"/>
                </a:solidFill>
              </a:rPr>
              <a:t>պատճառաբանելով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արդեն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մուտք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եղել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իսկ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ստուգման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շրջանակները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սահմանափակվում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միայն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մինչդատական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վարույթով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/>
            <a:endParaRPr lang="en-US" sz="2000" dirty="0">
              <a:solidFill>
                <a:schemeClr val="tx1"/>
              </a:solidFill>
            </a:endParaRPr>
          </a:p>
          <a:p>
            <a:pPr marL="398463" indent="-34290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indent="-282575" algn="just">
              <a:buFont typeface="Wingdings" pitchFamily="2" charset="2"/>
              <a:buChar char="Ø"/>
            </a:pP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4-րդ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850900" indent="-282575" algn="just">
              <a:buFont typeface="Wingdings" pitchFamily="2" charset="2"/>
              <a:buChar char="Ø"/>
            </a:pPr>
            <a:r>
              <a:rPr lang="en-US" sz="1800" dirty="0" err="1">
                <a:solidFill>
                  <a:schemeClr val="tx1"/>
                </a:solidFill>
              </a:rPr>
              <a:t>Վկայակոչվել</a:t>
            </a:r>
            <a:r>
              <a:rPr lang="en-US" sz="180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Վճռաբեկ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դատարանի</a:t>
            </a:r>
            <a:r>
              <a:rPr lang="en-US" sz="1800" dirty="0">
                <a:solidFill>
                  <a:schemeClr val="tx1"/>
                </a:solidFill>
              </a:rPr>
              <a:t> 28/11/2008թ. </a:t>
            </a:r>
            <a:r>
              <a:rPr lang="en-US" sz="1800" dirty="0" err="1">
                <a:solidFill>
                  <a:schemeClr val="tx1"/>
                </a:solidFill>
              </a:rPr>
              <a:t>Անուշ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Ղավալյանի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գործով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նախադեպը</a:t>
            </a:r>
            <a:r>
              <a:rPr lang="en-US" sz="1800" dirty="0">
                <a:solidFill>
                  <a:schemeClr val="tx1"/>
                </a:solidFill>
              </a:rPr>
              <a:t>   </a:t>
            </a:r>
          </a:p>
          <a:p>
            <a:pPr marL="850900" indent="-282575" algn="just"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8838" algn="just"/>
            <a:endParaRPr lang="en-US" sz="20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8838" algn="just"/>
            <a:endParaRPr lang="en-US" sz="2000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4953000"/>
            <a:ext cx="8153400" cy="1447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latin typeface="Times Armenian" pitchFamily="18" charset="0"/>
              </a:rPr>
              <a:t>§</a:t>
            </a:r>
            <a:r>
              <a:rPr lang="en-US" dirty="0" err="1">
                <a:latin typeface="Sylfaen" pitchFamily="18" charset="0"/>
              </a:rPr>
              <a:t>Կալանքի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տակ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պահելու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մասին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որոշման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բերված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բողոքը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քննելու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մերժումը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զուտ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այն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հիմքով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որ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ստորին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դատարանի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կողմից</a:t>
            </a:r>
            <a:r>
              <a:rPr lang="en-US" dirty="0">
                <a:latin typeface="Sylfaen" pitchFamily="18" charset="0"/>
              </a:rPr>
              <a:t>  </a:t>
            </a:r>
            <a:r>
              <a:rPr lang="en-US" dirty="0" err="1">
                <a:latin typeface="Sylfaen" pitchFamily="18" charset="0"/>
              </a:rPr>
              <a:t>արդեն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ընդունվել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կալանքի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տակ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պահելու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ժամկետն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երկարացնող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նոր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որոշում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>
                <a:latin typeface="Times Armenian" pitchFamily="18" charset="0"/>
              </a:rPr>
              <a:t> </a:t>
            </a:r>
            <a:r>
              <a:rPr lang="en-US" dirty="0" err="1">
                <a:latin typeface="Times Armenian" pitchFamily="18" charset="0"/>
              </a:rPr>
              <a:t>հակասում</a:t>
            </a:r>
            <a:r>
              <a:rPr lang="en-US" dirty="0">
                <a:latin typeface="Times Armenian" pitchFamily="18" charset="0"/>
              </a:rPr>
              <a:t> է 5-րդ </a:t>
            </a:r>
            <a:r>
              <a:rPr lang="en-US" dirty="0" err="1">
                <a:latin typeface="Times Armenian" pitchFamily="18" charset="0"/>
              </a:rPr>
              <a:t>հոդվածի</a:t>
            </a:r>
            <a:r>
              <a:rPr lang="en-US" dirty="0">
                <a:latin typeface="Times Armenian" pitchFamily="18" charset="0"/>
              </a:rPr>
              <a:t> 4-րդ </a:t>
            </a:r>
            <a:r>
              <a:rPr lang="en-US" dirty="0" err="1">
                <a:latin typeface="Times Armenian" pitchFamily="18" charset="0"/>
              </a:rPr>
              <a:t>մասի</a:t>
            </a:r>
            <a:r>
              <a:rPr lang="en-US" dirty="0">
                <a:latin typeface="Times Armenian" pitchFamily="18" charset="0"/>
              </a:rPr>
              <a:t> </a:t>
            </a:r>
            <a:r>
              <a:rPr lang="en-US" dirty="0" err="1">
                <a:latin typeface="Times Armenian" pitchFamily="18" charset="0"/>
              </a:rPr>
              <a:t>պահանջներին</a:t>
            </a:r>
            <a:r>
              <a:rPr lang="en-US" dirty="0">
                <a:latin typeface="Times Armenian" pitchFamily="18" charset="0"/>
              </a:rPr>
              <a:t>¦: (</a:t>
            </a:r>
            <a:r>
              <a:rPr lang="en-US" dirty="0">
                <a:latin typeface="Sylfaen" pitchFamily="18" charset="0"/>
              </a:rPr>
              <a:t>§ </a:t>
            </a:r>
            <a:r>
              <a:rPr lang="en-US" dirty="0">
                <a:latin typeface="Times Armenian" pitchFamily="18" charset="0"/>
              </a:rPr>
              <a:t>80)</a:t>
            </a:r>
          </a:p>
        </p:txBody>
      </p:sp>
    </p:spTree>
    <p:extLst>
      <p:ext uri="{BB962C8B-B14F-4D97-AF65-F5344CB8AC3E}">
        <p14:creationId xmlns:p14="http://schemas.microsoft.com/office/powerpoint/2010/main" val="1208384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200" b="1" dirty="0" err="1">
                <a:latin typeface="Sylfaen" pitchFamily="18" charset="0"/>
              </a:rPr>
              <a:t>Կամո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Փիրուզյանն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ընդդեմ</a:t>
            </a:r>
            <a:r>
              <a:rPr lang="en-US" sz="2200" b="1" dirty="0">
                <a:latin typeface="Sylfaen" pitchFamily="18" charset="0"/>
              </a:rPr>
              <a:t> </a:t>
            </a:r>
            <a:r>
              <a:rPr lang="en-US" sz="2200" b="1" dirty="0" err="1">
                <a:latin typeface="Sylfaen" pitchFamily="18" charset="0"/>
              </a:rPr>
              <a:t>Հայաստանի</a:t>
            </a:r>
            <a:endParaRPr lang="en-US" sz="22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9067800" cy="5867400"/>
          </a:xfrm>
        </p:spPr>
        <p:txBody>
          <a:bodyPr>
            <a:normAutofit/>
          </a:bodyPr>
          <a:lstStyle/>
          <a:p>
            <a:pPr marL="401638" indent="-346075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5288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Առաջին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ատյանի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դահլիճում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մեղադրյալը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պահվել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մետաղյա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ճաղավանդակի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մեջ</a:t>
            </a:r>
            <a:endParaRPr lang="en-US" sz="1800" dirty="0">
              <a:solidFill>
                <a:schemeClr val="tx1"/>
              </a:solidFill>
            </a:endParaRPr>
          </a:p>
          <a:p>
            <a:pPr marL="398463" indent="-342900" algn="just">
              <a:buFont typeface="Arial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398463" indent="-34290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5288" algn="l"/>
              </a:tabLst>
            </a:pPr>
            <a:r>
              <a:rPr lang="en-US" sz="1800" b="1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հոդվածի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խախտում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- </a:t>
            </a:r>
            <a:r>
              <a:rPr lang="en-US" sz="1800" dirty="0" err="1">
                <a:solidFill>
                  <a:schemeClr val="tx1"/>
                </a:solidFill>
              </a:rPr>
              <a:t>արժանապատվությունը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նվաստացնող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վերաբերմունք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288925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algn="just"/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  <a:p>
            <a:pPr marL="342900" indent="-342900" algn="just">
              <a:buFont typeface="Wingdings" pitchFamily="2" charset="2"/>
              <a:buChar char="§"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3962400"/>
            <a:ext cx="8229600" cy="2743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dirty="0">
                <a:latin typeface="Times Armenian" pitchFamily="18" charset="0"/>
              </a:rPr>
              <a:t>§</a:t>
            </a:r>
            <a:r>
              <a:rPr lang="en-US" sz="1600" dirty="0" err="1">
                <a:latin typeface="Sylfaen" pitchFamily="18" charset="0"/>
              </a:rPr>
              <a:t>Լոռիի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առաջին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ատյանի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դատարանի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կողմից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դիմողին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երկաթե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ճաղավանդակում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պահելու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համար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որևէ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կոնկրետ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պատճառաբանություն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չտրամադրելու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հանգամանքը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Դատարանին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հիմք</a:t>
            </a:r>
            <a:r>
              <a:rPr lang="en-US" sz="1600" dirty="0">
                <a:latin typeface="Sylfaen" pitchFamily="18" charset="0"/>
              </a:rPr>
              <a:t> է </a:t>
            </a:r>
            <a:r>
              <a:rPr lang="en-US" sz="1600" dirty="0" err="1">
                <a:latin typeface="Sylfaen" pitchFamily="18" charset="0"/>
              </a:rPr>
              <a:t>տալիս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եզրհանգելու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որ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նման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գործողությունը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պայմանավորված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էր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ոչ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թե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նրա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կողմից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փախուստի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դիմելու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կամ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բռնության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դիմելու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որևէ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իրական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վտանգով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այլ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այն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պարզ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հանգամանքով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որ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ճաղավանդակն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այն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տեղն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էր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որը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նախատեսված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էր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մեղադրյալի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համար</a:t>
            </a:r>
            <a:r>
              <a:rPr lang="en-US" sz="1600" dirty="0">
                <a:latin typeface="Times Armenian" pitchFamily="18" charset="0"/>
              </a:rPr>
              <a:t>¦: (</a:t>
            </a:r>
            <a:r>
              <a:rPr lang="en-US" sz="1600" dirty="0">
                <a:latin typeface="Sylfaen" pitchFamily="18" charset="0"/>
              </a:rPr>
              <a:t>§ </a:t>
            </a:r>
            <a:r>
              <a:rPr lang="en-US" sz="1600" dirty="0">
                <a:latin typeface="Times Armenian" pitchFamily="18" charset="0"/>
              </a:rPr>
              <a:t>72) </a:t>
            </a:r>
          </a:p>
          <a:p>
            <a:pPr algn="just"/>
            <a:endParaRPr lang="en-US" sz="1600" dirty="0">
              <a:latin typeface="Times Armenian" pitchFamily="18" charset="0"/>
            </a:endParaRPr>
          </a:p>
          <a:p>
            <a:pPr algn="just"/>
            <a:r>
              <a:rPr lang="en-US" sz="1600" dirty="0">
                <a:latin typeface="Times Armenian" pitchFamily="18" charset="0"/>
              </a:rPr>
              <a:t>§</a:t>
            </a:r>
            <a:r>
              <a:rPr lang="en-US" sz="1600" dirty="0" err="1">
                <a:latin typeface="Sylfaen" pitchFamily="18" charset="0"/>
              </a:rPr>
              <a:t>Նման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խիստ</a:t>
            </a:r>
            <a:r>
              <a:rPr lang="en-US" sz="1600" dirty="0">
                <a:latin typeface="Sylfaen" pitchFamily="18" charset="0"/>
              </a:rPr>
              <a:t>  և </a:t>
            </a:r>
            <a:r>
              <a:rPr lang="en-US" sz="1600" dirty="0" err="1">
                <a:latin typeface="Sylfaen" pitchFamily="18" charset="0"/>
              </a:rPr>
              <a:t>նվաստացնող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բնույթի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միջոցի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կիրառումը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դիմող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նկատմամբ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առաջին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ատյանի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դատական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վարույթի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ընթացքում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որն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արդարացված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չէր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որևէ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իրական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վտանգի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առկայությամբ</a:t>
            </a:r>
            <a:r>
              <a:rPr lang="en-US" sz="1600" dirty="0">
                <a:latin typeface="Sylfaen" pitchFamily="18" charset="0"/>
              </a:rPr>
              <a:t>, </a:t>
            </a:r>
            <a:r>
              <a:rPr lang="en-US" sz="1600" dirty="0" err="1">
                <a:latin typeface="Sylfaen" pitchFamily="18" charset="0"/>
              </a:rPr>
              <a:t>հանդիսանում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էր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արժանապատվությունը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նվաստացնող</a:t>
            </a:r>
            <a:r>
              <a:rPr lang="en-US" sz="1600" dirty="0">
                <a:latin typeface="Sylfaen" pitchFamily="18" charset="0"/>
              </a:rPr>
              <a:t> </a:t>
            </a:r>
            <a:r>
              <a:rPr lang="en-US" sz="1600" dirty="0" err="1">
                <a:latin typeface="Sylfaen" pitchFamily="18" charset="0"/>
              </a:rPr>
              <a:t>վերաբերմունք</a:t>
            </a:r>
            <a:r>
              <a:rPr lang="en-US" sz="1600" dirty="0">
                <a:latin typeface="Sylfaen" pitchFamily="18" charset="0"/>
              </a:rPr>
              <a:t>: (§ 74)</a:t>
            </a:r>
            <a:endParaRPr lang="en-US" sz="1600" dirty="0"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705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4572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 err="1">
                <a:latin typeface="Sylfaen" pitchFamily="18" charset="0"/>
              </a:rPr>
              <a:t>Կամո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Փիրուզյանն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6019800"/>
          </a:xfrm>
        </p:spPr>
        <p:txBody>
          <a:bodyPr>
            <a:normAutofit/>
          </a:bodyPr>
          <a:lstStyle/>
          <a:p>
            <a:pPr marL="231775" indent="-176213" algn="just">
              <a:buFont typeface="Wingdings" pitchFamily="2" charset="2"/>
              <a:buChar char="§"/>
            </a:pPr>
            <a:r>
              <a:rPr lang="en-US" sz="1900" b="1" dirty="0" err="1">
                <a:solidFill>
                  <a:schemeClr val="tx1"/>
                </a:solidFill>
              </a:rPr>
              <a:t>Փաստերը</a:t>
            </a:r>
            <a:endParaRPr lang="en-US" sz="19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5288" algn="l"/>
              </a:tabLst>
            </a:pPr>
            <a:r>
              <a:rPr lang="en-US" sz="19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ժամկետը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երկարաձգվել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հետևյալ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հիմնավորումներով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կդիմի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փախուստի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քանի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մեղադրվում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ծանր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հանցագործության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մեջ</a:t>
            </a:r>
            <a:endParaRPr lang="en-US" sz="1800" dirty="0">
              <a:solidFill>
                <a:schemeClr val="tx1"/>
              </a:solidFill>
            </a:endParaRP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դեռ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ավարտվել</a:t>
            </a:r>
            <a:endParaRPr lang="en-US" sz="1800" dirty="0">
              <a:solidFill>
                <a:schemeClr val="tx1"/>
              </a:solidFill>
            </a:endParaRP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անհրաժեշտ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կատարել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հավելյալ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քննչական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գործողություններ</a:t>
            </a:r>
            <a:endParaRPr lang="en-US" sz="1800" dirty="0">
              <a:solidFill>
                <a:srgbClr val="FF0000"/>
              </a:solidFill>
            </a:endParaRPr>
          </a:p>
          <a:p>
            <a:pPr marL="55563" algn="just"/>
            <a:endParaRPr lang="en-US" sz="1800" dirty="0">
              <a:solidFill>
                <a:schemeClr val="tx1"/>
              </a:solidFill>
            </a:endParaRPr>
          </a:p>
          <a:p>
            <a:pPr marL="341313" indent="-28575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41313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hy-AM" sz="1800" dirty="0">
                <a:solidFill>
                  <a:schemeClr val="tx1"/>
                </a:solidFill>
              </a:rPr>
              <a:t>Խ</a:t>
            </a:r>
            <a:r>
              <a:rPr lang="en-US" sz="1800" dirty="0" err="1">
                <a:solidFill>
                  <a:schemeClr val="tx1"/>
                </a:solidFill>
              </a:rPr>
              <a:t>ախտվել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endParaRPr lang="en-US" sz="1800" dirty="0">
              <a:solidFill>
                <a:schemeClr val="tx1"/>
              </a:solidFill>
            </a:endParaRPr>
          </a:p>
          <a:p>
            <a:pPr marL="55563" algn="just"/>
            <a:endParaRPr lang="en-US" sz="1600" dirty="0">
              <a:solidFill>
                <a:schemeClr val="tx1"/>
              </a:solidFill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en-US" sz="1800" b="1" dirty="0" err="1">
                <a:solidFill>
                  <a:schemeClr val="tx1"/>
                </a:solidFill>
              </a:rPr>
              <a:t>Կանոնը</a:t>
            </a:r>
            <a:endParaRPr lang="en-US" sz="1800" b="1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r>
              <a:rPr lang="en-US" sz="2900" dirty="0">
                <a:solidFill>
                  <a:schemeClr val="tx1"/>
                </a:solidFill>
              </a:rPr>
              <a:t>  </a:t>
            </a: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4267200"/>
            <a:ext cx="8610600" cy="1905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…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այնպիսի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հիմնավորումներ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ինչպիսին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հավելյալ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քննչական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գործողություններ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կատարելու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անհրաժեշտությունը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կամ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այն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հանգամանքը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որ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նախաքննությունը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դեռ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չի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ավարտվել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չեն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կարող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դրվել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5-րդ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հոդվածի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3-րդ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մասի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ներքո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անձին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շարունակվող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տակ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պահելու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ընդունելի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հիմքերի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շրջանակներում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¦ : (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§ 98)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3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4572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 err="1">
                <a:latin typeface="Sylfaen" pitchFamily="18" charset="0"/>
              </a:rPr>
              <a:t>Կամո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Փիրուզյանն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685800"/>
            <a:ext cx="8915400" cy="6096000"/>
          </a:xfrm>
        </p:spPr>
        <p:txBody>
          <a:bodyPr>
            <a:normAutofit/>
          </a:bodyPr>
          <a:lstStyle/>
          <a:p>
            <a:pPr marL="231775" indent="-176213" algn="just"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95288" algn="l"/>
              </a:tabLst>
            </a:pPr>
            <a:r>
              <a:rPr lang="en-US" sz="19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ժամկետը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երկարաձգվել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հետևյալ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հիմնավորումներով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կդիմի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փախուստի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քանի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մեղադրվում</a:t>
            </a:r>
            <a:r>
              <a:rPr lang="en-US" sz="1800" dirty="0">
                <a:solidFill>
                  <a:srgbClr val="FF0000"/>
                </a:solidFill>
              </a:rPr>
              <a:t> է </a:t>
            </a:r>
            <a:r>
              <a:rPr lang="en-US" sz="1800" dirty="0" err="1">
                <a:solidFill>
                  <a:srgbClr val="FF0000"/>
                </a:solidFill>
              </a:rPr>
              <a:t>ծանր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հանցագործության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մեջ</a:t>
            </a:r>
            <a:endParaRPr lang="en-US" sz="1800" dirty="0">
              <a:solidFill>
                <a:srgbClr val="FF0000"/>
              </a:solidFill>
            </a:endParaRP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դեռ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ավարտվել</a:t>
            </a:r>
            <a:endParaRPr lang="en-US" sz="1800" dirty="0">
              <a:solidFill>
                <a:schemeClr val="tx1"/>
              </a:solidFill>
            </a:endParaRPr>
          </a:p>
          <a:p>
            <a:pPr marL="803275" lvl="1" indent="-230188" algn="just">
              <a:buFont typeface="Courier New" pitchFamily="49" charset="0"/>
              <a:buChar char="o"/>
            </a:pPr>
            <a:r>
              <a:rPr lang="en-US" sz="1800" dirty="0" err="1">
                <a:solidFill>
                  <a:schemeClr val="tx1"/>
                </a:solidFill>
              </a:rPr>
              <a:t>անհրաժեշտ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կատարել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հավելյալ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քննչական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գործողություններ</a:t>
            </a:r>
            <a:endParaRPr lang="en-US" sz="1800" dirty="0">
              <a:solidFill>
                <a:schemeClr val="tx1"/>
              </a:solidFill>
            </a:endParaRPr>
          </a:p>
          <a:p>
            <a:pPr marL="55563" algn="just"/>
            <a:endParaRPr lang="en-US" sz="1800" dirty="0">
              <a:solidFill>
                <a:schemeClr val="tx1"/>
              </a:solidFill>
            </a:endParaRPr>
          </a:p>
          <a:p>
            <a:pPr marL="341313" indent="-285750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tabLst>
                <a:tab pos="341313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endParaRPr lang="en-US" sz="1800" dirty="0">
              <a:solidFill>
                <a:schemeClr val="tx1"/>
              </a:solidFill>
            </a:endParaRPr>
          </a:p>
          <a:p>
            <a:pPr marL="287338" indent="-287338" algn="just">
              <a:buFont typeface="Arial" pitchFamily="34" charset="0"/>
              <a:buChar char="•"/>
            </a:pPr>
            <a:endParaRPr lang="en-US" sz="1800" b="1" dirty="0">
              <a:solidFill>
                <a:schemeClr val="tx1"/>
              </a:solidFill>
            </a:endParaRPr>
          </a:p>
          <a:p>
            <a:pPr marL="287338" indent="-287338" algn="just"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algn="just"/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r>
              <a:rPr lang="en-US" sz="2900" dirty="0">
                <a:solidFill>
                  <a:schemeClr val="tx1"/>
                </a:solidFill>
              </a:rPr>
              <a:t>  </a:t>
            </a: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>
              <a:lnSpc>
                <a:spcPct val="120000"/>
              </a:lnSpc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" y="4114800"/>
            <a:ext cx="8610600" cy="2514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1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r>
              <a:rPr lang="en-US" sz="1600" i="1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Ինչ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վերաբերում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փախուստի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դիմելու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կամ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քննությանը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խոչընդոտելու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վերաբերյալ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հիմնավորումներին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Դատարանը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նկատում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է,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և՛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առաջին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ատյանի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դատարանը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և՛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վերաքննիչ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դատարանը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սահմանափակվել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այդ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եզրահանգումներն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իրենց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որոշումներում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վերացական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կերպով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շարադրելուն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՝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առանց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նշելու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որևէ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պատճառ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թե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ինչու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գտնում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փախուստի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դիմելու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կամ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վարույթը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խոչընդոտելու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մասին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եզրահանգումները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հիմնավորված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Ոչ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որևէ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փորձ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արել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հերքել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դիմողի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կողմից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ներկայացված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փաստարկները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Հանցագործության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ծանրության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ընդհանրացված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կերպով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վկայակոչումը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մեջ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մեղադրվում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էր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դիմողը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և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որի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վրա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հիմնվել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էին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դատարանները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մի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քանի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անգամ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չի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կարող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ենթադրվող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վտանգի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առկայության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բավարար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հիմք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համարվել</a:t>
            </a:r>
            <a:r>
              <a:rPr lang="en-US" sz="1600" i="1" dirty="0">
                <a:solidFill>
                  <a:schemeClr val="tx1"/>
                </a:solidFill>
                <a:latin typeface="Times Armenian" pitchFamily="18" charset="0"/>
              </a:rPr>
              <a:t>¦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(§ 99): 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Տե՛ս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նաև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chemeClr val="tx1"/>
                </a:solidFill>
                <a:latin typeface="Sylfaen" pitchFamily="18" charset="0"/>
              </a:rPr>
              <a:t>Սեֆիլյանն</a:t>
            </a:r>
            <a:r>
              <a:rPr lang="en-US" sz="1600" b="1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chemeClr val="tx1"/>
                </a:solidFill>
                <a:latin typeface="Sylfaen" pitchFamily="18" charset="0"/>
              </a:rPr>
              <a:t>ընդդեմ</a:t>
            </a:r>
            <a:r>
              <a:rPr lang="en-US" sz="1600" b="1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b="1" i="1" dirty="0" err="1">
                <a:solidFill>
                  <a:schemeClr val="tx1"/>
                </a:solidFill>
                <a:latin typeface="Sylfaen" pitchFamily="18" charset="0"/>
              </a:rPr>
              <a:t>Հայաստանի</a:t>
            </a:r>
            <a:r>
              <a:rPr lang="en-US" sz="1600" b="1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600" i="1" dirty="0" err="1">
                <a:solidFill>
                  <a:schemeClr val="tx1"/>
                </a:solidFill>
                <a:latin typeface="Sylfaen" pitchFamily="18" charset="0"/>
              </a:rPr>
              <a:t>վճիռը</a:t>
            </a:r>
            <a:r>
              <a:rPr lang="en-US" sz="1600" i="1" dirty="0">
                <a:solidFill>
                  <a:schemeClr val="tx1"/>
                </a:solidFill>
                <a:latin typeface="Sylfaen" pitchFamily="18" charset="0"/>
              </a:rPr>
              <a:t>, §§  82-93)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01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Կամո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Փիրուզյանն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838200"/>
            <a:ext cx="8915400" cy="58674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29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Գրավի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միջնորդությունը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մերժվել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Քր.դատ.օր</a:t>
            </a:r>
            <a:r>
              <a:rPr lang="en-US" sz="1800" dirty="0">
                <a:solidFill>
                  <a:schemeClr val="tx1"/>
                </a:solidFill>
              </a:rPr>
              <a:t>.-ի 143-րդ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1-ին </a:t>
            </a:r>
            <a:r>
              <a:rPr lang="en-US" sz="1800" dirty="0" err="1">
                <a:solidFill>
                  <a:schemeClr val="tx1"/>
                </a:solidFill>
              </a:rPr>
              <a:t>մասի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հիմքով</a:t>
            </a:r>
            <a:r>
              <a:rPr lang="en-US" sz="1800" dirty="0">
                <a:solidFill>
                  <a:schemeClr val="tx1"/>
                </a:solidFill>
              </a:rPr>
              <a:t>՝ </a:t>
            </a:r>
            <a:r>
              <a:rPr lang="en-US" sz="1800" dirty="0" err="1">
                <a:solidFill>
                  <a:schemeClr val="tx1"/>
                </a:solidFill>
              </a:rPr>
              <a:t>որն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արգելում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գրավ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կիրառել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եթե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անձը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մեղադրվում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ծանր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հանցագործության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մեջ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2" algn="just">
              <a:spcBef>
                <a:spcPts val="0"/>
              </a:spcBef>
            </a:pPr>
            <a:r>
              <a:rPr lang="en-US" sz="2000" b="1" dirty="0">
                <a:solidFill>
                  <a:schemeClr val="tx1"/>
                </a:solidFill>
              </a:rPr>
              <a:t>   </a:t>
            </a: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marL="850900" indent="-504825" algn="just">
              <a:spcBef>
                <a:spcPts val="0"/>
              </a:spcBef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/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3733800"/>
            <a:ext cx="8686800" cy="914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Գրավի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ավտոմատ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մերժումը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օրենսդրական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արգելքի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պատճառով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Կոնվենցիայի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5-րդ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 3-րդ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մասի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խախտում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է¦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104):</a:t>
            </a:r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4876800"/>
            <a:ext cx="8686800" cy="1676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Գրավի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համար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ներկայացված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միջնորդության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նման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ավտոմատ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կերպով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մերժումը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որը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հնարավորություն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տալիս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դատական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ստուգման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ենթարկել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կալանքին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առնչվող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կոնկրետ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հանգամանքներ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անհամատեղելի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է 5-րդ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3-րդ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մասի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Times Armenian" pitchFamily="18" charset="0"/>
              </a:rPr>
              <a:t>հետ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¦ 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((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105):</a:t>
            </a:r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94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Կամո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Փիրուզյանն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    </a:t>
            </a:r>
            <a:r>
              <a:rPr lang="en-US" sz="1800" dirty="0" err="1">
                <a:solidFill>
                  <a:schemeClr val="tx1"/>
                </a:solidFill>
              </a:rPr>
              <a:t>Մինչև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խորհրդակցական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սենյակ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գնալը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դատավորը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քննիչից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պահանջել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ստացել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նյութերը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սակայն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այդ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նյութերը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այնուհետև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պաշտպանին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չէին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տրամադրվել</a:t>
            </a:r>
            <a:r>
              <a:rPr lang="en-US" sz="1800" dirty="0">
                <a:solidFill>
                  <a:schemeClr val="tx1"/>
                </a:solidFill>
              </a:rPr>
              <a:t>՝ </a:t>
            </a:r>
            <a:r>
              <a:rPr lang="en-US" sz="1800" dirty="0" err="1">
                <a:solidFill>
                  <a:schemeClr val="tx1"/>
                </a:solidFill>
              </a:rPr>
              <a:t>պատճառաբանությամբ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գործի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նյութերը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պարունակում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նախաքննական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գաղտնիք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346075" algn="just">
              <a:spcBef>
                <a:spcPts val="0"/>
              </a:spcBef>
            </a:pP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4-րդ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marL="850900" indent="-504825" algn="just">
              <a:spcBef>
                <a:spcPts val="0"/>
              </a:spcBef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19" y="3886200"/>
            <a:ext cx="8686800" cy="2438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«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Կոնվենցիայի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5-րդ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հոդվածը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4-րդ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մասը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պահանջում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է,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որպեսզի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դատարանը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դեմ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բողոքը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քննելիս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ապահովի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դատավարական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երաշխիքներ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: 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Վարույթը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պետք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լինի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մրցակցային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և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միշտ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պետք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ապահովվի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հավասարություն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կողմերի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դատախազի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ու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կալանավորված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անձի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միջև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Զենքերի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հավասարությունն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ապահովված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չէ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եթե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պաշտպանը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զրկվում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քրեական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գործի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այն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փաստաթղթերի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մատչելիությունից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որոնք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էական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իր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պաշտպանյալի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օրինականության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վիճարկման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Sylfaen" pitchFamily="18" charset="0"/>
              </a:rPr>
              <a:t>համար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»</a:t>
            </a:r>
            <a:r>
              <a:rPr lang="en-US" i="1" dirty="0">
                <a:solidFill>
                  <a:schemeClr val="tx1"/>
                </a:solidFill>
                <a:latin typeface="Times Armenian" pitchFamily="18" charset="0"/>
              </a:rPr>
              <a:t>: (</a:t>
            </a:r>
            <a:r>
              <a:rPr lang="en-US" i="1" dirty="0">
                <a:solidFill>
                  <a:schemeClr val="tx1"/>
                </a:solidFill>
                <a:latin typeface="Sylfaen" pitchFamily="18" charset="0"/>
              </a:rPr>
              <a:t>§  116):</a:t>
            </a:r>
            <a:endParaRPr lang="en-US" i="1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8338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Կամո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Փիրուզյանն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    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երկարաձգման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ժամանակ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պաշտպանը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միջնորդել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քննել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հիմնավոր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կասկածի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հարցը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սակայն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հրաժարվել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հիմնավոր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կասկածի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հարցը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ստուգման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առարկա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դարձնել</a:t>
            </a:r>
            <a:r>
              <a:rPr lang="en-US" sz="1800" dirty="0">
                <a:solidFill>
                  <a:schemeClr val="tx1"/>
                </a:solidFill>
              </a:rPr>
              <a:t>՝ </a:t>
            </a:r>
            <a:r>
              <a:rPr lang="en-US" sz="1800" dirty="0" err="1">
                <a:solidFill>
                  <a:schemeClr val="tx1"/>
                </a:solidFill>
              </a:rPr>
              <a:t>պատճառաբանելով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խափանման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միջոց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դատական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վարույթում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հարց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 </a:t>
            </a:r>
            <a:r>
              <a:rPr lang="en-US" sz="1800" dirty="0" err="1">
                <a:solidFill>
                  <a:schemeClr val="tx1"/>
                </a:solidFill>
              </a:rPr>
              <a:t>քննվում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Որոշումը</a:t>
            </a:r>
            <a:endParaRPr lang="en-US" sz="2000" b="1" dirty="0">
              <a:solidFill>
                <a:schemeClr val="tx1"/>
              </a:solidFill>
            </a:endParaRPr>
          </a:p>
          <a:p>
            <a:pPr marL="346075" algn="just">
              <a:spcBef>
                <a:spcPts val="0"/>
              </a:spcBef>
            </a:pP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4-րդ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pPr marL="850900" indent="-504825" algn="just">
              <a:spcBef>
                <a:spcPts val="0"/>
              </a:spcBef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719" y="4648200"/>
            <a:ext cx="8686800" cy="1371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B" dirty="0">
                <a:latin typeface="Times Armenian" pitchFamily="18" charset="0"/>
              </a:rPr>
              <a:t>«</a:t>
            </a:r>
            <a:r>
              <a:rPr lang="en-GB" dirty="0" err="1">
                <a:latin typeface="Times Armenian" pitchFamily="18" charset="0"/>
              </a:rPr>
              <a:t>Նման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սահմանափակումը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նեղացնում</a:t>
            </a:r>
            <a:r>
              <a:rPr lang="en-GB" dirty="0">
                <a:latin typeface="Times Armenian" pitchFamily="18" charset="0"/>
              </a:rPr>
              <a:t> է </a:t>
            </a:r>
            <a:r>
              <a:rPr lang="en-GB" dirty="0" err="1">
                <a:latin typeface="Times Armenian" pitchFamily="18" charset="0"/>
              </a:rPr>
              <a:t>դատական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ստուգման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շրջանակները</a:t>
            </a:r>
            <a:r>
              <a:rPr lang="en-GB" dirty="0">
                <a:latin typeface="Times Armenian" pitchFamily="18" charset="0"/>
              </a:rPr>
              <a:t> և </a:t>
            </a:r>
            <a:r>
              <a:rPr lang="en-GB" dirty="0" err="1">
                <a:latin typeface="Times Armenian" pitchFamily="18" charset="0"/>
              </a:rPr>
              <a:t>բնույթը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այն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աստիճան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որ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անընդունելի</a:t>
            </a:r>
            <a:r>
              <a:rPr lang="en-GB" dirty="0">
                <a:latin typeface="Times Armenian" pitchFamily="18" charset="0"/>
              </a:rPr>
              <a:t> է </a:t>
            </a:r>
            <a:r>
              <a:rPr lang="en-GB" dirty="0" err="1">
                <a:latin typeface="Times Armenian" pitchFamily="18" charset="0"/>
              </a:rPr>
              <a:t>Կոնվեցիայի</a:t>
            </a:r>
            <a:r>
              <a:rPr lang="en-GB" dirty="0">
                <a:latin typeface="Times Armenian" pitchFamily="18" charset="0"/>
              </a:rPr>
              <a:t> 5-րդ </a:t>
            </a:r>
            <a:r>
              <a:rPr lang="en-GB" dirty="0" err="1">
                <a:latin typeface="Times Armenian" pitchFamily="18" charset="0"/>
              </a:rPr>
              <a:t>հովածի</a:t>
            </a:r>
            <a:r>
              <a:rPr lang="en-GB" dirty="0">
                <a:latin typeface="Times Armenian" pitchFamily="18" charset="0"/>
              </a:rPr>
              <a:t> 4-րդ </a:t>
            </a:r>
            <a:r>
              <a:rPr lang="en-GB" dirty="0" err="1">
                <a:latin typeface="Times Armenian" pitchFamily="18" charset="0"/>
              </a:rPr>
              <a:t>մասի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ներքո</a:t>
            </a:r>
            <a:r>
              <a:rPr lang="en-GB" dirty="0">
                <a:latin typeface="Times Armenian" pitchFamily="18" charset="0"/>
              </a:rPr>
              <a:t>» (</a:t>
            </a:r>
            <a:r>
              <a:rPr lang="en-GB" dirty="0">
                <a:latin typeface="Sylfaen" pitchFamily="18" charset="0"/>
              </a:rPr>
              <a:t>§ 121):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04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Սեֆիլյանն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ժամկետի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երկարաձգման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միջնորդության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հիմքում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քննիչը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վկայակոչել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է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նաև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քրեական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գործի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նյութերը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որոնք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սակայն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չի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տրամադրվել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պաշտպանին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՝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պատճառաբանելով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որ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քրեական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գործի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նյութերը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գաղտնի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և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օրենքը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արգելում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է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տրամադրել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դրանք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պաշտպանության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կողմին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341313" indent="-285750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2000" b="1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Օրենսդրական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կարգավորումը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չափից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դուրս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սահմանափակող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է:  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endParaRPr lang="en-US" sz="1800" dirty="0">
              <a:solidFill>
                <a:schemeClr val="tx1"/>
              </a:solidFill>
            </a:endParaRPr>
          </a:p>
          <a:p>
            <a:pPr marL="287338" indent="-231775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199" y="3733800"/>
            <a:ext cx="8458201" cy="2971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       </a:t>
            </a: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r>
              <a:rPr lang="ru-RU" dirty="0">
                <a:solidFill>
                  <a:schemeClr val="tx1"/>
                </a:solidFill>
                <a:latin typeface="Times Armenian" pitchFamily="18" charset="0"/>
              </a:rPr>
              <a:t>«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Որպեսզի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հնարավոր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լինի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արդյունավետ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կերպով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վիճարկել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պաշտպանյալի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դեմ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ներկայացված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պնդումները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և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օրինականությունը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անհրաժեշտ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որպեսզի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առնվազն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քրեական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գործի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էական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նշանակություն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ունեն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պաշտպանության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համար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–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այդ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թվում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նաև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Armenian" pitchFamily="18" charset="0"/>
              </a:rPr>
              <a:t>արդարացնող</a:t>
            </a:r>
            <a:r>
              <a:rPr lang="en-US" dirty="0">
                <a:solidFill>
                  <a:srgbClr val="FF0000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Times Armenian" pitchFamily="18" charset="0"/>
              </a:rPr>
              <a:t>ապացույցները</a:t>
            </a:r>
            <a:r>
              <a:rPr lang="en-US" dirty="0">
                <a:solidFill>
                  <a:srgbClr val="FF0000"/>
                </a:solidFill>
                <a:latin typeface="Times Armenian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–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տրամադրվեն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պաշտպանությանը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առումով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Դատարանը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տարբերակում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քրեական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գործի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բոլոր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ընդհանուր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կանոն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պետք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տրամադրվեն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Կոնվենցիայի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6-րդ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վարույթի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ներքո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՝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անձի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մեղքի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հարցի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որոշման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նպատակով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) և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նյութերի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միջև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պետք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տրամադրվեն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՝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4-րդ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սահմանված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վարույթի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նպատակներից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ելնելով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104):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358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Գրիգորյանն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Մեղադրյալը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տարվել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դատավորի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մոտ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արգելանքի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վերցնելու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պահից</a:t>
            </a:r>
            <a:r>
              <a:rPr lang="en-US" sz="1800" dirty="0">
                <a:solidFill>
                  <a:schemeClr val="tx1"/>
                </a:solidFill>
              </a:rPr>
              <a:t> 72 </a:t>
            </a:r>
            <a:r>
              <a:rPr lang="en-US" sz="1800" dirty="0" err="1">
                <a:solidFill>
                  <a:schemeClr val="tx1"/>
                </a:solidFill>
              </a:rPr>
              <a:t>ժամը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լրանալուց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կես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առաջ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խափանման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միջոց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կալանքի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հարցը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լուծվել</a:t>
            </a:r>
            <a:r>
              <a:rPr lang="en-US" sz="1800" dirty="0">
                <a:solidFill>
                  <a:schemeClr val="tx1"/>
                </a:solidFill>
              </a:rPr>
              <a:t> է 	</a:t>
            </a:r>
            <a:r>
              <a:rPr lang="en-US" sz="1800" dirty="0" err="1">
                <a:solidFill>
                  <a:schemeClr val="tx1"/>
                </a:solidFill>
              </a:rPr>
              <a:t>յոթ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ժամվա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ընթացքում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ընթացքում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մեղադրյալը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ազատ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արձակվել</a:t>
            </a:r>
            <a:r>
              <a:rPr lang="en-US" sz="1800" dirty="0">
                <a:solidFill>
                  <a:schemeClr val="tx1"/>
                </a:solidFill>
              </a:rPr>
              <a:t>: 	</a:t>
            </a:r>
            <a:r>
              <a:rPr lang="en-US" sz="1800" dirty="0" err="1">
                <a:solidFill>
                  <a:schemeClr val="tx1"/>
                </a:solidFill>
              </a:rPr>
              <a:t>Մեղադյալը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գտնում</a:t>
            </a:r>
            <a:r>
              <a:rPr lang="en-US" sz="1800" dirty="0">
                <a:solidFill>
                  <a:schemeClr val="tx1"/>
                </a:solidFill>
              </a:rPr>
              <a:t> է,  </a:t>
            </a:r>
            <a:r>
              <a:rPr lang="en-US" sz="1800" dirty="0" err="1">
                <a:solidFill>
                  <a:schemeClr val="tx1"/>
                </a:solidFill>
              </a:rPr>
              <a:t>որ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խախտվել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անհապաղ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դատավորի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մոտ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տարվելու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կոնվենցիոն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իրավունքը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1-ին </a:t>
            </a:r>
            <a:r>
              <a:rPr lang="en-US" sz="1800" dirty="0" err="1">
                <a:solidFill>
                  <a:schemeClr val="tx1"/>
                </a:solidFill>
              </a:rPr>
              <a:t>մասի</a:t>
            </a:r>
            <a:r>
              <a:rPr lang="en-US" sz="1800" dirty="0">
                <a:solidFill>
                  <a:schemeClr val="tx1"/>
                </a:solidFill>
              </a:rPr>
              <a:t> գ-</a:t>
            </a:r>
            <a:r>
              <a:rPr lang="en-US" sz="1800" dirty="0" err="1">
                <a:solidFill>
                  <a:schemeClr val="tx1"/>
                </a:solidFill>
              </a:rPr>
              <a:t>ենթակետի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համաձայն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341313" indent="-285750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 </a:t>
            </a: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</a:rPr>
              <a:t>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1-ին </a:t>
            </a:r>
            <a:r>
              <a:rPr lang="en-US" sz="1800" dirty="0" err="1">
                <a:solidFill>
                  <a:schemeClr val="tx1"/>
                </a:solidFill>
              </a:rPr>
              <a:t>մասի</a:t>
            </a:r>
            <a:r>
              <a:rPr lang="en-US" sz="1800" dirty="0">
                <a:solidFill>
                  <a:schemeClr val="tx1"/>
                </a:solidFill>
              </a:rPr>
              <a:t> գ-</a:t>
            </a:r>
            <a:r>
              <a:rPr lang="en-US" sz="1800" dirty="0" err="1">
                <a:solidFill>
                  <a:schemeClr val="tx1"/>
                </a:solidFill>
              </a:rPr>
              <a:t>ենթակետի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խախտում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տեղի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ունեցել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287338" indent="-231775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199" y="4572000"/>
            <a:ext cx="8458201" cy="2133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       </a:t>
            </a:r>
          </a:p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Իշխանությունները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անձին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օրենքով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սահմանված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72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ժամվա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ընթացքում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դատավորի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մոտ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տանելու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պահանջը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կատարել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Քանի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անձը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տարվել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դատավորի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մոտ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72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ժամվա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ընթացքում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կարելի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ասել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խափանման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միջոց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հարցը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որոշելու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նպատակով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անձի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վարույթին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ապահովելու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եղանակով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խախտվել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>
                <a:solidFill>
                  <a:schemeClr val="tx1"/>
                </a:solidFill>
              </a:rPr>
              <a:t>5-րդ </a:t>
            </a:r>
            <a:r>
              <a:rPr lang="en-US" dirty="0" err="1">
                <a:solidFill>
                  <a:schemeClr val="tx1"/>
                </a:solidFill>
              </a:rPr>
              <a:t>հոդվածի</a:t>
            </a:r>
            <a:r>
              <a:rPr lang="en-US" dirty="0">
                <a:solidFill>
                  <a:schemeClr val="tx1"/>
                </a:solidFill>
              </a:rPr>
              <a:t> 1-ին </a:t>
            </a:r>
            <a:r>
              <a:rPr lang="en-US" dirty="0" err="1">
                <a:solidFill>
                  <a:schemeClr val="tx1"/>
                </a:solidFill>
              </a:rPr>
              <a:t>մասի</a:t>
            </a:r>
            <a:r>
              <a:rPr lang="en-US" dirty="0">
                <a:solidFill>
                  <a:schemeClr val="tx1"/>
                </a:solidFill>
              </a:rPr>
              <a:t> գ-</a:t>
            </a:r>
            <a:r>
              <a:rPr lang="en-US" dirty="0" err="1">
                <a:solidFill>
                  <a:schemeClr val="tx1"/>
                </a:solidFill>
              </a:rPr>
              <a:t>ենթակետը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¦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86):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0022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Գրիգորյանն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</a:rPr>
              <a:t>Մեղադրյալին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փաստաբանին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թույլ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ծանոթանալ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քրեական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գործի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երկու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հատորներին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որոնք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քննիչը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ներկայացրել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էր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դատավորին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Նրան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փաստաբանին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միայն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տասը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րոպե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քննիչի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միջնորդությանը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ծանոթանալու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համար</a:t>
            </a:r>
            <a:r>
              <a:rPr lang="en-US" sz="1800" dirty="0">
                <a:solidFill>
                  <a:schemeClr val="tx1"/>
                </a:solidFill>
              </a:rPr>
              <a:t>, </a:t>
            </a:r>
            <a:r>
              <a:rPr lang="en-US" sz="1800" dirty="0" err="1">
                <a:solidFill>
                  <a:schemeClr val="tx1"/>
                </a:solidFill>
              </a:rPr>
              <a:t>որպեսզի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ճշգրտեն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իրենց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դիրքորոշումը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Նրան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փաստաբանին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թույլ</a:t>
            </a:r>
            <a:r>
              <a:rPr lang="en-US" sz="1800" dirty="0">
                <a:solidFill>
                  <a:schemeClr val="tx1"/>
                </a:solidFill>
              </a:rPr>
              <a:t> 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առանձնազրույց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ունենալ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իրենց</a:t>
            </a:r>
            <a:r>
              <a:rPr lang="en-US" sz="1800" dirty="0">
                <a:solidFill>
                  <a:schemeClr val="tx1"/>
                </a:solidFill>
              </a:rPr>
              <a:t> 	</a:t>
            </a:r>
            <a:r>
              <a:rPr lang="en-US" sz="1800" dirty="0" err="1">
                <a:solidFill>
                  <a:schemeClr val="tx1"/>
                </a:solidFill>
              </a:rPr>
              <a:t>պաշտպանությունը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քննարկելու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համար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b="1" dirty="0">
              <a:solidFill>
                <a:schemeClr val="tx1"/>
              </a:solidFill>
              <a:latin typeface="Sylfaen" pitchFamily="18" charset="0"/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</a:rPr>
              <a:t>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3-րդ </a:t>
            </a:r>
            <a:r>
              <a:rPr lang="en-US" sz="1800" dirty="0" err="1">
                <a:solidFill>
                  <a:schemeClr val="tx1"/>
                </a:solidFill>
              </a:rPr>
              <a:t>մասի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խախտում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տեղի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ունեցել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287338" indent="-231775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199" y="4267200"/>
            <a:ext cx="8458201" cy="24384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§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Նշված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իրավիճակը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պաշտպանական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կողմին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մեղադրող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կողմի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համեմատ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էապես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անբարենպաստ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վիճակում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դրել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քանի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պաշտպանական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կողմը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առնվազն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հնարավորություն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ունեցել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բանավոր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կերպով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ներկայացնել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փաստարկները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առաջին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քննության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բնույթն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այնպիսին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քրեական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գործն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ուսումնասիրելու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և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փաստարկները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պատրաստելու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համար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հատկացված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ժամանակը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կարելի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նվազեցնել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նվազագույնի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որպեսզի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դատարանին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հնարավորությւոն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տրվի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արագորեն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որոշում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կայացնել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՝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ինչպես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պահանջում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¦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94):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712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Գրիգորյանն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Մեղադրյալը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ներկա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չի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գտնվել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ժամկետի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երկարաձգման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դատական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նիստերին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սակայն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նրա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փաստաբանը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ներկա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եղել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բոլոր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նիստերին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  <a:endParaRPr lang="en-US" sz="1800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>
                <a:solidFill>
                  <a:schemeClr val="tx1"/>
                </a:solidFill>
              </a:rPr>
              <a:t>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4-րդ </a:t>
            </a:r>
            <a:r>
              <a:rPr lang="en-US" sz="1800" dirty="0" err="1">
                <a:solidFill>
                  <a:schemeClr val="tx1"/>
                </a:solidFill>
              </a:rPr>
              <a:t>մասի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խախտում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տեղի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չի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ունեցել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287338" indent="-231775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1041" y="3352800"/>
            <a:ext cx="8458201" cy="3276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Որոշ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հանգամանքներում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4-րդ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պահանջում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ապահովել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կալանավորի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նիստերին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Քրեական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դատավարության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288-րդ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2-րդ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վերաբերում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միայն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ընտրության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ոչ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թե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երկարաձգման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վարույթներին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Հետևաբար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ազգային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օրենքը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պահանջում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կալանավորի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երկարաձգման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նիստերին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Նրա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փաստաբանը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եղել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բոլոր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նիստերին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և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հնարավորություն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ունեցել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ներկայացնել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պնդումները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Դիմողը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հիմնավորել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թե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ինչով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էր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պայմանավորված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նրա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ներկայության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անհրաժեշտությունը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նիստին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Վարույթի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եղանակը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խախտում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4-րդ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իրաշխիքնեը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82-83):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12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Պողոսյանն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Բաղդասարյանն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 err="1">
                <a:solidFill>
                  <a:schemeClr val="tx1"/>
                </a:solidFill>
              </a:rPr>
              <a:t>Անձը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դատապարտվել</a:t>
            </a:r>
            <a:r>
              <a:rPr lang="en-US" sz="1800" dirty="0">
                <a:solidFill>
                  <a:schemeClr val="tx1"/>
                </a:solidFill>
              </a:rPr>
              <a:t> է 15 </a:t>
            </a:r>
            <a:r>
              <a:rPr lang="en-US" sz="1800" dirty="0" err="1">
                <a:solidFill>
                  <a:schemeClr val="tx1"/>
                </a:solidFill>
              </a:rPr>
              <a:t>տարվա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ազատազրկման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մանկահասակ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երեխայի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բռնաբարման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սպանության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մեղադրանքով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Նախաքննության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ընթացքում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ենթարկվել</a:t>
            </a:r>
            <a:r>
              <a:rPr lang="en-US" sz="1800" dirty="0">
                <a:solidFill>
                  <a:schemeClr val="tx1"/>
                </a:solidFill>
              </a:rPr>
              <a:t> է </a:t>
            </a:r>
            <a:r>
              <a:rPr lang="en-US" sz="1800" dirty="0" err="1">
                <a:solidFill>
                  <a:schemeClr val="tx1"/>
                </a:solidFill>
              </a:rPr>
              <a:t>խոշտանգումների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նվաստացումների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Դատապարտումից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հետո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խոշտանգումները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շարունակվել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բանտում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Պետական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մարմիններն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հեռուստատեսությունը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շարունակ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հասարակությանը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տեղեկատվություն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են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տրամադրել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այս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հանցագործության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մասին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Հինգ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ու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կես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տարի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հետո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դատարանի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որոշումով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արդարացվել</a:t>
            </a:r>
            <a:r>
              <a:rPr lang="en-US" sz="1800" dirty="0">
                <a:solidFill>
                  <a:schemeClr val="tx1"/>
                </a:solidFill>
              </a:rPr>
              <a:t> է: </a:t>
            </a:r>
            <a:r>
              <a:rPr lang="en-US" sz="1800" dirty="0" err="1">
                <a:solidFill>
                  <a:schemeClr val="tx1"/>
                </a:solidFill>
              </a:rPr>
              <a:t>Պետությունը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տրամադրել</a:t>
            </a:r>
            <a:r>
              <a:rPr lang="en-US" sz="1800" dirty="0">
                <a:solidFill>
                  <a:schemeClr val="tx1"/>
                </a:solidFill>
              </a:rPr>
              <a:t> է 6 </a:t>
            </a:r>
            <a:r>
              <a:rPr lang="en-US" sz="1800" dirty="0" err="1">
                <a:solidFill>
                  <a:schemeClr val="tx1"/>
                </a:solidFill>
              </a:rPr>
              <a:t>մլն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դրամ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նյութական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վնասի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դիմաց</a:t>
            </a:r>
            <a:r>
              <a:rPr lang="en-US" sz="1800" dirty="0">
                <a:solidFill>
                  <a:schemeClr val="tx1"/>
                </a:solidFill>
              </a:rPr>
              <a:t> և </a:t>
            </a:r>
            <a:r>
              <a:rPr lang="en-US" sz="1800" dirty="0" err="1">
                <a:solidFill>
                  <a:schemeClr val="tx1"/>
                </a:solidFill>
              </a:rPr>
              <a:t>ներողություն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խնդրել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արդարադատության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սխալ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իրականացման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համար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Ոչ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նյութական</a:t>
            </a:r>
            <a:r>
              <a:rPr lang="en-US" sz="1800" dirty="0">
                <a:solidFill>
                  <a:schemeClr val="tx1"/>
                </a:solidFill>
              </a:rPr>
              <a:t> (</a:t>
            </a:r>
            <a:r>
              <a:rPr lang="en-US" sz="1800" dirty="0" err="1">
                <a:solidFill>
                  <a:schemeClr val="tx1"/>
                </a:solidFill>
              </a:rPr>
              <a:t>բարոյական</a:t>
            </a:r>
            <a:r>
              <a:rPr lang="en-US" sz="1800" dirty="0">
                <a:solidFill>
                  <a:schemeClr val="tx1"/>
                </a:solidFill>
              </a:rPr>
              <a:t>) </a:t>
            </a:r>
            <a:r>
              <a:rPr lang="en-US" sz="1800" dirty="0" err="1">
                <a:solidFill>
                  <a:schemeClr val="tx1"/>
                </a:solidFill>
              </a:rPr>
              <a:t>վնասի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դիմաց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դրամական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փոխհատուցման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դիմումը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n-US" sz="1800" dirty="0" err="1">
                <a:solidFill>
                  <a:schemeClr val="tx1"/>
                </a:solidFill>
              </a:rPr>
              <a:t>մերժվել</a:t>
            </a:r>
            <a:r>
              <a:rPr lang="en-US" sz="1800" dirty="0">
                <a:solidFill>
                  <a:schemeClr val="tx1"/>
                </a:solidFill>
              </a:rPr>
              <a:t> է: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endParaRPr lang="en-US" sz="1800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Խախտվել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Կոնվենցիայի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13-րդ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հոդվածը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և 7-րդ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արձանագրության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3-րդ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հոդվածը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1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Պողոսյանն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Բաղդասարյանն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Կանոն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7976" y="1371600"/>
            <a:ext cx="8382000" cy="1752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B" dirty="0">
                <a:latin typeface="Times Armenian" pitchFamily="18" charset="0"/>
              </a:rPr>
              <a:t>«</a:t>
            </a:r>
            <a:r>
              <a:rPr lang="en-GB" dirty="0" err="1">
                <a:latin typeface="Times Armenian" pitchFamily="18" charset="0"/>
              </a:rPr>
              <a:t>Դիմողին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պետք</a:t>
            </a:r>
            <a:r>
              <a:rPr lang="en-GB" dirty="0">
                <a:latin typeface="Times Armenian" pitchFamily="18" charset="0"/>
              </a:rPr>
              <a:t> է </a:t>
            </a:r>
            <a:r>
              <a:rPr lang="en-GB" dirty="0" err="1">
                <a:latin typeface="Times Armenian" pitchFamily="18" charset="0"/>
              </a:rPr>
              <a:t>հնարավորություն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տրվեր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դիմել</a:t>
            </a:r>
            <a:r>
              <a:rPr lang="en-GB" dirty="0">
                <a:latin typeface="Times Armenian" pitchFamily="18" charset="0"/>
              </a:rPr>
              <a:t>  </a:t>
            </a:r>
            <a:r>
              <a:rPr lang="en-GB" dirty="0" err="1">
                <a:latin typeface="Times Armenian" pitchFamily="18" charset="0"/>
              </a:rPr>
              <a:t>արգելված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վերաբերմունքի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դիմաց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ոչ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նյութական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վնասի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փոխհատուցում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ստանալու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համար</a:t>
            </a:r>
            <a:r>
              <a:rPr lang="en-GB" dirty="0">
                <a:latin typeface="Times Armenian" pitchFamily="18" charset="0"/>
              </a:rPr>
              <a:t>: </a:t>
            </a:r>
            <a:r>
              <a:rPr lang="en-GB" dirty="0" err="1">
                <a:latin typeface="Times Armenian" pitchFamily="18" charset="0"/>
              </a:rPr>
              <a:t>Քանի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որ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փոխհատուցման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հնարավորություն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սահմանված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չէ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Հայաստանի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օրենքներով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Դիմողը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զրկված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էր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արդյունավետ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իրավական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պաշտպանության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հնարավորությունից</a:t>
            </a:r>
            <a:r>
              <a:rPr lang="en-GB" dirty="0">
                <a:latin typeface="Times Armenian" pitchFamily="18" charset="0"/>
              </a:rPr>
              <a:t>՝ </a:t>
            </a:r>
            <a:r>
              <a:rPr lang="en-GB" dirty="0" err="1">
                <a:latin typeface="Times Armenian" pitchFamily="18" charset="0"/>
              </a:rPr>
              <a:t>Կոնվենցիայի</a:t>
            </a:r>
            <a:r>
              <a:rPr lang="en-GB" dirty="0">
                <a:latin typeface="Times Armenian" pitchFamily="18" charset="0"/>
              </a:rPr>
              <a:t> 13-րդ </a:t>
            </a:r>
            <a:r>
              <a:rPr lang="en-GB" dirty="0" err="1">
                <a:latin typeface="Times Armenian" pitchFamily="18" charset="0"/>
              </a:rPr>
              <a:t>հոդվածի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հիմքով</a:t>
            </a:r>
            <a:r>
              <a:rPr lang="en-GB" dirty="0">
                <a:latin typeface="Times Armenian" pitchFamily="18" charset="0"/>
              </a:rPr>
              <a:t>» (</a:t>
            </a:r>
            <a:r>
              <a:rPr lang="en-GB" dirty="0">
                <a:latin typeface="Sylfaen" pitchFamily="18" charset="0"/>
              </a:rPr>
              <a:t>§ 43):</a:t>
            </a:r>
            <a:endParaRPr lang="en-GB" dirty="0">
              <a:latin typeface="Times Armeni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24000" y="3886200"/>
            <a:ext cx="6096000" cy="2057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Եթե</a:t>
            </a:r>
            <a:r>
              <a:rPr lang="en-US" dirty="0"/>
              <a:t> </a:t>
            </a:r>
            <a:r>
              <a:rPr lang="en-US" dirty="0" err="1"/>
              <a:t>արգելված</a:t>
            </a:r>
            <a:r>
              <a:rPr lang="en-US" dirty="0"/>
              <a:t> </a:t>
            </a:r>
            <a:r>
              <a:rPr lang="en-US" dirty="0" err="1"/>
              <a:t>վերաբերմունքի</a:t>
            </a:r>
            <a:r>
              <a:rPr lang="en-US" dirty="0"/>
              <a:t> </a:t>
            </a:r>
            <a:r>
              <a:rPr lang="en-US" dirty="0" err="1"/>
              <a:t>դիմաց</a:t>
            </a:r>
            <a:r>
              <a:rPr lang="en-US" dirty="0"/>
              <a:t> </a:t>
            </a:r>
            <a:r>
              <a:rPr lang="en-US" dirty="0" err="1"/>
              <a:t>ոչ</a:t>
            </a:r>
            <a:r>
              <a:rPr lang="en-US" dirty="0"/>
              <a:t> </a:t>
            </a:r>
            <a:r>
              <a:rPr lang="en-US" dirty="0" err="1"/>
              <a:t>նյութական</a:t>
            </a:r>
            <a:r>
              <a:rPr lang="en-US" dirty="0"/>
              <a:t> (</a:t>
            </a:r>
            <a:r>
              <a:rPr lang="en-US" dirty="0" err="1"/>
              <a:t>բարոյական</a:t>
            </a:r>
            <a:r>
              <a:rPr lang="en-US" dirty="0"/>
              <a:t>) </a:t>
            </a:r>
            <a:r>
              <a:rPr lang="en-US" dirty="0" err="1"/>
              <a:t>վնասի</a:t>
            </a:r>
            <a:r>
              <a:rPr lang="en-US" dirty="0"/>
              <a:t> </a:t>
            </a:r>
            <a:r>
              <a:rPr lang="en-US" dirty="0" err="1"/>
              <a:t>դրամական</a:t>
            </a:r>
            <a:r>
              <a:rPr lang="en-US" dirty="0"/>
              <a:t> </a:t>
            </a:r>
            <a:r>
              <a:rPr lang="en-US" dirty="0" err="1"/>
              <a:t>փոխհատուցման</a:t>
            </a:r>
            <a:r>
              <a:rPr lang="en-US" dirty="0"/>
              <a:t> </a:t>
            </a:r>
            <a:r>
              <a:rPr lang="en-US" dirty="0" err="1"/>
              <a:t>դիմումը</a:t>
            </a:r>
            <a:r>
              <a:rPr lang="en-US" dirty="0"/>
              <a:t> </a:t>
            </a:r>
            <a:r>
              <a:rPr lang="en-US" dirty="0" err="1"/>
              <a:t>մերժվում</a:t>
            </a:r>
            <a:r>
              <a:rPr lang="en-US" dirty="0"/>
              <a:t> </a:t>
            </a:r>
            <a:r>
              <a:rPr lang="en-US" dirty="0" err="1"/>
              <a:t>այն</a:t>
            </a:r>
            <a:r>
              <a:rPr lang="en-US" dirty="0"/>
              <a:t> </a:t>
            </a:r>
            <a:r>
              <a:rPr lang="en-US" dirty="0" err="1"/>
              <a:t>հիմքով</a:t>
            </a:r>
            <a:r>
              <a:rPr lang="en-US" dirty="0"/>
              <a:t>, </a:t>
            </a:r>
            <a:r>
              <a:rPr lang="en-US" dirty="0" err="1"/>
              <a:t>որ</a:t>
            </a:r>
            <a:r>
              <a:rPr lang="en-US" dirty="0"/>
              <a:t> </a:t>
            </a:r>
            <a:r>
              <a:rPr lang="en-US" dirty="0" err="1"/>
              <a:t>օրենսդրությունը</a:t>
            </a:r>
            <a:r>
              <a:rPr lang="en-US" dirty="0"/>
              <a:t> </a:t>
            </a:r>
            <a:r>
              <a:rPr lang="en-US" dirty="0" err="1"/>
              <a:t>նման</a:t>
            </a:r>
            <a:r>
              <a:rPr lang="en-US" dirty="0"/>
              <a:t> </a:t>
            </a:r>
            <a:r>
              <a:rPr lang="en-US" dirty="0" err="1"/>
              <a:t>հնարավորություն</a:t>
            </a:r>
            <a:r>
              <a:rPr lang="en-US" dirty="0"/>
              <a:t> </a:t>
            </a:r>
            <a:r>
              <a:rPr lang="en-US" dirty="0" err="1"/>
              <a:t>չի</a:t>
            </a:r>
            <a:r>
              <a:rPr lang="en-US" dirty="0"/>
              <a:t> </a:t>
            </a:r>
            <a:r>
              <a:rPr lang="en-US" dirty="0" err="1"/>
              <a:t>սահմանում</a:t>
            </a:r>
            <a:r>
              <a:rPr lang="en-US" dirty="0"/>
              <a:t>, </a:t>
            </a:r>
            <a:r>
              <a:rPr lang="en-US" dirty="0" err="1"/>
              <a:t>խախտվում</a:t>
            </a:r>
            <a:r>
              <a:rPr lang="en-US" dirty="0"/>
              <a:t> է </a:t>
            </a:r>
            <a:r>
              <a:rPr lang="en-US" dirty="0" err="1"/>
              <a:t>Կոնվենցիայի</a:t>
            </a:r>
            <a:r>
              <a:rPr lang="en-US" dirty="0"/>
              <a:t> 13-րդ </a:t>
            </a:r>
            <a:r>
              <a:rPr lang="en-US" dirty="0" err="1"/>
              <a:t>հոդվածը</a:t>
            </a:r>
            <a:r>
              <a:rPr lang="en-US" dirty="0"/>
              <a:t> </a:t>
            </a:r>
            <a:r>
              <a:rPr lang="en-US" dirty="0" err="1"/>
              <a:t>կամ</a:t>
            </a:r>
            <a:r>
              <a:rPr lang="en-US" dirty="0"/>
              <a:t> </a:t>
            </a:r>
            <a:r>
              <a:rPr lang="en-US" dirty="0" err="1"/>
              <a:t>Սահմանադրության</a:t>
            </a:r>
            <a:r>
              <a:rPr lang="en-US" dirty="0"/>
              <a:t> 18-րդ </a:t>
            </a:r>
            <a:r>
              <a:rPr lang="en-US" dirty="0" err="1"/>
              <a:t>հոդվածի</a:t>
            </a:r>
            <a:r>
              <a:rPr lang="en-US" dirty="0"/>
              <a:t> 1-ին </a:t>
            </a:r>
            <a:r>
              <a:rPr lang="en-US" dirty="0" err="1"/>
              <a:t>մասը</a:t>
            </a:r>
            <a:r>
              <a:rPr lang="en-US" dirty="0"/>
              <a:t>՝ </a:t>
            </a:r>
            <a:r>
              <a:rPr lang="en-US" dirty="0" err="1"/>
              <a:t>արդյունավետ</a:t>
            </a:r>
            <a:r>
              <a:rPr lang="en-US" dirty="0"/>
              <a:t> </a:t>
            </a:r>
            <a:r>
              <a:rPr lang="en-US" dirty="0" err="1"/>
              <a:t>իրավական</a:t>
            </a:r>
            <a:r>
              <a:rPr lang="en-US" dirty="0"/>
              <a:t> </a:t>
            </a:r>
            <a:r>
              <a:rPr lang="en-US" dirty="0" err="1"/>
              <a:t>պաշտպանության</a:t>
            </a:r>
            <a:r>
              <a:rPr lang="en-US" dirty="0"/>
              <a:t> </a:t>
            </a:r>
            <a:r>
              <a:rPr lang="en-US" dirty="0" err="1"/>
              <a:t>իրավունքը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809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Պողոսյանն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Բաղդասարյանն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Կանոն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707" y="1143000"/>
            <a:ext cx="8382000" cy="2743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>
                <a:latin typeface="Times Armenian" pitchFamily="18" charset="0"/>
              </a:rPr>
              <a:t>«</a:t>
            </a:r>
            <a:r>
              <a:rPr lang="en-GB" dirty="0" err="1">
                <a:latin typeface="Times Armenian" pitchFamily="18" charset="0"/>
              </a:rPr>
              <a:t>Կոնվենցիայի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թիվ</a:t>
            </a:r>
            <a:r>
              <a:rPr lang="en-GB" dirty="0">
                <a:latin typeface="Times Armenian" pitchFamily="18" charset="0"/>
              </a:rPr>
              <a:t> 7 </a:t>
            </a:r>
            <a:r>
              <a:rPr lang="en-GB" dirty="0" err="1">
                <a:latin typeface="Times Armenian" pitchFamily="18" charset="0"/>
              </a:rPr>
              <a:t>Արձանագրության</a:t>
            </a:r>
            <a:r>
              <a:rPr lang="en-GB" dirty="0">
                <a:latin typeface="Times Armenian" pitchFamily="18" charset="0"/>
              </a:rPr>
              <a:t> 3-րդ </a:t>
            </a:r>
            <a:r>
              <a:rPr lang="en-GB" dirty="0" err="1">
                <a:latin typeface="Times Armenian" pitchFamily="18" charset="0"/>
              </a:rPr>
              <a:t>հոդվածի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նպատակը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ոչ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միայն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սխալ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դատապարտման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հետևանքով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կրած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նյութական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վնասի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փոխհատուցումն</a:t>
            </a:r>
            <a:r>
              <a:rPr lang="en-GB" dirty="0">
                <a:latin typeface="Times Armenian" pitchFamily="18" charset="0"/>
              </a:rPr>
              <a:t> է, </a:t>
            </a:r>
            <a:r>
              <a:rPr lang="en-GB" dirty="0" err="1">
                <a:latin typeface="Times Armenian" pitchFamily="18" charset="0"/>
              </a:rPr>
              <a:t>այլ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նաև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արդարադատության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սխալ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իրականացման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արդյունքում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դատապարտված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անձի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ոչ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նյութական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վնասների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փոխատուցումը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ինչպես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օրինակ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ֆիզիկական</a:t>
            </a:r>
            <a:r>
              <a:rPr lang="en-GB" dirty="0">
                <a:latin typeface="Times Armenian" pitchFamily="18" charset="0"/>
              </a:rPr>
              <a:t> և </a:t>
            </a:r>
            <a:r>
              <a:rPr lang="en-GB" dirty="0" err="1">
                <a:latin typeface="Times Armenian" pitchFamily="18" charset="0"/>
              </a:rPr>
              <a:t>հոգեկան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տառապանքը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հիասթափությունը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ընկճվածությունը</a:t>
            </a:r>
            <a:r>
              <a:rPr lang="en-GB" dirty="0">
                <a:latin typeface="Times Armenian" pitchFamily="18" charset="0"/>
              </a:rPr>
              <a:t> և </a:t>
            </a:r>
            <a:r>
              <a:rPr lang="en-GB" dirty="0" err="1">
                <a:latin typeface="Times Armenian" pitchFamily="18" charset="0"/>
              </a:rPr>
              <a:t>կյանքի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նկատմամբ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անհետաքրքրությունը</a:t>
            </a:r>
            <a:r>
              <a:rPr lang="en-GB" dirty="0">
                <a:latin typeface="Times Armenian" pitchFamily="18" charset="0"/>
              </a:rPr>
              <a:t>: </a:t>
            </a:r>
            <a:r>
              <a:rPr lang="en-GB" dirty="0" err="1">
                <a:latin typeface="Times Armenian" pitchFamily="18" charset="0"/>
              </a:rPr>
              <a:t>Տվյալ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դեպքում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դիմողին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նման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փոխհատուցման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հնարավորություն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չի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տրվել</a:t>
            </a:r>
            <a:r>
              <a:rPr lang="en-GB" dirty="0">
                <a:latin typeface="Times Armenian" pitchFamily="18" charset="0"/>
              </a:rPr>
              <a:t>: </a:t>
            </a:r>
            <a:r>
              <a:rPr lang="en-GB" dirty="0" err="1">
                <a:latin typeface="Times Armenian" pitchFamily="18" charset="0"/>
              </a:rPr>
              <a:t>Հետևաբար</a:t>
            </a:r>
            <a:r>
              <a:rPr lang="en-GB" dirty="0">
                <a:latin typeface="Times Armenian" pitchFamily="18" charset="0"/>
              </a:rPr>
              <a:t>, </a:t>
            </a:r>
            <a:r>
              <a:rPr lang="en-GB" dirty="0" err="1">
                <a:latin typeface="Times Armenian" pitchFamily="18" charset="0"/>
              </a:rPr>
              <a:t>տեղի</a:t>
            </a:r>
            <a:r>
              <a:rPr lang="en-GB" dirty="0">
                <a:latin typeface="Times Armenian" pitchFamily="18" charset="0"/>
              </a:rPr>
              <a:t> է </a:t>
            </a:r>
            <a:r>
              <a:rPr lang="en-GB" dirty="0" err="1">
                <a:latin typeface="Times Armenian" pitchFamily="18" charset="0"/>
              </a:rPr>
              <a:t>ունեցել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Կոնվենցիայի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թիվ</a:t>
            </a:r>
            <a:r>
              <a:rPr lang="en-GB" dirty="0">
                <a:latin typeface="Times Armenian" pitchFamily="18" charset="0"/>
              </a:rPr>
              <a:t> 7 </a:t>
            </a:r>
            <a:r>
              <a:rPr lang="en-GB" dirty="0" err="1">
                <a:latin typeface="Times Armenian" pitchFamily="18" charset="0"/>
              </a:rPr>
              <a:t>Արձանագրության</a:t>
            </a:r>
            <a:r>
              <a:rPr lang="en-GB" dirty="0">
                <a:latin typeface="Times Armenian" pitchFamily="18" charset="0"/>
              </a:rPr>
              <a:t> 3-րդ </a:t>
            </a:r>
            <a:r>
              <a:rPr lang="en-GB" dirty="0" err="1">
                <a:latin typeface="Times Armenian" pitchFamily="18" charset="0"/>
              </a:rPr>
              <a:t>հոդվածի</a:t>
            </a:r>
            <a:r>
              <a:rPr lang="en-GB" dirty="0">
                <a:latin typeface="Times Armenian" pitchFamily="18" charset="0"/>
              </a:rPr>
              <a:t> </a:t>
            </a:r>
            <a:r>
              <a:rPr lang="en-GB" dirty="0" err="1">
                <a:latin typeface="Times Armenian" pitchFamily="18" charset="0"/>
              </a:rPr>
              <a:t>խախտում</a:t>
            </a:r>
            <a:r>
              <a:rPr lang="ru-RU" dirty="0">
                <a:latin typeface="Times Armenian" pitchFamily="18" charset="0"/>
              </a:rPr>
              <a:t>»</a:t>
            </a:r>
            <a:r>
              <a:rPr lang="en-GB" dirty="0">
                <a:latin typeface="Times Armenian" pitchFamily="18" charset="0"/>
              </a:rPr>
              <a:t>  (</a:t>
            </a:r>
            <a:r>
              <a:rPr lang="en-GB" dirty="0">
                <a:latin typeface="Sylfaen" pitchFamily="18" charset="0"/>
              </a:rPr>
              <a:t>§ 51):</a:t>
            </a:r>
            <a:endParaRPr lang="en-GB" dirty="0">
              <a:latin typeface="Times Armenia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62000" y="4191000"/>
            <a:ext cx="7665493" cy="2133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>
                <a:latin typeface="Sylfaen" pitchFamily="18" charset="0"/>
              </a:rPr>
              <a:t>Եթե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դատապարտվելուց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հետո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արդարացված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անձը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ներկայացնում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ոչ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նյութական</a:t>
            </a:r>
            <a:r>
              <a:rPr lang="en-US" dirty="0">
                <a:latin typeface="Sylfaen" pitchFamily="18" charset="0"/>
              </a:rPr>
              <a:t> (</a:t>
            </a:r>
            <a:r>
              <a:rPr lang="en-US" dirty="0" err="1">
                <a:latin typeface="Sylfaen" pitchFamily="18" charset="0"/>
              </a:rPr>
              <a:t>բարոյական</a:t>
            </a:r>
            <a:r>
              <a:rPr lang="en-US" dirty="0">
                <a:latin typeface="Sylfaen" pitchFamily="18" charset="0"/>
              </a:rPr>
              <a:t>) </a:t>
            </a:r>
            <a:r>
              <a:rPr lang="en-US" dirty="0" err="1">
                <a:latin typeface="Sylfaen" pitchFamily="18" charset="0"/>
              </a:rPr>
              <a:t>վնասի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դրամական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փոխհատուցում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ստանալու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պահանջ</a:t>
            </a:r>
            <a:r>
              <a:rPr lang="en-US" dirty="0">
                <a:latin typeface="Sylfaen" pitchFamily="18" charset="0"/>
              </a:rPr>
              <a:t> և </a:t>
            </a:r>
            <a:r>
              <a:rPr lang="en-US" dirty="0" err="1">
                <a:latin typeface="Sylfaen" pitchFamily="18" charset="0"/>
              </a:rPr>
              <a:t>նրա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պահանջը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մերժվում</a:t>
            </a:r>
            <a:r>
              <a:rPr lang="en-US" dirty="0">
                <a:latin typeface="Sylfaen" pitchFamily="18" charset="0"/>
              </a:rPr>
              <a:t> է, </a:t>
            </a:r>
            <a:r>
              <a:rPr lang="en-US" dirty="0" err="1">
                <a:latin typeface="Sylfaen" pitchFamily="18" charset="0"/>
              </a:rPr>
              <a:t>քանի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օրենսդրությունը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չի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սահմանում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փոխհատուցման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իրավունք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այդ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հանգամանքը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հանգեցնում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Կոնվենցիայի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թիվ</a:t>
            </a:r>
            <a:r>
              <a:rPr lang="en-US" dirty="0">
                <a:latin typeface="Sylfaen" pitchFamily="18" charset="0"/>
              </a:rPr>
              <a:t> 7 </a:t>
            </a:r>
            <a:r>
              <a:rPr lang="en-US" dirty="0" err="1">
                <a:latin typeface="Sylfaen" pitchFamily="18" charset="0"/>
              </a:rPr>
              <a:t>Արձանագրության</a:t>
            </a:r>
            <a:r>
              <a:rPr lang="en-US" dirty="0">
                <a:latin typeface="Sylfaen" pitchFamily="18" charset="0"/>
              </a:rPr>
              <a:t> 3-րդ </a:t>
            </a:r>
            <a:r>
              <a:rPr lang="en-US" dirty="0" err="1">
                <a:latin typeface="Sylfaen" pitchFamily="18" charset="0"/>
              </a:rPr>
              <a:t>հոդվածի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խախտում</a:t>
            </a:r>
            <a:r>
              <a:rPr lang="en-US" dirty="0">
                <a:latin typeface="Sylfaen" pitchFamily="18" charset="0"/>
              </a:rPr>
              <a:t> (և/</a:t>
            </a:r>
            <a:r>
              <a:rPr lang="en-US" dirty="0" err="1">
                <a:latin typeface="Sylfaen" pitchFamily="18" charset="0"/>
              </a:rPr>
              <a:t>կամ</a:t>
            </a:r>
            <a:r>
              <a:rPr lang="en-US" dirty="0">
                <a:latin typeface="Sylfaen" pitchFamily="18" charset="0"/>
              </a:rPr>
              <a:t> 5-րդ </a:t>
            </a:r>
            <a:r>
              <a:rPr lang="en-US" dirty="0" err="1">
                <a:latin typeface="Sylfaen" pitchFamily="18" charset="0"/>
              </a:rPr>
              <a:t>հոդվածի</a:t>
            </a:r>
            <a:r>
              <a:rPr lang="en-US" dirty="0">
                <a:latin typeface="Sylfaen" pitchFamily="18" charset="0"/>
              </a:rPr>
              <a:t> 5-րդ </a:t>
            </a:r>
            <a:r>
              <a:rPr lang="en-US" dirty="0" err="1">
                <a:latin typeface="Sylfaen" pitchFamily="18" charset="0"/>
              </a:rPr>
              <a:t>մասի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խախտում</a:t>
            </a:r>
            <a:r>
              <a:rPr lang="en-US" dirty="0">
                <a:latin typeface="Sylfaen" pitchFamily="18" charset="0"/>
              </a:rPr>
              <a:t>): </a:t>
            </a:r>
            <a:endParaRPr lang="en-US" dirty="0"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655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Խաչատրյանն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այլոք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Փաստերը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Անձինք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ենթարկվել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քրեական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հետապնդման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այլընտրանքային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զինվորական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ծառայությունից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խուսափելու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մեղադրանքով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Այդ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նպատակով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գտնվել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խափանման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միջոց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կալանքի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տակ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Նախաքննության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փուլում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նրանք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արդարացվել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ու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ազատ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արձակվել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Քաղհայցի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ուժով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դիմել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են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նյութական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և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ոչ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նյութական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վնասի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փոխհատուցում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ստանալու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համար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Ոչ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նյութական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վնասի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փոխհատուցման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դիմումը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մերժվել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է,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քանի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որ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Քաղաքացիական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օրենսգիրքը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նման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իրավունք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չի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սահմանում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: </a:t>
            </a: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2000" b="1" dirty="0" err="1">
                <a:solidFill>
                  <a:schemeClr val="tx1"/>
                </a:solidFill>
                <a:latin typeface="Sylfaen" pitchFamily="18" charset="0"/>
              </a:rPr>
              <a:t>Որոշումը</a:t>
            </a:r>
            <a:endParaRPr lang="en-US" sz="20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  <a:r>
              <a:rPr lang="en-US" sz="1800" dirty="0" err="1">
                <a:solidFill>
                  <a:schemeClr val="tx1"/>
                </a:solidFill>
                <a:latin typeface="Sylfaen" pitchFamily="18" charset="0"/>
              </a:rPr>
              <a:t>Խախտվել</a:t>
            </a: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sz="1800" dirty="0">
                <a:solidFill>
                  <a:schemeClr val="tx1"/>
                </a:solidFill>
              </a:rPr>
              <a:t>5-րդ </a:t>
            </a:r>
            <a:r>
              <a:rPr lang="en-US" sz="1800" dirty="0" err="1">
                <a:solidFill>
                  <a:schemeClr val="tx1"/>
                </a:solidFill>
              </a:rPr>
              <a:t>հոդվածի</a:t>
            </a:r>
            <a:r>
              <a:rPr lang="en-US" sz="1800" dirty="0">
                <a:solidFill>
                  <a:schemeClr val="tx1"/>
                </a:solidFill>
              </a:rPr>
              <a:t> 5-րդ </a:t>
            </a:r>
            <a:r>
              <a:rPr lang="en-US" sz="1800" dirty="0" err="1">
                <a:solidFill>
                  <a:schemeClr val="tx1"/>
                </a:solidFill>
              </a:rPr>
              <a:t>մասը</a:t>
            </a:r>
            <a:r>
              <a:rPr lang="en-US" sz="1800" dirty="0">
                <a:solidFill>
                  <a:schemeClr val="tx1"/>
                </a:solidFill>
              </a:rPr>
              <a:t>: </a:t>
            </a: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endParaRPr lang="en-US" sz="1800" dirty="0">
              <a:solidFill>
                <a:schemeClr val="tx1"/>
              </a:solidFill>
              <a:latin typeface="Sylfaen" pitchFamily="18" charset="0"/>
            </a:endParaRPr>
          </a:p>
          <a:p>
            <a:pPr marL="287338" indent="-231775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b="1" dirty="0" err="1">
                <a:solidFill>
                  <a:schemeClr val="tx1"/>
                </a:solidFill>
              </a:rPr>
              <a:t>Կանոնը</a:t>
            </a:r>
            <a:endParaRPr lang="en-US" sz="2000" b="1" dirty="0">
              <a:solidFill>
                <a:schemeClr val="tx1"/>
              </a:solidFill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9960" y="4648200"/>
            <a:ext cx="7764439" cy="192945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§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Կոնվենցիայի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կետը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չպետք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մեկնաբանվի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որպես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զուտ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նյութական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վնասի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հիմք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սահմանող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դրույթ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Այս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դրույթը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պետք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սահմանի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հնարավորություն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նաև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ֆիզիկական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ու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հոգեկան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տառապանքների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ընկճվածության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և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հիասթափության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համար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որոնք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անձը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որպես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կանոն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կրում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է 5-րդ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մասի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խախտման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Sylfaen" pitchFamily="18" charset="0"/>
              </a:rPr>
              <a:t>դեպքում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¦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157):</a:t>
            </a:r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160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Խաչատրյանն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այլոք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Arial" pitchFamily="34" charset="0"/>
              <a:buChar char="•"/>
              <a:tabLst>
                <a:tab pos="287338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Sylfaen" pitchFamily="18" charset="0"/>
              </a:rPr>
              <a:t>Դատարանի</a:t>
            </a:r>
            <a:r>
              <a:rPr lang="en-US" sz="1800" b="1" dirty="0">
                <a:solidFill>
                  <a:schemeClr val="tx1"/>
                </a:solidFill>
                <a:latin typeface="Sylfaen" pitchFamily="18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Sylfaen" pitchFamily="18" charset="0"/>
              </a:rPr>
              <a:t>եզրահանգում</a:t>
            </a:r>
            <a:endParaRPr lang="en-US" sz="1800" b="1" dirty="0">
              <a:solidFill>
                <a:schemeClr val="tx1"/>
              </a:solidFill>
              <a:latin typeface="Sylfaen" pitchFamily="18" charset="0"/>
            </a:endParaRPr>
          </a:p>
          <a:p>
            <a:pPr marL="55563" algn="just">
              <a:spcBef>
                <a:spcPts val="0"/>
              </a:spcBef>
              <a:tabLst>
                <a:tab pos="287338" algn="l"/>
              </a:tabLst>
            </a:pPr>
            <a:r>
              <a:rPr lang="en-US" sz="1800" dirty="0">
                <a:solidFill>
                  <a:schemeClr val="tx1"/>
                </a:solidFill>
                <a:latin typeface="Sylfaen" pitchFamily="18" charset="0"/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86854" y="1752600"/>
            <a:ext cx="7764439" cy="4114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</a:t>
            </a:r>
          </a:p>
          <a:p>
            <a:pPr algn="just"/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§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Դատարանը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նկատում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ՀՀ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օրենսդրությունը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…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սահմանում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իրավունք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ոչ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այնպիսի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վնասների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դիմաց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որոնք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առաջացել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Կոնվենցիայի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առաջին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չորս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կետերից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որևէ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մեկի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խախտման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արդյունքում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Մասնավորապես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Քրեական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դատավարության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օրենսգրքի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66-րդ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հնարավորություն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տալիս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արդարացվածին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դիմել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միայն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վնասի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համար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Նմանապես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թեև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Քաղաքացիական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օրենսգրքի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1064-րդ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իրավունք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տալիս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պահանջել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փոխհատուցում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անօրինական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կալանքի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դիմաց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նույն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օրենսգրքի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17-րդ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իրավունքը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սահմանափակում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միայն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նյութական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շրջանակով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ինչպես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օրինակ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ծախսսերը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կամ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բաց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թողնված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եկամուտը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Հետևաբար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դիմողը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չուներ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օրենքով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սահմանված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փոխհատուցման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այն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իրավունքը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որն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ամրագրված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է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հոդվածի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5-րդ </a:t>
            </a:r>
            <a:r>
              <a:rPr lang="en-US" dirty="0" err="1">
                <a:solidFill>
                  <a:schemeClr val="tx1"/>
                </a:solidFill>
                <a:latin typeface="Times Armenian" pitchFamily="18" charset="0"/>
              </a:rPr>
              <a:t>մասով</a:t>
            </a:r>
            <a:r>
              <a:rPr lang="en-US" dirty="0">
                <a:solidFill>
                  <a:schemeClr val="tx1"/>
                </a:solidFill>
                <a:latin typeface="Times Armenian" pitchFamily="18" charset="0"/>
              </a:rPr>
              <a:t>  (</a:t>
            </a:r>
            <a:r>
              <a:rPr lang="en-US" dirty="0">
                <a:solidFill>
                  <a:schemeClr val="tx1"/>
                </a:solidFill>
                <a:latin typeface="Sylfaen" pitchFamily="18" charset="0"/>
              </a:rPr>
              <a:t>§ 158):</a:t>
            </a:r>
          </a:p>
          <a:p>
            <a:pPr algn="just"/>
            <a:endParaRPr lang="en-US" dirty="0">
              <a:solidFill>
                <a:schemeClr val="tx1"/>
              </a:solidFill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740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533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 err="1">
                <a:latin typeface="Sylfaen" pitchFamily="18" charset="0"/>
              </a:rPr>
              <a:t>Խաչատրյանն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ու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այլոք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ընդդեմ</a:t>
            </a:r>
            <a:r>
              <a:rPr lang="en-US" sz="2000" b="1" dirty="0">
                <a:latin typeface="Sylfaen" pitchFamily="18" charset="0"/>
              </a:rPr>
              <a:t>  </a:t>
            </a:r>
            <a:r>
              <a:rPr lang="en-US" sz="2000" b="1" dirty="0" err="1">
                <a:latin typeface="Sylfaen" pitchFamily="18" charset="0"/>
              </a:rPr>
              <a:t>Հայաստանի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762000"/>
            <a:ext cx="8915400" cy="59436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Կանոն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1" y="2209800"/>
            <a:ext cx="7817892" cy="2590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dirty="0">
              <a:latin typeface="Sylfaen" pitchFamily="18" charset="0"/>
            </a:endParaRPr>
          </a:p>
          <a:p>
            <a:pPr algn="just"/>
            <a:r>
              <a:rPr lang="en-US" dirty="0" err="1">
                <a:latin typeface="Sylfaen" pitchFamily="18" charset="0"/>
              </a:rPr>
              <a:t>Եթե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անձը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գտնվել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խափանման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միջոց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կալանքի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տակ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սակայն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մինչդատական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փուլում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նրա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նկատմամբ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քրեական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հետապնդումը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դադարեցվել</a:t>
            </a:r>
            <a:r>
              <a:rPr lang="en-US" dirty="0">
                <a:latin typeface="Sylfaen" pitchFamily="18" charset="0"/>
              </a:rPr>
              <a:t> է և </a:t>
            </a:r>
            <a:r>
              <a:rPr lang="en-US" dirty="0" err="1">
                <a:latin typeface="Sylfaen" pitchFamily="18" charset="0"/>
              </a:rPr>
              <a:t>նա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ազատ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արձակվել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նա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պետք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իրավունք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ուենա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ստանալ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նաև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ոչ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նյութական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փոխհատուցում</a:t>
            </a:r>
            <a:r>
              <a:rPr lang="en-US" dirty="0">
                <a:latin typeface="Sylfaen" pitchFamily="18" charset="0"/>
              </a:rPr>
              <a:t>: </a:t>
            </a:r>
            <a:r>
              <a:rPr lang="en-US" dirty="0" err="1">
                <a:latin typeface="Sylfaen" pitchFamily="18" charset="0"/>
              </a:rPr>
              <a:t>Եթե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հանգամանքներում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ոչ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նյութկան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փոխհատուցման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դիմումը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մերժվում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այն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հիմքով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որ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Քաղաքացիական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օրենսգիրքը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իրավունք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չի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սահմանում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խախտվում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Կոնվենցիայի</a:t>
            </a:r>
            <a:r>
              <a:rPr lang="en-US" dirty="0">
                <a:latin typeface="Sylfaen" pitchFamily="18" charset="0"/>
              </a:rPr>
              <a:t> 5-րդ </a:t>
            </a:r>
            <a:r>
              <a:rPr lang="en-US" dirty="0" err="1">
                <a:latin typeface="Sylfaen" pitchFamily="18" charset="0"/>
              </a:rPr>
              <a:t>հոդվածի</a:t>
            </a:r>
            <a:r>
              <a:rPr lang="en-US" dirty="0">
                <a:latin typeface="Sylfaen" pitchFamily="18" charset="0"/>
              </a:rPr>
              <a:t> 5-րդ </a:t>
            </a:r>
            <a:r>
              <a:rPr lang="en-US" dirty="0" err="1">
                <a:latin typeface="Sylfaen" pitchFamily="18" charset="0"/>
              </a:rPr>
              <a:t>կետը</a:t>
            </a:r>
            <a:r>
              <a:rPr lang="en-US" dirty="0">
                <a:latin typeface="Sylfaen" pitchFamily="18" charset="0"/>
              </a:rPr>
              <a:t>: </a:t>
            </a:r>
          </a:p>
          <a:p>
            <a:pPr algn="just"/>
            <a:endParaRPr lang="en-US" dirty="0">
              <a:latin typeface="Sylfae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99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763000" cy="9144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1800" b="1" dirty="0" err="1">
                <a:latin typeface="Sylfaen" pitchFamily="18" charset="0"/>
              </a:rPr>
              <a:t>Պողոսյանն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ու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Բաղդասարյանն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ընդդեմ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Հայաստանի</a:t>
            </a:r>
            <a:r>
              <a:rPr lang="en-US" sz="1800" b="1" dirty="0">
                <a:latin typeface="Sylfaen" pitchFamily="18" charset="0"/>
              </a:rPr>
              <a:t/>
            </a:r>
            <a:br>
              <a:rPr lang="en-US" sz="1800" b="1" dirty="0">
                <a:latin typeface="Sylfaen" pitchFamily="18" charset="0"/>
              </a:rPr>
            </a:br>
            <a:r>
              <a:rPr lang="en-US" sz="1800" b="1" dirty="0" err="1">
                <a:latin typeface="Sylfaen" pitchFamily="18" charset="0"/>
              </a:rPr>
              <a:t>Խաչատրյանն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ու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այլոք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ընդդեմ</a:t>
            </a:r>
            <a:r>
              <a:rPr lang="en-US" sz="1800" b="1" dirty="0">
                <a:latin typeface="Sylfaen" pitchFamily="18" charset="0"/>
              </a:rPr>
              <a:t> </a:t>
            </a:r>
            <a:r>
              <a:rPr lang="en-US" sz="1800" b="1" dirty="0" err="1">
                <a:latin typeface="Sylfaen" pitchFamily="18" charset="0"/>
              </a:rPr>
              <a:t>Հայաստանի</a:t>
            </a:r>
            <a:endParaRPr lang="en-US" sz="18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066800"/>
            <a:ext cx="8915400" cy="56388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b="1" dirty="0" err="1">
                <a:solidFill>
                  <a:schemeClr val="tx1"/>
                </a:solidFill>
              </a:rPr>
              <a:t>Հետևություն</a:t>
            </a: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209800"/>
            <a:ext cx="8153400" cy="2819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 err="1">
                <a:latin typeface="Sylfaen" pitchFamily="18" charset="0"/>
              </a:rPr>
              <a:t>Բարոյական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դիմաց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նյութական</a:t>
            </a:r>
            <a:r>
              <a:rPr lang="en-US" dirty="0">
                <a:latin typeface="Sylfaen" pitchFamily="18" charset="0"/>
              </a:rPr>
              <a:t> (</a:t>
            </a:r>
            <a:r>
              <a:rPr lang="en-US" dirty="0" err="1">
                <a:latin typeface="Sylfaen" pitchFamily="18" charset="0"/>
              </a:rPr>
              <a:t>դրամական</a:t>
            </a:r>
            <a:r>
              <a:rPr lang="en-US" dirty="0">
                <a:latin typeface="Sylfaen" pitchFamily="18" charset="0"/>
              </a:rPr>
              <a:t>) </a:t>
            </a:r>
            <a:r>
              <a:rPr lang="en-US" dirty="0" err="1">
                <a:latin typeface="Sylfaen" pitchFamily="18" charset="0"/>
              </a:rPr>
              <a:t>փոխհատուցում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տրամադրելը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պարտադիր</a:t>
            </a:r>
            <a:r>
              <a:rPr lang="en-US" dirty="0">
                <a:latin typeface="Sylfaen" pitchFamily="18" charset="0"/>
              </a:rPr>
              <a:t> է. </a:t>
            </a:r>
          </a:p>
          <a:p>
            <a:pPr algn="just"/>
            <a:endParaRPr lang="en-US" dirty="0">
              <a:latin typeface="Sylfae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b="1" dirty="0" err="1">
                <a:latin typeface="Sylfaen" pitchFamily="18" charset="0"/>
              </a:rPr>
              <a:t>կյանքի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իրավունքի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խախտման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դեպքում</a:t>
            </a:r>
            <a:r>
              <a:rPr lang="en-US" dirty="0">
                <a:latin typeface="Sylfaen" pitchFamily="18" charset="0"/>
              </a:rPr>
              <a:t>,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b="1" dirty="0" err="1">
                <a:latin typeface="Sylfaen" pitchFamily="18" charset="0"/>
              </a:rPr>
              <a:t>արգելված</a:t>
            </a:r>
            <a:r>
              <a:rPr lang="en-US" b="1" dirty="0">
                <a:latin typeface="Sylfaen" pitchFamily="18" charset="0"/>
              </a:rPr>
              <a:t> </a:t>
            </a:r>
            <a:r>
              <a:rPr lang="en-US" b="1" dirty="0" err="1">
                <a:latin typeface="Sylfaen" pitchFamily="18" charset="0"/>
              </a:rPr>
              <a:t>վերաբերմունքի</a:t>
            </a:r>
            <a:r>
              <a:rPr lang="en-US" b="1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ենթարկվելու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դեպքում</a:t>
            </a:r>
            <a:endParaRPr lang="en-US" dirty="0">
              <a:latin typeface="Sylfaen" pitchFamily="18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err="1">
                <a:latin typeface="Sylfaen" pitchFamily="18" charset="0"/>
              </a:rPr>
              <a:t>անօրինական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b="1" dirty="0" err="1">
                <a:latin typeface="Sylfaen" pitchFamily="18" charset="0"/>
              </a:rPr>
              <a:t>դատապարտվելու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դեպքում</a:t>
            </a:r>
            <a:r>
              <a:rPr lang="en-US" dirty="0">
                <a:latin typeface="Sylfaen" pitchFamily="18" charset="0"/>
              </a:rPr>
              <a:t>,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hy-AM" dirty="0">
                <a:latin typeface="Sylfaen" pitchFamily="18" charset="0"/>
              </a:rPr>
              <a:t>Ա</a:t>
            </a:r>
            <a:r>
              <a:rPr lang="en-US" dirty="0" err="1">
                <a:latin typeface="Sylfaen" pitchFamily="18" charset="0"/>
              </a:rPr>
              <a:t>նօրինական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խափանման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միջոցի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կալանքի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դեպքում</a:t>
            </a:r>
            <a:r>
              <a:rPr lang="en-US" dirty="0">
                <a:latin typeface="Sylfaen" pitchFamily="18" charset="0"/>
              </a:rPr>
              <a:t>,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hy-AM" dirty="0">
                <a:latin typeface="Sylfaen" pitchFamily="18" charset="0"/>
              </a:rPr>
              <a:t>Ա</a:t>
            </a:r>
            <a:r>
              <a:rPr lang="en-US" dirty="0" err="1">
                <a:latin typeface="Sylfaen" pitchFamily="18" charset="0"/>
              </a:rPr>
              <a:t>նօրինական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ազատազրկվելու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դեպքում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2585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ՀՀ </a:t>
            </a:r>
            <a:r>
              <a:rPr lang="en-US" sz="2000" b="1" dirty="0" err="1">
                <a:latin typeface="Sylfaen" pitchFamily="18" charset="0"/>
              </a:rPr>
              <a:t>ներպետական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90600"/>
            <a:ext cx="8915400" cy="57150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Ըստ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ընդհանուր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իրավասության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դատարանների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2286000"/>
            <a:ext cx="8305800" cy="3048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latin typeface="Times Armenian" pitchFamily="18" charset="0"/>
              </a:rPr>
              <a:t>§</a:t>
            </a:r>
            <a:r>
              <a:rPr lang="en-US" dirty="0">
                <a:latin typeface="Sylfaen" pitchFamily="18" charset="0"/>
              </a:rPr>
              <a:t>Ի </a:t>
            </a:r>
            <a:r>
              <a:rPr lang="en-US" dirty="0" err="1">
                <a:latin typeface="Sylfaen" pitchFamily="18" charset="0"/>
              </a:rPr>
              <a:t>տարբերություն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նյութական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վնասին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բարոյական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վնասը</a:t>
            </a:r>
            <a:r>
              <a:rPr lang="en-US" dirty="0">
                <a:latin typeface="Sylfaen" pitchFamily="18" charset="0"/>
              </a:rPr>
              <a:t> ՀՀ </a:t>
            </a:r>
            <a:r>
              <a:rPr lang="en-US" dirty="0" err="1">
                <a:latin typeface="Sylfaen" pitchFamily="18" charset="0"/>
              </a:rPr>
              <a:t>օրենսդրությունում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չունի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կարգավորումը</a:t>
            </a:r>
            <a:r>
              <a:rPr lang="en-US" dirty="0">
                <a:latin typeface="Sylfaen" pitchFamily="18" charset="0"/>
              </a:rPr>
              <a:t>: </a:t>
            </a:r>
            <a:r>
              <a:rPr lang="en-US" dirty="0" err="1">
                <a:latin typeface="Sylfaen" pitchFamily="18" charset="0"/>
              </a:rPr>
              <a:t>Ավելին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չնայած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այն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հանգամանքին</a:t>
            </a:r>
            <a:r>
              <a:rPr lang="en-US" dirty="0">
                <a:latin typeface="Sylfaen" pitchFamily="18" charset="0"/>
              </a:rPr>
              <a:t>, </a:t>
            </a:r>
            <a:r>
              <a:rPr lang="en-US" dirty="0" err="1">
                <a:latin typeface="Sylfaen" pitchFamily="18" charset="0"/>
              </a:rPr>
              <a:t>որ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այն</a:t>
            </a:r>
            <a:r>
              <a:rPr lang="en-US" dirty="0">
                <a:latin typeface="Sylfaen" pitchFamily="18" charset="0"/>
              </a:rPr>
              <a:t> ՄԱԿ-ի 1948 </a:t>
            </a:r>
            <a:r>
              <a:rPr lang="en-US" dirty="0" err="1">
                <a:latin typeface="Sylfaen" pitchFamily="18" charset="0"/>
              </a:rPr>
              <a:t>թվականի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դեկտեմբերի</a:t>
            </a:r>
            <a:r>
              <a:rPr lang="en-US" dirty="0">
                <a:latin typeface="Sylfaen" pitchFamily="18" charset="0"/>
              </a:rPr>
              <a:t> 10-ի՝ </a:t>
            </a:r>
            <a:r>
              <a:rPr lang="en-US" dirty="0" err="1">
                <a:latin typeface="Sylfaen" pitchFamily="18" charset="0"/>
              </a:rPr>
              <a:t>Մարդու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իրավունքների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համընդհանուր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հռչակագրով</a:t>
            </a:r>
            <a:r>
              <a:rPr lang="en-US" dirty="0">
                <a:latin typeface="Sylfaen" pitchFamily="18" charset="0"/>
              </a:rPr>
              <a:t> և </a:t>
            </a:r>
            <a:r>
              <a:rPr lang="en-US" dirty="0" err="1">
                <a:latin typeface="Sylfaen" pitchFamily="18" charset="0"/>
              </a:rPr>
              <a:t>Մարդու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իրավուքների</a:t>
            </a:r>
            <a:r>
              <a:rPr lang="en-US" dirty="0">
                <a:latin typeface="Sylfaen" pitchFamily="18" charset="0"/>
              </a:rPr>
              <a:t> և </a:t>
            </a:r>
            <a:r>
              <a:rPr lang="en-US" dirty="0" err="1">
                <a:latin typeface="Sylfaen" pitchFamily="18" charset="0"/>
              </a:rPr>
              <a:t>հիմնական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ազատությունների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պաշտպանության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մասին</a:t>
            </a:r>
            <a:r>
              <a:rPr lang="en-US" dirty="0">
                <a:latin typeface="Sylfaen" pitchFamily="18" charset="0"/>
              </a:rPr>
              <a:t> 1950 </a:t>
            </a:r>
            <a:r>
              <a:rPr lang="en-US" dirty="0" err="1">
                <a:latin typeface="Sylfaen" pitchFamily="18" charset="0"/>
              </a:rPr>
              <a:t>թվականի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նոյեմբերի</a:t>
            </a:r>
            <a:r>
              <a:rPr lang="en-US" dirty="0">
                <a:latin typeface="Sylfaen" pitchFamily="18" charset="0"/>
              </a:rPr>
              <a:t> 4-ին </a:t>
            </a:r>
            <a:r>
              <a:rPr lang="en-US" dirty="0" err="1">
                <a:latin typeface="Sylfaen" pitchFamily="18" charset="0"/>
              </a:rPr>
              <a:t>ընդունված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կոնվենցիայով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նախատեսված</a:t>
            </a:r>
            <a:r>
              <a:rPr lang="en-US" dirty="0">
                <a:latin typeface="Sylfaen" pitchFamily="18" charset="0"/>
              </a:rPr>
              <a:t> է, ՀՀ </a:t>
            </a:r>
            <a:r>
              <a:rPr lang="en-US" dirty="0" err="1">
                <a:latin typeface="Sylfaen" pitchFamily="18" charset="0"/>
              </a:rPr>
              <a:t>քաղաքացիական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իրավահարաբերությունները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կարգավորող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օրենսդրական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նորմերում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բացակայում</a:t>
            </a:r>
            <a:r>
              <a:rPr lang="en-US" dirty="0">
                <a:latin typeface="Sylfaen" pitchFamily="18" charset="0"/>
              </a:rPr>
              <a:t> է </a:t>
            </a:r>
            <a:r>
              <a:rPr lang="en-US" dirty="0" err="1">
                <a:latin typeface="Sylfaen" pitchFamily="18" charset="0"/>
              </a:rPr>
              <a:t>բարոյական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վնաս</a:t>
            </a:r>
            <a:r>
              <a:rPr lang="en-US" dirty="0">
                <a:latin typeface="Sylfaen" pitchFamily="18" charset="0"/>
              </a:rPr>
              <a:t> </a:t>
            </a:r>
            <a:r>
              <a:rPr lang="en-US" dirty="0" err="1">
                <a:latin typeface="Sylfaen" pitchFamily="18" charset="0"/>
              </a:rPr>
              <a:t>հասկացությունը</a:t>
            </a:r>
            <a:r>
              <a:rPr lang="en-US" dirty="0">
                <a:latin typeface="Times Armenian" pitchFamily="18" charset="0"/>
              </a:rPr>
              <a:t>¦</a:t>
            </a:r>
            <a:r>
              <a:rPr lang="en-US" dirty="0">
                <a:latin typeface="Sylfaen" pitchFamily="18" charset="0"/>
              </a:rPr>
              <a:t>:</a:t>
            </a:r>
          </a:p>
          <a:p>
            <a:pPr algn="just"/>
            <a:r>
              <a:rPr lang="en-US" sz="1400" dirty="0">
                <a:latin typeface="Sylfaen" pitchFamily="18" charset="0"/>
              </a:rPr>
              <a:t>(ԵԿԴ-1320/02/10 </a:t>
            </a:r>
            <a:r>
              <a:rPr lang="en-US" sz="1400" dirty="0" err="1">
                <a:latin typeface="Sylfaen" pitchFamily="18" charset="0"/>
              </a:rPr>
              <a:t>գործով</a:t>
            </a:r>
            <a:r>
              <a:rPr lang="en-US" sz="1400" dirty="0">
                <a:latin typeface="Sylfaen" pitchFamily="18" charset="0"/>
              </a:rPr>
              <a:t> </a:t>
            </a:r>
            <a:r>
              <a:rPr lang="en-US" sz="1400" dirty="0" err="1">
                <a:latin typeface="Sylfaen" pitchFamily="18" charset="0"/>
              </a:rPr>
              <a:t>Կենտրոն</a:t>
            </a:r>
            <a:r>
              <a:rPr lang="en-US" sz="1400" dirty="0">
                <a:latin typeface="Sylfaen" pitchFamily="18" charset="0"/>
              </a:rPr>
              <a:t> </a:t>
            </a:r>
            <a:r>
              <a:rPr lang="en-US" sz="1400" dirty="0" err="1">
                <a:latin typeface="Sylfaen" pitchFamily="18" charset="0"/>
              </a:rPr>
              <a:t>դատարանի</a:t>
            </a:r>
            <a:r>
              <a:rPr lang="en-US" sz="1400" dirty="0">
                <a:latin typeface="Sylfaen" pitchFamily="18" charset="0"/>
              </a:rPr>
              <a:t> 05/02/2012թ. </a:t>
            </a:r>
            <a:r>
              <a:rPr lang="en-US" sz="1400" dirty="0" err="1">
                <a:latin typeface="Sylfaen" pitchFamily="18" charset="0"/>
              </a:rPr>
              <a:t>որոշումը</a:t>
            </a:r>
            <a:r>
              <a:rPr lang="en-US" sz="1400" dirty="0">
                <a:latin typeface="Sylfaen" pitchFamily="18" charset="0"/>
              </a:rPr>
              <a:t>)</a:t>
            </a:r>
            <a:endParaRPr lang="en-US" sz="1400" dirty="0"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6843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sz="2000" b="1" dirty="0">
                <a:latin typeface="Sylfaen" pitchFamily="18" charset="0"/>
              </a:rPr>
              <a:t>ՀՀ </a:t>
            </a:r>
            <a:r>
              <a:rPr lang="en-US" sz="2000" b="1" dirty="0" err="1">
                <a:latin typeface="Sylfaen" pitchFamily="18" charset="0"/>
              </a:rPr>
              <a:t>ներպետական</a:t>
            </a:r>
            <a:r>
              <a:rPr lang="en-US" sz="2000" b="1" dirty="0">
                <a:latin typeface="Sylfaen" pitchFamily="18" charset="0"/>
              </a:rPr>
              <a:t> </a:t>
            </a:r>
            <a:r>
              <a:rPr lang="en-US" sz="2000" b="1" dirty="0" err="1">
                <a:latin typeface="Sylfaen" pitchFamily="18" charset="0"/>
              </a:rPr>
              <a:t>պրակտիկան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r>
              <a:rPr lang="en-US" sz="2000" dirty="0" err="1">
                <a:solidFill>
                  <a:schemeClr val="tx1"/>
                </a:solidFill>
              </a:rPr>
              <a:t>Ըստ</a:t>
            </a:r>
            <a:r>
              <a:rPr lang="en-US" sz="2000" dirty="0">
                <a:solidFill>
                  <a:schemeClr val="tx1"/>
                </a:solidFill>
              </a:rPr>
              <a:t> ՀՀ </a:t>
            </a:r>
            <a:r>
              <a:rPr lang="en-US" sz="2000" dirty="0" err="1">
                <a:solidFill>
                  <a:schemeClr val="tx1"/>
                </a:solidFill>
              </a:rPr>
              <a:t>Սահմանադրական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դատարանի</a:t>
            </a:r>
            <a:r>
              <a:rPr lang="en-US" sz="2000" dirty="0">
                <a:solidFill>
                  <a:schemeClr val="tx1"/>
                </a:solidFill>
              </a:rPr>
              <a:t> ՍԴՈ-871 </a:t>
            </a:r>
            <a:r>
              <a:rPr lang="en-US" sz="2000" dirty="0" err="1">
                <a:solidFill>
                  <a:schemeClr val="tx1"/>
                </a:solidFill>
              </a:rPr>
              <a:t>որոշման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04800" y="1905000"/>
            <a:ext cx="8458200" cy="3200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hy-AM" dirty="0">
                <a:latin typeface="Times Armenian" pitchFamily="18" charset="0"/>
              </a:rPr>
              <a:t>«</a:t>
            </a:r>
            <a:r>
              <a:rPr lang="hy-AM" dirty="0"/>
              <a:t>ՀՀ քաղաքացիական օրենսգրքի, մասնավորապես, 14-րդ հոդվածի 10-րդ կետը, 17, 18, 19, 1058, 1063, 1064, 1075-րդ հոդվածները սահմանում են քաղաքացիական իրավունքների պաշտպանության եղանակները</a:t>
            </a:r>
            <a:r>
              <a:rPr lang="en-US" dirty="0"/>
              <a:t>…ն</a:t>
            </a:r>
            <a:r>
              <a:rPr lang="hy-AM" dirty="0"/>
              <a:t>շված հոդվածների ուսումնասիրությունից բխում է, որ ՀՀ քաղաքացիական օրենսդրությունը, որի խնդիրն է, ի թիվս այլնի, սահմանել քաղաքացիական իրավունքների պաշտպանության եղանակները, ինչպես նաև պատճառված վնասի դիմաց հատուցման եղանակներն ու միջոցները, բարոյական վնասի </a:t>
            </a:r>
            <a:r>
              <a:rPr lang="hy-AM" b="1" dirty="0"/>
              <a:t>նյութական</a:t>
            </a:r>
            <a:r>
              <a:rPr lang="hy-AM" dirty="0"/>
              <a:t> փոխհատուցման ինստիտուտ չի նախատեսել»</a:t>
            </a:r>
            <a:r>
              <a:rPr lang="en-US" dirty="0">
                <a:latin typeface="Sylfaen" pitchFamily="18" charset="0"/>
              </a:rPr>
              <a:t>:</a:t>
            </a:r>
          </a:p>
          <a:p>
            <a:pPr algn="just"/>
            <a:r>
              <a:rPr lang="en-US" sz="1400" dirty="0">
                <a:latin typeface="Sylfaen" pitchFamily="18" charset="0"/>
              </a:rPr>
              <a:t>(ՍԴՈ-871 </a:t>
            </a:r>
            <a:r>
              <a:rPr lang="en-US" sz="1400" dirty="0" err="1">
                <a:latin typeface="Sylfaen" pitchFamily="18" charset="0"/>
              </a:rPr>
              <a:t>որոշումը</a:t>
            </a:r>
            <a:r>
              <a:rPr lang="en-US" sz="1400" dirty="0">
                <a:latin typeface="Sylfaen" pitchFamily="18" charset="0"/>
              </a:rPr>
              <a:t>, § 11)</a:t>
            </a:r>
            <a:endParaRPr lang="en-US" sz="1400" dirty="0">
              <a:latin typeface="Times Armeni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628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hy-AM" sz="2200" b="1" dirty="0">
                <a:latin typeface="Sylfaen" pitchFamily="18" charset="0"/>
              </a:rPr>
              <a:t>Օրենսդրական</a:t>
            </a:r>
            <a:r>
              <a:rPr lang="hy-AM" sz="2000" b="1" dirty="0">
                <a:latin typeface="Sylfaen" pitchFamily="18" charset="0"/>
              </a:rPr>
              <a:t> փոփոխություն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914400"/>
            <a:ext cx="8763000" cy="5562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endParaRPr lang="en-US" sz="22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hy-AM" sz="2200" dirty="0"/>
              <a:t>Քաղաքացիական օրենսգիրք</a:t>
            </a:r>
            <a:r>
              <a:rPr lang="en-US" sz="2200" dirty="0"/>
              <a:t>, </a:t>
            </a:r>
            <a:r>
              <a:rPr lang="hy-AM" sz="2200" dirty="0"/>
              <a:t>հոդված </a:t>
            </a:r>
            <a:r>
              <a:rPr lang="ru-RU" sz="2200" dirty="0"/>
              <a:t>162</a:t>
            </a:r>
            <a:r>
              <a:rPr lang="en-US" sz="2200" dirty="0"/>
              <a:t>.1</a:t>
            </a:r>
          </a:p>
          <a:p>
            <a:pPr algn="just"/>
            <a:endParaRPr lang="en-US" sz="2000" dirty="0"/>
          </a:p>
          <a:p>
            <a:pPr marL="520700" indent="-347663"/>
            <a:r>
              <a:rPr lang="hy-AM" sz="2000" dirty="0"/>
              <a:t>1) </a:t>
            </a:r>
            <a:r>
              <a:rPr lang="en-US" sz="2000" dirty="0"/>
              <a:t> </a:t>
            </a:r>
            <a:r>
              <a:rPr lang="hy-AM" sz="2000" dirty="0"/>
              <a:t>կյանքի իրավունք. </a:t>
            </a:r>
          </a:p>
          <a:p>
            <a:pPr marL="520700" indent="-347663">
              <a:buAutoNum type="arabicParenR" startAt="2"/>
            </a:pPr>
            <a:r>
              <a:rPr lang="hy-AM" sz="2000" dirty="0"/>
              <a:t>խոշտանգման, անմարդկային կամ նվաստացնող վերաբերմունքի կամ պատժի չենթարկվելու իրավունք. </a:t>
            </a:r>
          </a:p>
          <a:p>
            <a:pPr marL="520700" indent="-347663"/>
            <a:r>
              <a:rPr lang="hy-AM" sz="2000" dirty="0"/>
              <a:t>3) </a:t>
            </a:r>
            <a:r>
              <a:rPr lang="en-US" sz="2000" dirty="0"/>
              <a:t>  </a:t>
            </a:r>
            <a:r>
              <a:rPr lang="hy-AM" sz="2000" dirty="0"/>
              <a:t>անձնական ազատության և անձեռնմխելիության իրավունք. </a:t>
            </a:r>
          </a:p>
          <a:p>
            <a:pPr marL="520700" indent="-347663"/>
            <a:r>
              <a:rPr lang="hy-AM" sz="2000" dirty="0"/>
              <a:t>4) </a:t>
            </a:r>
            <a:r>
              <a:rPr lang="en-US" sz="2000" dirty="0"/>
              <a:t>  </a:t>
            </a:r>
            <a:r>
              <a:rPr lang="hy-AM" sz="2000" dirty="0"/>
              <a:t>արդար դատաքննության իրավունք. </a:t>
            </a:r>
          </a:p>
          <a:p>
            <a:pPr marL="520700" indent="-347663">
              <a:buAutoNum type="arabicParenR" startAt="5"/>
            </a:pPr>
            <a:r>
              <a:rPr lang="hy-AM" sz="2000" dirty="0"/>
              <a:t>անձնական և ընտանեկան կյանքը հարգելու, բնակարանի </a:t>
            </a:r>
            <a:endParaRPr lang="en-US" sz="2000" dirty="0"/>
          </a:p>
          <a:p>
            <a:pPr marL="173037"/>
            <a:r>
              <a:rPr lang="en-US" sz="2000" dirty="0"/>
              <a:t>      </a:t>
            </a:r>
            <a:r>
              <a:rPr lang="hy-AM" sz="2000" dirty="0"/>
              <a:t>անձեռնմխելիության իրավունք. </a:t>
            </a:r>
          </a:p>
          <a:p>
            <a:pPr marL="520700" indent="-347663"/>
            <a:r>
              <a:rPr lang="hy-AM" sz="2000" dirty="0"/>
              <a:t>6) </a:t>
            </a:r>
            <a:r>
              <a:rPr lang="en-US" sz="2000" dirty="0"/>
              <a:t>  </a:t>
            </a:r>
            <a:r>
              <a:rPr lang="hy-AM" sz="2000" dirty="0"/>
              <a:t>մտքի, խղճի և կրոնի ազատության, սեփական կարծիքն ազատ </a:t>
            </a:r>
            <a:r>
              <a:rPr lang="en-US" sz="2000" dirty="0"/>
              <a:t>   </a:t>
            </a:r>
          </a:p>
          <a:p>
            <a:pPr marL="520700" indent="-347663"/>
            <a:r>
              <a:rPr lang="en-US" sz="2000" dirty="0"/>
              <a:t>      </a:t>
            </a:r>
            <a:r>
              <a:rPr lang="hy-AM" sz="2000" dirty="0"/>
              <a:t>արտահայտելու իրավունքը. </a:t>
            </a:r>
          </a:p>
          <a:p>
            <a:pPr marL="520700" indent="-347663"/>
            <a:r>
              <a:rPr lang="hy-AM" sz="2000" dirty="0"/>
              <a:t>7) </a:t>
            </a:r>
            <a:r>
              <a:rPr lang="en-US" sz="2000" dirty="0"/>
              <a:t>  </a:t>
            </a:r>
            <a:r>
              <a:rPr lang="hy-AM" sz="2000" dirty="0"/>
              <a:t>հավաքների և միավորման ազատության իրավունքը. </a:t>
            </a:r>
          </a:p>
          <a:p>
            <a:pPr marL="520700" indent="-347663"/>
            <a:r>
              <a:rPr lang="hy-AM" sz="2000" dirty="0"/>
              <a:t>8) </a:t>
            </a:r>
            <a:r>
              <a:rPr lang="en-US" sz="2000" dirty="0"/>
              <a:t>  </a:t>
            </a:r>
            <a:r>
              <a:rPr lang="hy-AM" sz="2000" dirty="0"/>
              <a:t>իրավական պաշտպանության արդյունավետ միջոցների իրավունքը. </a:t>
            </a:r>
          </a:p>
          <a:p>
            <a:pPr marL="520700" indent="-347663"/>
            <a:r>
              <a:rPr lang="hy-AM" sz="2000" dirty="0"/>
              <a:t>9) </a:t>
            </a:r>
            <a:r>
              <a:rPr lang="en-US" sz="2000" dirty="0"/>
              <a:t>  </a:t>
            </a:r>
            <a:r>
              <a:rPr lang="hy-AM" sz="2000" dirty="0"/>
              <a:t>սեփականության իրավունքը:</a:t>
            </a:r>
          </a:p>
          <a:p>
            <a:pPr marL="520700" indent="-347663" algn="just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05987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52400"/>
            <a:ext cx="8763000" cy="6096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hy-AM" sz="2200" b="1" dirty="0">
                <a:latin typeface="Sylfaen" pitchFamily="18" charset="0"/>
              </a:rPr>
              <a:t>Օրենսդրական</a:t>
            </a:r>
            <a:r>
              <a:rPr lang="hy-AM" sz="2000" b="1" dirty="0">
                <a:latin typeface="Sylfaen" pitchFamily="18" charset="0"/>
              </a:rPr>
              <a:t> փոփոխություն</a:t>
            </a:r>
            <a:endParaRPr lang="en-US" sz="2000" b="1" dirty="0">
              <a:latin typeface="Sylfae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914400"/>
            <a:ext cx="8915400" cy="5791200"/>
          </a:xfrm>
        </p:spPr>
        <p:txBody>
          <a:bodyPr>
            <a:normAutofit/>
          </a:bodyPr>
          <a:lstStyle/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1800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231775" indent="-176213" algn="just">
              <a:spcBef>
                <a:spcPts val="0"/>
              </a:spcBef>
              <a:buFont typeface="Wingdings" pitchFamily="2" charset="2"/>
              <a:buChar char="§"/>
            </a:pPr>
            <a:endParaRPr lang="en-US" sz="2000" b="1" dirty="0">
              <a:solidFill>
                <a:schemeClr val="tx1"/>
              </a:solidFill>
            </a:endParaRPr>
          </a:p>
          <a:p>
            <a:pPr marL="55563" algn="just">
              <a:spcBef>
                <a:spcPts val="0"/>
              </a:spcBef>
              <a:tabLst>
                <a:tab pos="231775" algn="l"/>
              </a:tabLst>
            </a:pPr>
            <a:r>
              <a:rPr lang="en-US" sz="1800" dirty="0">
                <a:solidFill>
                  <a:schemeClr val="tx1"/>
                </a:solidFill>
              </a:rPr>
              <a:t>	</a:t>
            </a: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3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spcBef>
                <a:spcPts val="0"/>
              </a:spcBef>
            </a:pPr>
            <a:endParaRPr lang="en-US" sz="2900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850900" algn="just">
              <a:buFont typeface="Wingdings" pitchFamily="2" charset="2"/>
              <a:buChar char="§"/>
            </a:pPr>
            <a:endParaRPr lang="en-US" sz="2900" dirty="0">
              <a:solidFill>
                <a:schemeClr val="tx1"/>
              </a:solidFill>
            </a:endParaRPr>
          </a:p>
          <a:p>
            <a:pPr marL="1023938" indent="-163513" algn="just"/>
            <a:endParaRPr lang="en-US" sz="29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Times Armenian" pitchFamily="18" charset="0"/>
            </a:endParaRPr>
          </a:p>
          <a:p>
            <a:pPr marL="1023938" indent="-163513" algn="just"/>
            <a:endParaRPr lang="en-US" sz="2600" i="1" dirty="0">
              <a:solidFill>
                <a:schemeClr val="tx1"/>
              </a:solidFill>
              <a:latin typeface="Sylfaen" pitchFamily="18" charset="0"/>
            </a:endParaRPr>
          </a:p>
          <a:p>
            <a:pPr marL="623888" indent="-111125" algn="just"/>
            <a:endParaRPr lang="en-US" sz="2600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914400"/>
            <a:ext cx="8763000" cy="5562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just"/>
            <a:endParaRPr lang="en-US" sz="2200" dirty="0"/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hy-AM" sz="2200" dirty="0"/>
              <a:t>Քաղաքացիական օրենսգիրք</a:t>
            </a:r>
            <a:r>
              <a:rPr lang="en-US" sz="2200" dirty="0"/>
              <a:t>, </a:t>
            </a:r>
            <a:r>
              <a:rPr lang="hy-AM" sz="2200" dirty="0"/>
              <a:t>հոդված </a:t>
            </a:r>
            <a:r>
              <a:rPr lang="en-US" sz="2200" dirty="0"/>
              <a:t>1087.2</a:t>
            </a:r>
          </a:p>
          <a:p>
            <a:pPr algn="just"/>
            <a:endParaRPr lang="en-US" sz="2200" dirty="0"/>
          </a:p>
          <a:p>
            <a:pPr algn="just"/>
            <a:endParaRPr lang="hy-AM" sz="2000" dirty="0"/>
          </a:p>
          <a:p>
            <a:pPr marL="520700" indent="-347663" algn="just">
              <a:buFont typeface="Arial" panose="020B0604020202020204" pitchFamily="34" charset="0"/>
              <a:buChar char="•"/>
            </a:pPr>
            <a:r>
              <a:rPr lang="ru-RU" sz="2200" dirty="0"/>
              <a:t>մ</a:t>
            </a:r>
            <a:r>
              <a:rPr lang="hy-AM" sz="2200" dirty="0"/>
              <a:t>ինչև </a:t>
            </a:r>
            <a:r>
              <a:rPr lang="ru-RU" sz="2200" dirty="0"/>
              <a:t>3</a:t>
            </a:r>
            <a:r>
              <a:rPr lang="en-US" sz="2200" dirty="0"/>
              <a:t> </a:t>
            </a:r>
            <a:r>
              <a:rPr lang="en-US" sz="2200" dirty="0" err="1"/>
              <a:t>մլն</a:t>
            </a:r>
            <a:r>
              <a:rPr lang="en-US" sz="2200" dirty="0"/>
              <a:t> </a:t>
            </a:r>
            <a:r>
              <a:rPr lang="hy-AM" sz="2200" dirty="0"/>
              <a:t>դրամ – կյանքի իրավունք</a:t>
            </a:r>
            <a:endParaRPr lang="en-US" sz="2200" dirty="0"/>
          </a:p>
          <a:p>
            <a:pPr marL="2632075" indent="-2459038" algn="just"/>
            <a:r>
              <a:rPr lang="en-US" sz="2200" dirty="0"/>
              <a:t>                                            </a:t>
            </a:r>
            <a:r>
              <a:rPr lang="hy-AM" sz="2200" dirty="0"/>
              <a:t>խոշտանգում </a:t>
            </a:r>
            <a:endParaRPr lang="en-US" sz="2200" dirty="0"/>
          </a:p>
          <a:p>
            <a:pPr marL="2632075" indent="-2459038" algn="just"/>
            <a:r>
              <a:rPr lang="en-US" sz="2200" dirty="0"/>
              <a:t>                                            </a:t>
            </a:r>
            <a:r>
              <a:rPr lang="hy-AM" sz="2200" dirty="0"/>
              <a:t>ազատության իրավունք</a:t>
            </a:r>
          </a:p>
          <a:p>
            <a:pPr marL="2632075" indent="-2459038" algn="just"/>
            <a:endParaRPr lang="hy-AM" sz="2200" dirty="0"/>
          </a:p>
          <a:p>
            <a:pPr marL="520700" indent="-347663" algn="just">
              <a:buFont typeface="Arial" panose="020B0604020202020204" pitchFamily="34" charset="0"/>
              <a:buChar char="•"/>
            </a:pPr>
            <a:r>
              <a:rPr lang="hy-AM" sz="2200" dirty="0"/>
              <a:t>մինչև </a:t>
            </a:r>
            <a:r>
              <a:rPr lang="ru-RU" sz="2200" dirty="0"/>
              <a:t>2</a:t>
            </a:r>
            <a:r>
              <a:rPr lang="en-US" sz="2200" dirty="0"/>
              <a:t> </a:t>
            </a:r>
            <a:r>
              <a:rPr lang="en-US" sz="2200" dirty="0" err="1"/>
              <a:t>մլն</a:t>
            </a:r>
            <a:r>
              <a:rPr lang="en-US" sz="2200" dirty="0"/>
              <a:t> </a:t>
            </a:r>
            <a:r>
              <a:rPr lang="en-US" sz="2200" dirty="0" err="1"/>
              <a:t>դրամ</a:t>
            </a:r>
            <a:r>
              <a:rPr lang="en-US" sz="2200" dirty="0"/>
              <a:t> – </a:t>
            </a:r>
            <a:r>
              <a:rPr lang="en-US" sz="2200" dirty="0" err="1"/>
              <a:t>մնացած</a:t>
            </a:r>
            <a:r>
              <a:rPr lang="en-US" sz="2200" dirty="0"/>
              <a:t> </a:t>
            </a:r>
            <a:r>
              <a:rPr lang="en-US" sz="2200" dirty="0" err="1"/>
              <a:t>հիմքերի</a:t>
            </a:r>
            <a:r>
              <a:rPr lang="en-US" sz="2200" dirty="0"/>
              <a:t> </a:t>
            </a:r>
            <a:r>
              <a:rPr lang="en-US" sz="2200" dirty="0" err="1"/>
              <a:t>դեպքում</a:t>
            </a:r>
            <a:endParaRPr lang="en-US" sz="2200" dirty="0"/>
          </a:p>
          <a:p>
            <a:pPr algn="just"/>
            <a:endParaRPr lang="en-US" sz="2000" dirty="0"/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Բացառիկ</a:t>
            </a:r>
            <a:r>
              <a:rPr lang="en-US" sz="2000" dirty="0"/>
              <a:t> </a:t>
            </a:r>
            <a:r>
              <a:rPr lang="en-US" sz="2000" dirty="0" err="1"/>
              <a:t>դեպքերում</a:t>
            </a:r>
            <a:r>
              <a:rPr lang="en-US" sz="2000" dirty="0"/>
              <a:t> </a:t>
            </a:r>
            <a:r>
              <a:rPr lang="en-US" sz="2000" dirty="0" err="1"/>
              <a:t>փոխհատուցման</a:t>
            </a:r>
            <a:r>
              <a:rPr lang="en-US" sz="2000" dirty="0"/>
              <a:t> </a:t>
            </a:r>
            <a:r>
              <a:rPr lang="en-US" sz="2000" dirty="0" err="1"/>
              <a:t>չափը</a:t>
            </a:r>
            <a:r>
              <a:rPr lang="en-US" sz="2000" dirty="0"/>
              <a:t> </a:t>
            </a:r>
            <a:r>
              <a:rPr lang="en-US" sz="2000" dirty="0" err="1"/>
              <a:t>կարող</a:t>
            </a:r>
            <a:r>
              <a:rPr lang="en-US" sz="2000" dirty="0"/>
              <a:t> է </a:t>
            </a:r>
            <a:r>
              <a:rPr lang="en-US" sz="2000" dirty="0" err="1"/>
              <a:t>գերազանցել</a:t>
            </a:r>
            <a:r>
              <a:rPr lang="en-US" sz="2000" dirty="0"/>
              <a:t> </a:t>
            </a:r>
            <a:r>
              <a:rPr lang="en-US" sz="2000" dirty="0" err="1"/>
              <a:t>նշված</a:t>
            </a:r>
            <a:r>
              <a:rPr lang="en-US" sz="2000" dirty="0"/>
              <a:t> </a:t>
            </a:r>
            <a:r>
              <a:rPr lang="en-US" sz="2000" dirty="0" err="1"/>
              <a:t>առաստաղը</a:t>
            </a:r>
            <a:r>
              <a:rPr lang="en-US" sz="2000" dirty="0"/>
              <a:t>, </a:t>
            </a:r>
            <a:r>
              <a:rPr lang="en-US" sz="2000" dirty="0" err="1"/>
              <a:t>եթե</a:t>
            </a:r>
            <a:r>
              <a:rPr lang="en-US" sz="2000" dirty="0"/>
              <a:t> </a:t>
            </a:r>
            <a:r>
              <a:rPr lang="en-US" sz="2000" dirty="0" err="1"/>
              <a:t>պատճառված</a:t>
            </a:r>
            <a:r>
              <a:rPr lang="en-US" sz="2000" dirty="0"/>
              <a:t> </a:t>
            </a:r>
            <a:r>
              <a:rPr lang="en-US" sz="2000" dirty="0" err="1"/>
              <a:t>վնասի</a:t>
            </a:r>
            <a:r>
              <a:rPr lang="en-US" sz="2000" dirty="0"/>
              <a:t> </a:t>
            </a:r>
            <a:r>
              <a:rPr lang="en-US" sz="2000" dirty="0" err="1"/>
              <a:t>արդյունքում</a:t>
            </a:r>
            <a:r>
              <a:rPr lang="en-US" sz="2000" dirty="0"/>
              <a:t> </a:t>
            </a:r>
            <a:r>
              <a:rPr lang="en-US" sz="2000" dirty="0" err="1"/>
              <a:t>առաջացել</a:t>
            </a:r>
            <a:r>
              <a:rPr lang="en-US" sz="2000" dirty="0"/>
              <a:t> </a:t>
            </a:r>
            <a:r>
              <a:rPr lang="en-US" sz="2000" dirty="0" err="1"/>
              <a:t>են</a:t>
            </a:r>
            <a:r>
              <a:rPr lang="en-US" sz="2000" dirty="0"/>
              <a:t> </a:t>
            </a:r>
            <a:r>
              <a:rPr lang="en-US" sz="2000" dirty="0" err="1"/>
              <a:t>ծանր</a:t>
            </a:r>
            <a:r>
              <a:rPr lang="en-US" sz="2000" dirty="0"/>
              <a:t> </a:t>
            </a:r>
            <a:r>
              <a:rPr lang="en-US" sz="2000"/>
              <a:t>հետևանքներ</a:t>
            </a:r>
            <a:endParaRPr lang="en-US" sz="2000" dirty="0"/>
          </a:p>
          <a:p>
            <a:pPr marL="520700" indent="-347663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40292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066035"/>
              </p:ext>
            </p:extLst>
          </p:nvPr>
        </p:nvGraphicFramePr>
        <p:xfrm>
          <a:off x="457200" y="-533400"/>
          <a:ext cx="8229600" cy="815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91110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804121"/>
              </p:ext>
            </p:extLst>
          </p:nvPr>
        </p:nvGraphicFramePr>
        <p:xfrm>
          <a:off x="457200" y="-381000"/>
          <a:ext cx="8229600" cy="784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2794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2155656"/>
              </p:ext>
            </p:extLst>
          </p:nvPr>
        </p:nvGraphicFramePr>
        <p:xfrm>
          <a:off x="-152400" y="-457200"/>
          <a:ext cx="8839200" cy="800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430899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ainingPresentatio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51000" t="-20000" r="2000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8236</TotalTime>
  <Words>1813</Words>
  <Application>Microsoft Office PowerPoint</Application>
  <PresentationFormat>On-screen Show (4:3)</PresentationFormat>
  <Paragraphs>501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Arial</vt:lpstr>
      <vt:lpstr>Calibri</vt:lpstr>
      <vt:lpstr>Corbel</vt:lpstr>
      <vt:lpstr>Courier New</vt:lpstr>
      <vt:lpstr>Gill Sans MT</vt:lpstr>
      <vt:lpstr>Sylfaen</vt:lpstr>
      <vt:lpstr>Times Armenian</vt:lpstr>
      <vt:lpstr>Verdana</vt:lpstr>
      <vt:lpstr>Wingdings</vt:lpstr>
      <vt:lpstr>Wingdings 2</vt:lpstr>
      <vt:lpstr>Office Theme</vt:lpstr>
      <vt:lpstr>TrainingPresentation</vt:lpstr>
      <vt:lpstr>PowerPoint Presentation</vt:lpstr>
      <vt:lpstr>Եվրոպական դատարանի 2012թ.  վճիռները և որոշումները</vt:lpstr>
      <vt:lpstr>Պողոսյանն ընդդեմ Հայաստանի</vt:lpstr>
      <vt:lpstr>Պողոսյանն ընդդեմ Հայաստանի</vt:lpstr>
      <vt:lpstr>Պողոսյանն ընդդեմ Հայաստանի</vt:lpstr>
      <vt:lpstr>Կամո Փիրուզյանն ընդդեմ Հայաստանի</vt:lpstr>
      <vt:lpstr>Կամո Փիրուզյանն ընդդեմ Հայաստանի</vt:lpstr>
      <vt:lpstr>Կամո Փիրուզյանն ընդդեմ Հայաստանի</vt:lpstr>
      <vt:lpstr>Կամո Փիրուզյանն ընդդեմ Հայաստանի</vt:lpstr>
      <vt:lpstr>Կամո Փիրուզյանն ընդդեմ Հայաստանի</vt:lpstr>
      <vt:lpstr>Կամո Փիրուզյանն ընդդեմ Հայաստանի</vt:lpstr>
      <vt:lpstr> Սեֆիլյանն ընդդեմ  Հայաստանի</vt:lpstr>
      <vt:lpstr> Գրիգորյանն ընդդեմ Հայաստանի</vt:lpstr>
      <vt:lpstr> Գրիգորյանն ընդդեմ Հայաստանի</vt:lpstr>
      <vt:lpstr> Գրիգորյանն ընդդեմ Հայաստանի</vt:lpstr>
      <vt:lpstr>Պողոսյանն ու Բաղդասարյանն ընդդեմ Հայաստանի</vt:lpstr>
      <vt:lpstr>Պողոսյանն ու Բաղդասարյանն ընդդեմ Հայաստանի</vt:lpstr>
      <vt:lpstr>Պողոսյանն ու Բաղդասարյանն ընդդեմ Հայաստանի</vt:lpstr>
      <vt:lpstr> Խաչատրյանն ու այլոք ընդդեմ  Հայաստանի</vt:lpstr>
      <vt:lpstr> Խաչատրյանն ու այլոք ընդդեմ  Հայաստանի</vt:lpstr>
      <vt:lpstr>Խաչատրյանն ու այլոք ընդդեմ  Հայաստանի</vt:lpstr>
      <vt:lpstr>Պողոսյանն ու Բաղդասարյանն ընդդեմ Հայաստանի Խաչատրյանն ու այլոք ընդդեմ Հայաստանի</vt:lpstr>
      <vt:lpstr>ՀՀ ներպետական պրակտիկան</vt:lpstr>
      <vt:lpstr>ՀՀ ներպետական պրակտիկան</vt:lpstr>
      <vt:lpstr>Օրենսդրական փոփոխություն</vt:lpstr>
      <vt:lpstr>Օրենսդրական փոփոխություն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Եվրոպական դատարանի 2012թ.  վճիռները և որոշումները</dc:title>
  <dc:creator>Arayik</dc:creator>
  <cp:lastModifiedBy>Ara Ghazaryan</cp:lastModifiedBy>
  <cp:revision>128</cp:revision>
  <dcterms:created xsi:type="dcterms:W3CDTF">2013-03-19T06:18:07Z</dcterms:created>
  <dcterms:modified xsi:type="dcterms:W3CDTF">2020-04-24T12:03:09Z</dcterms:modified>
</cp:coreProperties>
</file>