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2" r:id="rId1"/>
  </p:sldMasterIdLst>
  <p:sldIdLst>
    <p:sldId id="256" r:id="rId2"/>
    <p:sldId id="293" r:id="rId3"/>
    <p:sldId id="302" r:id="rId4"/>
    <p:sldId id="304" r:id="rId5"/>
    <p:sldId id="305" r:id="rId6"/>
    <p:sldId id="303" r:id="rId7"/>
    <p:sldId id="306" r:id="rId8"/>
    <p:sldId id="301" r:id="rId9"/>
    <p:sldId id="307" r:id="rId10"/>
    <p:sldId id="309"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75025-4E32-41B4-9D90-BF2387E42F7C}"/>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14C772D7-6E18-4E7D-9750-16CFACE8C0B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F8F103DD-495F-436D-BE87-FF8B54CFF3A2}"/>
              </a:ext>
            </a:extLst>
          </p:cNvPr>
          <p:cNvSpPr>
            <a:spLocks noGrp="1"/>
          </p:cNvSpPr>
          <p:nvPr>
            <p:ph type="dt" sz="half" idx="10"/>
          </p:nvPr>
        </p:nvSpPr>
        <p:spPr/>
        <p:txBody>
          <a:bodyPr/>
          <a:lstStyle/>
          <a:p>
            <a:fld id="{91124146-C5FE-4236-8337-BB7E23158FDD}" type="datetimeFigureOut">
              <a:rPr lang="en-US" smtClean="0"/>
              <a:t>9/21/2017</a:t>
            </a:fld>
            <a:endParaRPr lang="en-US" dirty="0"/>
          </a:p>
        </p:txBody>
      </p:sp>
      <p:sp>
        <p:nvSpPr>
          <p:cNvPr id="5" name="Footer Placeholder 4">
            <a:extLst>
              <a:ext uri="{FF2B5EF4-FFF2-40B4-BE49-F238E27FC236}">
                <a16:creationId xmlns:a16="http://schemas.microsoft.com/office/drawing/2014/main" id="{DD363B3D-4E1E-4AE5-A271-7B309A6CE5B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10DB6B9-CBCD-4C70-A2F5-4CB0D06D3CE2}"/>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2820037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4F01F-B1D8-4282-9E51-3BCD5AF795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7E085A-D2D8-4DFB-8105-E96BB2D3913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FB8F5E-277D-40E8-ABB3-5C7FC1238D54}"/>
              </a:ext>
            </a:extLst>
          </p:cNvPr>
          <p:cNvSpPr>
            <a:spLocks noGrp="1"/>
          </p:cNvSpPr>
          <p:nvPr>
            <p:ph type="dt" sz="half" idx="10"/>
          </p:nvPr>
        </p:nvSpPr>
        <p:spPr/>
        <p:txBody>
          <a:bodyPr/>
          <a:lstStyle/>
          <a:p>
            <a:fld id="{91124146-C5FE-4236-8337-BB7E23158FDD}" type="datetimeFigureOut">
              <a:rPr lang="en-US" smtClean="0"/>
              <a:t>9/21/2017</a:t>
            </a:fld>
            <a:endParaRPr lang="en-US" dirty="0"/>
          </a:p>
        </p:txBody>
      </p:sp>
      <p:sp>
        <p:nvSpPr>
          <p:cNvPr id="5" name="Footer Placeholder 4">
            <a:extLst>
              <a:ext uri="{FF2B5EF4-FFF2-40B4-BE49-F238E27FC236}">
                <a16:creationId xmlns:a16="http://schemas.microsoft.com/office/drawing/2014/main" id="{1CD18FAB-7F74-4BFB-B052-F97C376D052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F5E610-79DF-4310-BB67-F8407255B050}"/>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856130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13414-DB3D-44DD-9471-DF401B1311A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1960A3F-C53A-4F07-9AD5-1B41FD50512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36691E5-BA52-4007-A8C6-90D262EFFED6}"/>
              </a:ext>
            </a:extLst>
          </p:cNvPr>
          <p:cNvSpPr>
            <a:spLocks noGrp="1"/>
          </p:cNvSpPr>
          <p:nvPr>
            <p:ph type="dt" sz="half" idx="10"/>
          </p:nvPr>
        </p:nvSpPr>
        <p:spPr/>
        <p:txBody>
          <a:bodyPr/>
          <a:lstStyle/>
          <a:p>
            <a:fld id="{91124146-C5FE-4236-8337-BB7E23158FDD}" type="datetimeFigureOut">
              <a:rPr lang="en-US" smtClean="0"/>
              <a:t>9/21/2017</a:t>
            </a:fld>
            <a:endParaRPr lang="en-US" dirty="0"/>
          </a:p>
        </p:txBody>
      </p:sp>
      <p:sp>
        <p:nvSpPr>
          <p:cNvPr id="5" name="Footer Placeholder 4">
            <a:extLst>
              <a:ext uri="{FF2B5EF4-FFF2-40B4-BE49-F238E27FC236}">
                <a16:creationId xmlns:a16="http://schemas.microsoft.com/office/drawing/2014/main" id="{9B00D71B-D2CA-4264-8FA5-4DE75BC5C06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1920D51-50A5-4019-8A40-14C890341C36}"/>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2175005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A9E57-FA6F-4380-9323-7BCE2CD0BD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6A1F20-F136-4AA4-8896-6F2BC3917C89}"/>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8448F1-4280-4DBF-B5C8-664E71CC5030}"/>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85EFBC-5322-4729-A385-BD9303132979}"/>
              </a:ext>
            </a:extLst>
          </p:cNvPr>
          <p:cNvSpPr>
            <a:spLocks noGrp="1"/>
          </p:cNvSpPr>
          <p:nvPr>
            <p:ph type="dt" sz="half" idx="10"/>
          </p:nvPr>
        </p:nvSpPr>
        <p:spPr/>
        <p:txBody>
          <a:bodyPr/>
          <a:lstStyle/>
          <a:p>
            <a:fld id="{91124146-C5FE-4236-8337-BB7E23158FDD}" type="datetimeFigureOut">
              <a:rPr lang="en-US" smtClean="0"/>
              <a:t>9/21/2017</a:t>
            </a:fld>
            <a:endParaRPr lang="en-US" dirty="0"/>
          </a:p>
        </p:txBody>
      </p:sp>
      <p:sp>
        <p:nvSpPr>
          <p:cNvPr id="6" name="Footer Placeholder 5">
            <a:extLst>
              <a:ext uri="{FF2B5EF4-FFF2-40B4-BE49-F238E27FC236}">
                <a16:creationId xmlns:a16="http://schemas.microsoft.com/office/drawing/2014/main" id="{4FF3531B-BB80-4D4A-8FA9-2B2451ED671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C5A181-2ABD-418C-AD03-5899264F0111}"/>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61373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8613B-1F72-4FB3-B56F-26680D2D38E7}"/>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00670D-7445-4E72-8419-D3ADC293B04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100216DF-941B-4331-9A94-A37C80CCF5D9}"/>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D98925-D246-48CB-AD63-7A173452E72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544F5B6-FE86-440D-91C4-0B36DDC8AF04}"/>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544217D-9539-4E8D-AF18-50725FAECA70}"/>
              </a:ext>
            </a:extLst>
          </p:cNvPr>
          <p:cNvSpPr>
            <a:spLocks noGrp="1"/>
          </p:cNvSpPr>
          <p:nvPr>
            <p:ph type="dt" sz="half" idx="10"/>
          </p:nvPr>
        </p:nvSpPr>
        <p:spPr/>
        <p:txBody>
          <a:bodyPr/>
          <a:lstStyle/>
          <a:p>
            <a:fld id="{91124146-C5FE-4236-8337-BB7E23158FDD}" type="datetimeFigureOut">
              <a:rPr lang="en-US" smtClean="0"/>
              <a:t>9/21/2017</a:t>
            </a:fld>
            <a:endParaRPr lang="en-US" dirty="0"/>
          </a:p>
        </p:txBody>
      </p:sp>
      <p:sp>
        <p:nvSpPr>
          <p:cNvPr id="8" name="Footer Placeholder 7">
            <a:extLst>
              <a:ext uri="{FF2B5EF4-FFF2-40B4-BE49-F238E27FC236}">
                <a16:creationId xmlns:a16="http://schemas.microsoft.com/office/drawing/2014/main" id="{475D9955-2531-42E1-B9D5-BFE05E2BF2B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B27766A-9DD7-4D63-9D79-E4301F8DEEFD}"/>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577012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C7762-4D7E-4931-A64E-3417093F42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B70CDE-90A3-4EEB-8D15-D621B29C8EB8}"/>
              </a:ext>
            </a:extLst>
          </p:cNvPr>
          <p:cNvSpPr>
            <a:spLocks noGrp="1"/>
          </p:cNvSpPr>
          <p:nvPr>
            <p:ph type="dt" sz="half" idx="10"/>
          </p:nvPr>
        </p:nvSpPr>
        <p:spPr/>
        <p:txBody>
          <a:bodyPr/>
          <a:lstStyle/>
          <a:p>
            <a:fld id="{91124146-C5FE-4236-8337-BB7E23158FDD}" type="datetimeFigureOut">
              <a:rPr lang="en-US" smtClean="0"/>
              <a:t>9/21/2017</a:t>
            </a:fld>
            <a:endParaRPr lang="en-US" dirty="0"/>
          </a:p>
        </p:txBody>
      </p:sp>
      <p:sp>
        <p:nvSpPr>
          <p:cNvPr id="4" name="Footer Placeholder 3">
            <a:extLst>
              <a:ext uri="{FF2B5EF4-FFF2-40B4-BE49-F238E27FC236}">
                <a16:creationId xmlns:a16="http://schemas.microsoft.com/office/drawing/2014/main" id="{0B6CB6DA-0BB4-464A-8090-8CD852179BD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B1CFE8D-FC6D-4027-83B9-0E80663AEEDE}"/>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3526473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63A408-9D6F-446B-A92A-A41ACFB34A79}"/>
              </a:ext>
            </a:extLst>
          </p:cNvPr>
          <p:cNvSpPr>
            <a:spLocks noGrp="1"/>
          </p:cNvSpPr>
          <p:nvPr>
            <p:ph type="dt" sz="half" idx="10"/>
          </p:nvPr>
        </p:nvSpPr>
        <p:spPr/>
        <p:txBody>
          <a:bodyPr/>
          <a:lstStyle/>
          <a:p>
            <a:fld id="{91124146-C5FE-4236-8337-BB7E23158FDD}" type="datetimeFigureOut">
              <a:rPr lang="en-US" smtClean="0"/>
              <a:t>9/21/2017</a:t>
            </a:fld>
            <a:endParaRPr lang="en-US" dirty="0"/>
          </a:p>
        </p:txBody>
      </p:sp>
      <p:sp>
        <p:nvSpPr>
          <p:cNvPr id="3" name="Footer Placeholder 2">
            <a:extLst>
              <a:ext uri="{FF2B5EF4-FFF2-40B4-BE49-F238E27FC236}">
                <a16:creationId xmlns:a16="http://schemas.microsoft.com/office/drawing/2014/main" id="{3E54D9FC-803F-4E28-9B45-4F4E87E2078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CC85999-F74E-4CE0-A445-89FB169F516F}"/>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2498416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AF45F-F03A-45B4-9C95-3EEC6497781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E1ACA76-3A2F-4860-A218-C03C8067D8E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EBA4C6-8F2C-4A32-8AE1-FCED46C2221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3CA58CCC-4ADC-46B6-9436-47E47131860D}"/>
              </a:ext>
            </a:extLst>
          </p:cNvPr>
          <p:cNvSpPr>
            <a:spLocks noGrp="1"/>
          </p:cNvSpPr>
          <p:nvPr>
            <p:ph type="dt" sz="half" idx="10"/>
          </p:nvPr>
        </p:nvSpPr>
        <p:spPr/>
        <p:txBody>
          <a:bodyPr/>
          <a:lstStyle/>
          <a:p>
            <a:fld id="{91124146-C5FE-4236-8337-BB7E23158FDD}" type="datetimeFigureOut">
              <a:rPr lang="en-US" smtClean="0"/>
              <a:t>9/21/2017</a:t>
            </a:fld>
            <a:endParaRPr lang="en-US" dirty="0"/>
          </a:p>
        </p:txBody>
      </p:sp>
      <p:sp>
        <p:nvSpPr>
          <p:cNvPr id="6" name="Footer Placeholder 5">
            <a:extLst>
              <a:ext uri="{FF2B5EF4-FFF2-40B4-BE49-F238E27FC236}">
                <a16:creationId xmlns:a16="http://schemas.microsoft.com/office/drawing/2014/main" id="{5A60039B-CE2D-4421-8B69-E8AE7CAD492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693C525-4575-4924-B6F3-25763186F514}"/>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3874056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C03B1-C7BE-4F45-8848-FA3C57C648A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EC61428-F88F-42B5-82C0-3F398271CC2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AF5547AE-B145-4A37-AFD2-05824537FB8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BE978176-97E3-4DA6-9925-C3992B745C7B}"/>
              </a:ext>
            </a:extLst>
          </p:cNvPr>
          <p:cNvSpPr>
            <a:spLocks noGrp="1"/>
          </p:cNvSpPr>
          <p:nvPr>
            <p:ph type="dt" sz="half" idx="10"/>
          </p:nvPr>
        </p:nvSpPr>
        <p:spPr/>
        <p:txBody>
          <a:bodyPr/>
          <a:lstStyle/>
          <a:p>
            <a:fld id="{91124146-C5FE-4236-8337-BB7E23158FDD}" type="datetimeFigureOut">
              <a:rPr lang="en-US" smtClean="0"/>
              <a:t>9/21/2017</a:t>
            </a:fld>
            <a:endParaRPr lang="en-US" dirty="0"/>
          </a:p>
        </p:txBody>
      </p:sp>
      <p:sp>
        <p:nvSpPr>
          <p:cNvPr id="6" name="Footer Placeholder 5">
            <a:extLst>
              <a:ext uri="{FF2B5EF4-FFF2-40B4-BE49-F238E27FC236}">
                <a16:creationId xmlns:a16="http://schemas.microsoft.com/office/drawing/2014/main" id="{AFA1A3E3-DB39-4577-A74B-E5FC6E5EE4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B795D55-01B8-4F66-B94E-0EF6ACFFB174}"/>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1274710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81877-6739-4B5B-AA09-E67E1AE234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2131B6-C63D-4378-BD80-4B58B648F98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B5DCA1-3F26-4652-99B2-677194AE0954}"/>
              </a:ext>
            </a:extLst>
          </p:cNvPr>
          <p:cNvSpPr>
            <a:spLocks noGrp="1"/>
          </p:cNvSpPr>
          <p:nvPr>
            <p:ph type="dt" sz="half" idx="10"/>
          </p:nvPr>
        </p:nvSpPr>
        <p:spPr/>
        <p:txBody>
          <a:bodyPr/>
          <a:lstStyle/>
          <a:p>
            <a:fld id="{91124146-C5FE-4236-8337-BB7E23158FDD}" type="datetimeFigureOut">
              <a:rPr lang="en-US" smtClean="0"/>
              <a:t>9/21/2017</a:t>
            </a:fld>
            <a:endParaRPr lang="en-US" dirty="0"/>
          </a:p>
        </p:txBody>
      </p:sp>
      <p:sp>
        <p:nvSpPr>
          <p:cNvPr id="5" name="Footer Placeholder 4">
            <a:extLst>
              <a:ext uri="{FF2B5EF4-FFF2-40B4-BE49-F238E27FC236}">
                <a16:creationId xmlns:a16="http://schemas.microsoft.com/office/drawing/2014/main" id="{500E6167-1F7D-4037-A83C-C8D89D4ECCF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6250AB-2DED-4D89-9FB0-50BF6F022B54}"/>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1052136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3B3F26-B3B1-45D1-9358-1CA066396A05}"/>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0E0E62-B853-4AD3-BC72-4AB1EA81A441}"/>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CDCE8C-785E-4134-B244-D35492999815}"/>
              </a:ext>
            </a:extLst>
          </p:cNvPr>
          <p:cNvSpPr>
            <a:spLocks noGrp="1"/>
          </p:cNvSpPr>
          <p:nvPr>
            <p:ph type="dt" sz="half" idx="10"/>
          </p:nvPr>
        </p:nvSpPr>
        <p:spPr/>
        <p:txBody>
          <a:bodyPr/>
          <a:lstStyle/>
          <a:p>
            <a:fld id="{91124146-C5FE-4236-8337-BB7E23158FDD}" type="datetimeFigureOut">
              <a:rPr lang="en-US" smtClean="0"/>
              <a:t>9/21/2017</a:t>
            </a:fld>
            <a:endParaRPr lang="en-US" dirty="0"/>
          </a:p>
        </p:txBody>
      </p:sp>
      <p:sp>
        <p:nvSpPr>
          <p:cNvPr id="5" name="Footer Placeholder 4">
            <a:extLst>
              <a:ext uri="{FF2B5EF4-FFF2-40B4-BE49-F238E27FC236}">
                <a16:creationId xmlns:a16="http://schemas.microsoft.com/office/drawing/2014/main" id="{BA01F091-A868-47D4-9A2E-9E1FF0442B5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6DFE59-36AD-4FF2-8E39-6DCE6BED8A17}"/>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2865970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295C4E-ABF4-4591-9412-DA7113070C2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0DBD552-7C75-424F-83D5-78CDF8BE08E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1B16FC-5698-43CA-8403-9BEA9F739A0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1124146-C5FE-4236-8337-BB7E23158FDD}" type="datetimeFigureOut">
              <a:rPr lang="en-US" smtClean="0"/>
              <a:t>9/21/2017</a:t>
            </a:fld>
            <a:endParaRPr lang="en-US" dirty="0"/>
          </a:p>
        </p:txBody>
      </p:sp>
      <p:sp>
        <p:nvSpPr>
          <p:cNvPr id="5" name="Footer Placeholder 4">
            <a:extLst>
              <a:ext uri="{FF2B5EF4-FFF2-40B4-BE49-F238E27FC236}">
                <a16:creationId xmlns:a16="http://schemas.microsoft.com/office/drawing/2014/main" id="{D5B2562D-AD7D-49C7-9FCF-893C7CBFA582}"/>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F754621-5CC2-44AD-9B06-3E2E60086EE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A44A4D1-E72D-4329-BC2B-D3C4945F831E}" type="slidenum">
              <a:rPr lang="en-US" smtClean="0"/>
              <a:t>‹#›</a:t>
            </a:fld>
            <a:endParaRPr lang="en-US" dirty="0"/>
          </a:p>
        </p:txBody>
      </p:sp>
    </p:spTree>
    <p:extLst>
      <p:ext uri="{BB962C8B-B14F-4D97-AF65-F5344CB8AC3E}">
        <p14:creationId xmlns:p14="http://schemas.microsoft.com/office/powerpoint/2010/main" val="3029718085"/>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piratbyran.org/" TargetMode="External"/><Relationship Id="rId2" Type="http://schemas.openxmlformats.org/officeDocument/2006/relationships/hyperlink" Target="https://thepiratebay.org/"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359232" y="5949280"/>
            <a:ext cx="6400800" cy="625624"/>
          </a:xfrm>
        </p:spPr>
        <p:txBody>
          <a:bodyPr>
            <a:normAutofit/>
          </a:bodyPr>
          <a:lstStyle/>
          <a:p>
            <a:r>
              <a:rPr lang="en-US" sz="1600" dirty="0"/>
              <a:t>By Ara Ghazaryan</a:t>
            </a:r>
            <a:endParaRPr lang="en-US" sz="1600" dirty="0">
              <a:solidFill>
                <a:schemeClr val="tx1"/>
              </a:solidFill>
            </a:endParaRPr>
          </a:p>
        </p:txBody>
      </p:sp>
      <p:pic>
        <p:nvPicPr>
          <p:cNvPr id="1026" name="Picture 2" descr="Related image">
            <a:extLst>
              <a:ext uri="{FF2B5EF4-FFF2-40B4-BE49-F238E27FC236}">
                <a16:creationId xmlns:a16="http://schemas.microsoft.com/office/drawing/2014/main" id="{4E29AE1C-35D9-42F9-89B1-73E5C952A5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9432" y="980728"/>
            <a:ext cx="3600400" cy="3864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9205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193" y="-16042"/>
            <a:ext cx="7772400" cy="720080"/>
          </a:xfrm>
        </p:spPr>
        <p:txBody>
          <a:bodyPr>
            <a:normAutofit/>
          </a:bodyPr>
          <a:lstStyle/>
          <a:p>
            <a:pPr algn="ctr"/>
            <a:r>
              <a:rPr lang="en-US" sz="2800" b="1" dirty="0">
                <a:solidFill>
                  <a:prstClr val="black"/>
                </a:solidFill>
                <a:latin typeface="Sylfaen" pitchFamily="18" charset="0"/>
              </a:rPr>
              <a:t>Property right </a:t>
            </a:r>
            <a:r>
              <a:rPr lang="en-US" sz="2400" dirty="0">
                <a:solidFill>
                  <a:prstClr val="black"/>
                </a:solidFill>
                <a:latin typeface="Sylfaen" pitchFamily="18" charset="0"/>
              </a:rPr>
              <a:t>(Article 1 of Protocol 1)</a:t>
            </a:r>
            <a:endParaRPr lang="en-US" sz="2400" dirty="0"/>
          </a:p>
        </p:txBody>
      </p:sp>
      <p:sp>
        <p:nvSpPr>
          <p:cNvPr id="3" name="Content Placeholder 2"/>
          <p:cNvSpPr>
            <a:spLocks noGrp="1"/>
          </p:cNvSpPr>
          <p:nvPr>
            <p:ph idx="1"/>
          </p:nvPr>
        </p:nvSpPr>
        <p:spPr>
          <a:xfrm>
            <a:off x="251520" y="836712"/>
            <a:ext cx="8712968" cy="5616624"/>
          </a:xfrm>
        </p:spPr>
        <p:txBody>
          <a:bodyPr>
            <a:normAutofit/>
          </a:bodyPr>
          <a:lstStyle/>
          <a:p>
            <a:pPr marL="460375" lvl="2" indent="0">
              <a:lnSpc>
                <a:spcPct val="100000"/>
              </a:lnSpc>
              <a:spcBef>
                <a:spcPts val="0"/>
              </a:spcBef>
              <a:buNone/>
            </a:pPr>
            <a:endParaRPr lang="en-US" sz="2400" dirty="0"/>
          </a:p>
          <a:p>
            <a:pPr marL="460375" lvl="2" indent="0">
              <a:lnSpc>
                <a:spcPct val="100000"/>
              </a:lnSpc>
              <a:spcBef>
                <a:spcPts val="0"/>
              </a:spcBef>
              <a:buNone/>
            </a:pPr>
            <a:r>
              <a:rPr lang="en-US" sz="2400" dirty="0"/>
              <a:t>Patents</a:t>
            </a:r>
          </a:p>
          <a:p>
            <a:pPr marL="855663" lvl="3" indent="-222250">
              <a:lnSpc>
                <a:spcPct val="100000"/>
              </a:lnSpc>
              <a:spcBef>
                <a:spcPts val="0"/>
              </a:spcBef>
              <a:buFont typeface="Wingdings" panose="05000000000000000000" pitchFamily="2" charset="2"/>
              <a:buChar char="§"/>
            </a:pPr>
            <a:r>
              <a:rPr lang="en-US" sz="2000" i="1" dirty="0">
                <a:solidFill>
                  <a:srgbClr val="000000"/>
                </a:solidFill>
                <a:latin typeface="Times New Roman" panose="02020603050405020304" pitchFamily="18" charset="0"/>
              </a:rPr>
              <a:t>Smith Kline and French Laboratories Ltd. v. the Netherlands </a:t>
            </a:r>
            <a:r>
              <a:rPr lang="en-US" sz="2000" dirty="0">
                <a:solidFill>
                  <a:srgbClr val="000000"/>
                </a:solidFill>
                <a:latin typeface="Times New Roman" panose="02020603050405020304" pitchFamily="18" charset="0"/>
              </a:rPr>
              <a:t>(</a:t>
            </a:r>
            <a:r>
              <a:rPr lang="en-US" sz="2000" dirty="0" err="1">
                <a:solidFill>
                  <a:srgbClr val="000000"/>
                </a:solidFill>
                <a:latin typeface="Times New Roman" panose="02020603050405020304" pitchFamily="18" charset="0"/>
              </a:rPr>
              <a:t>dec.</a:t>
            </a:r>
            <a:r>
              <a:rPr lang="en-US" sz="2000" dirty="0">
                <a:solidFill>
                  <a:srgbClr val="000000"/>
                </a:solidFill>
                <a:latin typeface="Times New Roman" panose="02020603050405020304" pitchFamily="18" charset="0"/>
              </a:rPr>
              <a:t>) (1990)</a:t>
            </a:r>
          </a:p>
          <a:p>
            <a:pPr marL="796925" lvl="3" indent="-163513">
              <a:lnSpc>
                <a:spcPct val="100000"/>
              </a:lnSpc>
              <a:spcBef>
                <a:spcPts val="0"/>
              </a:spcBef>
            </a:pPr>
            <a:endParaRPr lang="en-US" sz="2000" dirty="0">
              <a:solidFill>
                <a:srgbClr val="000000"/>
              </a:solidFill>
              <a:latin typeface="Times New Roman" panose="02020603050405020304" pitchFamily="18" charset="0"/>
            </a:endParaRPr>
          </a:p>
          <a:p>
            <a:pPr marL="796925" lvl="3" indent="-163513">
              <a:lnSpc>
                <a:spcPct val="100000"/>
              </a:lnSpc>
              <a:spcBef>
                <a:spcPts val="0"/>
              </a:spcBef>
            </a:pPr>
            <a:endParaRPr lang="en-US" sz="2000" dirty="0">
              <a:solidFill>
                <a:srgbClr val="000000"/>
              </a:solidFill>
              <a:latin typeface="Times New Roman" panose="02020603050405020304" pitchFamily="18" charset="0"/>
            </a:endParaRPr>
          </a:p>
          <a:p>
            <a:pPr marL="460375" lvl="2" indent="0">
              <a:lnSpc>
                <a:spcPct val="100000"/>
              </a:lnSpc>
              <a:spcBef>
                <a:spcPts val="0"/>
              </a:spcBef>
              <a:buNone/>
            </a:pPr>
            <a:r>
              <a:rPr lang="en-US" sz="2400" dirty="0"/>
              <a:t>Trademarks</a:t>
            </a:r>
          </a:p>
          <a:p>
            <a:pPr marL="855663" lvl="3" indent="-222250">
              <a:lnSpc>
                <a:spcPct val="100000"/>
              </a:lnSpc>
              <a:spcBef>
                <a:spcPts val="0"/>
              </a:spcBef>
              <a:buFont typeface="Wingdings" panose="05000000000000000000" pitchFamily="2" charset="2"/>
              <a:buChar char="§"/>
            </a:pPr>
            <a:r>
              <a:rPr lang="pt-BR" sz="2000" i="1" dirty="0">
                <a:solidFill>
                  <a:srgbClr val="000000"/>
                </a:solidFill>
                <a:latin typeface="Times New Roman" panose="02020603050405020304" pitchFamily="18" charset="0"/>
              </a:rPr>
              <a:t>Anheuser-Busch Inc. v. Portugal </a:t>
            </a:r>
            <a:r>
              <a:rPr lang="pt-BR" sz="2000" dirty="0">
                <a:solidFill>
                  <a:srgbClr val="000000"/>
                </a:solidFill>
                <a:latin typeface="Times New Roman" panose="02020603050405020304" pitchFamily="18" charset="0"/>
              </a:rPr>
              <a:t>([GC], (2007)</a:t>
            </a:r>
            <a:endParaRPr lang="en-US" sz="2000" dirty="0">
              <a:solidFill>
                <a:srgbClr val="000000"/>
              </a:solidFill>
              <a:latin typeface="Times New Roman" panose="02020603050405020304" pitchFamily="18" charset="0"/>
            </a:endParaRPr>
          </a:p>
          <a:p>
            <a:pPr marL="796925" lvl="3" indent="-163513">
              <a:lnSpc>
                <a:spcPct val="100000"/>
              </a:lnSpc>
              <a:spcBef>
                <a:spcPts val="0"/>
              </a:spcBef>
            </a:pPr>
            <a:endParaRPr lang="en-US" sz="2000" dirty="0">
              <a:solidFill>
                <a:srgbClr val="000000"/>
              </a:solidFill>
              <a:latin typeface="Times New Roman" panose="02020603050405020304" pitchFamily="18" charset="0"/>
            </a:endParaRPr>
          </a:p>
          <a:p>
            <a:pPr marL="796925" lvl="3" indent="-163513">
              <a:lnSpc>
                <a:spcPct val="100000"/>
              </a:lnSpc>
              <a:spcBef>
                <a:spcPts val="0"/>
              </a:spcBef>
            </a:pPr>
            <a:endParaRPr lang="en-US" sz="2000" dirty="0">
              <a:solidFill>
                <a:srgbClr val="000000"/>
              </a:solidFill>
              <a:latin typeface="Times New Roman" panose="02020603050405020304" pitchFamily="18" charset="0"/>
            </a:endParaRPr>
          </a:p>
          <a:p>
            <a:pPr marL="460375" lvl="2" indent="0">
              <a:lnSpc>
                <a:spcPct val="100000"/>
              </a:lnSpc>
              <a:spcBef>
                <a:spcPts val="0"/>
              </a:spcBef>
              <a:buNone/>
            </a:pPr>
            <a:r>
              <a:rPr lang="en-US" sz="2400" dirty="0">
                <a:solidFill>
                  <a:prstClr val="black"/>
                </a:solidFill>
              </a:rPr>
              <a:t>Copyright</a:t>
            </a:r>
          </a:p>
          <a:p>
            <a:pPr marL="855663" lvl="3" indent="-222250">
              <a:lnSpc>
                <a:spcPct val="100000"/>
              </a:lnSpc>
              <a:spcBef>
                <a:spcPts val="0"/>
              </a:spcBef>
              <a:buFont typeface="Wingdings" panose="05000000000000000000" pitchFamily="2" charset="2"/>
              <a:buChar char="§"/>
            </a:pPr>
            <a:r>
              <a:rPr lang="en-US" sz="2000" i="1" dirty="0">
                <a:solidFill>
                  <a:srgbClr val="000000"/>
                </a:solidFill>
                <a:latin typeface="Times New Roman" panose="02020603050405020304" pitchFamily="18" charset="0"/>
              </a:rPr>
              <a:t>Ashby Donald et </a:t>
            </a:r>
            <a:r>
              <a:rPr lang="en-US" sz="2000" i="1" dirty="0" err="1">
                <a:solidFill>
                  <a:srgbClr val="000000"/>
                </a:solidFill>
                <a:latin typeface="Times New Roman" panose="02020603050405020304" pitchFamily="18" charset="0"/>
              </a:rPr>
              <a:t>Autres</a:t>
            </a:r>
            <a:r>
              <a:rPr lang="en-US" sz="2000" i="1" dirty="0">
                <a:solidFill>
                  <a:srgbClr val="000000"/>
                </a:solidFill>
                <a:latin typeface="Times New Roman" panose="02020603050405020304" pitchFamily="18" charset="0"/>
              </a:rPr>
              <a:t> v. France (2013)</a:t>
            </a:r>
          </a:p>
          <a:p>
            <a:pPr marL="796925" lvl="3" indent="-163513">
              <a:lnSpc>
                <a:spcPct val="100000"/>
              </a:lnSpc>
              <a:spcBef>
                <a:spcPts val="0"/>
              </a:spcBef>
            </a:pPr>
            <a:endParaRPr lang="en-US" sz="2000" dirty="0">
              <a:solidFill>
                <a:srgbClr val="000000"/>
              </a:solidFill>
              <a:latin typeface="Times New Roman" panose="02020603050405020304" pitchFamily="18" charset="0"/>
            </a:endParaRPr>
          </a:p>
          <a:p>
            <a:pPr marL="460375" lvl="2" indent="0">
              <a:lnSpc>
                <a:spcPct val="100000"/>
              </a:lnSpc>
              <a:spcBef>
                <a:spcPts val="0"/>
              </a:spcBef>
              <a:buNone/>
            </a:pPr>
            <a:endParaRPr lang="en-US" sz="2400" dirty="0">
              <a:solidFill>
                <a:prstClr val="black"/>
              </a:solidFill>
            </a:endParaRPr>
          </a:p>
          <a:p>
            <a:pPr marL="460375" lvl="2" indent="0">
              <a:lnSpc>
                <a:spcPct val="100000"/>
              </a:lnSpc>
              <a:spcBef>
                <a:spcPts val="0"/>
              </a:spcBef>
              <a:buNone/>
            </a:pPr>
            <a:r>
              <a:rPr lang="en-US" sz="2400" dirty="0">
                <a:solidFill>
                  <a:prstClr val="black"/>
                </a:solidFill>
              </a:rPr>
              <a:t>License for internet access provision</a:t>
            </a:r>
          </a:p>
          <a:p>
            <a:pPr marL="855663" lvl="3" indent="-222250">
              <a:lnSpc>
                <a:spcPct val="100000"/>
              </a:lnSpc>
              <a:spcBef>
                <a:spcPts val="0"/>
              </a:spcBef>
              <a:buFont typeface="Wingdings" panose="05000000000000000000" pitchFamily="2" charset="2"/>
              <a:buChar char="§"/>
            </a:pPr>
            <a:r>
              <a:rPr lang="en-US" sz="2000" i="1" dirty="0">
                <a:solidFill>
                  <a:srgbClr val="000000"/>
                </a:solidFill>
                <a:latin typeface="Times New Roman" panose="02020603050405020304" pitchFamily="18" charset="0"/>
              </a:rPr>
              <a:t>Megadat.com SRL v. Moldova (2008)</a:t>
            </a:r>
          </a:p>
          <a:p>
            <a:pPr marL="796925" lvl="3" indent="-163513">
              <a:lnSpc>
                <a:spcPct val="100000"/>
              </a:lnSpc>
              <a:spcBef>
                <a:spcPts val="0"/>
              </a:spcBef>
            </a:pPr>
            <a:endParaRPr lang="en-US" sz="2000" dirty="0">
              <a:solidFill>
                <a:srgbClr val="000000"/>
              </a:solidFill>
              <a:latin typeface="Times New Roman" panose="02020603050405020304" pitchFamily="18" charset="0"/>
            </a:endParaRPr>
          </a:p>
          <a:p>
            <a:pPr marL="796925" lvl="3" indent="-163513">
              <a:lnSpc>
                <a:spcPct val="100000"/>
              </a:lnSpc>
              <a:spcBef>
                <a:spcPts val="0"/>
              </a:spcBef>
            </a:pPr>
            <a:endParaRPr lang="en-US"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32807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850" y="0"/>
            <a:ext cx="7772400" cy="792088"/>
          </a:xfrm>
        </p:spPr>
        <p:txBody>
          <a:bodyPr>
            <a:normAutofit/>
          </a:bodyPr>
          <a:lstStyle/>
          <a:p>
            <a:pPr algn="ctr"/>
            <a:r>
              <a:rPr lang="en-US" sz="2800" b="1" dirty="0">
                <a:solidFill>
                  <a:prstClr val="black"/>
                </a:solidFill>
                <a:latin typeface="Sylfaen" pitchFamily="18" charset="0"/>
              </a:rPr>
              <a:t>Copyright on the Internet </a:t>
            </a:r>
            <a:endParaRPr lang="en-US" sz="2400" dirty="0"/>
          </a:p>
        </p:txBody>
      </p:sp>
      <p:sp>
        <p:nvSpPr>
          <p:cNvPr id="3" name="Content Placeholder 2"/>
          <p:cNvSpPr>
            <a:spLocks noGrp="1"/>
          </p:cNvSpPr>
          <p:nvPr>
            <p:ph idx="1"/>
          </p:nvPr>
        </p:nvSpPr>
        <p:spPr>
          <a:xfrm>
            <a:off x="251520" y="692696"/>
            <a:ext cx="8568952" cy="5760640"/>
          </a:xfrm>
          <a:solidFill>
            <a:schemeClr val="accent5">
              <a:lumMod val="20000"/>
              <a:lumOff val="80000"/>
            </a:schemeClr>
          </a:solidFill>
        </p:spPr>
        <p:txBody>
          <a:bodyPr>
            <a:normAutofit/>
          </a:bodyPr>
          <a:lstStyle/>
          <a:p>
            <a:pPr marL="460375" lvl="2" indent="0" algn="ctr">
              <a:lnSpc>
                <a:spcPct val="100000"/>
              </a:lnSpc>
              <a:spcBef>
                <a:spcPts val="0"/>
              </a:spcBef>
              <a:buNone/>
            </a:pPr>
            <a:endParaRPr lang="en-US" sz="2400" dirty="0">
              <a:latin typeface="Sylfaen" panose="010A0502050306030303" pitchFamily="18" charset="0"/>
            </a:endParaRPr>
          </a:p>
          <a:p>
            <a:pPr marL="460375" lvl="2" indent="0" algn="ctr">
              <a:lnSpc>
                <a:spcPct val="100000"/>
              </a:lnSpc>
              <a:spcBef>
                <a:spcPts val="0"/>
              </a:spcBef>
              <a:buNone/>
            </a:pPr>
            <a:endParaRPr lang="en-US" sz="2400" dirty="0">
              <a:latin typeface="Sylfaen" panose="010A0502050306030303" pitchFamily="18" charset="0"/>
            </a:endParaRPr>
          </a:p>
          <a:p>
            <a:pPr marL="460375" lvl="2" indent="0" algn="ctr">
              <a:lnSpc>
                <a:spcPct val="100000"/>
              </a:lnSpc>
              <a:spcBef>
                <a:spcPts val="0"/>
              </a:spcBef>
              <a:buNone/>
            </a:pPr>
            <a:r>
              <a:rPr lang="en-US" sz="2400" b="1" dirty="0">
                <a:latin typeface="Sylfaen" panose="010A0502050306030303" pitchFamily="18" charset="0"/>
              </a:rPr>
              <a:t>Publication</a:t>
            </a:r>
            <a:r>
              <a:rPr lang="en-US" sz="2400" dirty="0">
                <a:latin typeface="Sylfaen" panose="010A0502050306030303" pitchFamily="18" charset="0"/>
              </a:rPr>
              <a:t> of copyrighted material on Internet</a:t>
            </a:r>
          </a:p>
          <a:p>
            <a:pPr marL="460375" lvl="2" indent="0" algn="ctr">
              <a:lnSpc>
                <a:spcPct val="100000"/>
              </a:lnSpc>
              <a:spcBef>
                <a:spcPts val="0"/>
              </a:spcBef>
              <a:buNone/>
            </a:pPr>
            <a:endParaRPr lang="en-US" sz="2400" dirty="0">
              <a:latin typeface="Sylfaen" panose="010A0502050306030303" pitchFamily="18" charset="0"/>
            </a:endParaRPr>
          </a:p>
          <a:p>
            <a:pPr marL="460375" lvl="2" indent="0" algn="ctr">
              <a:lnSpc>
                <a:spcPct val="100000"/>
              </a:lnSpc>
              <a:spcBef>
                <a:spcPts val="0"/>
              </a:spcBef>
              <a:buNone/>
            </a:pPr>
            <a:r>
              <a:rPr lang="en-US" sz="2400" dirty="0">
                <a:latin typeface="Sylfaen" panose="010A0502050306030303" pitchFamily="18" charset="0"/>
              </a:rPr>
              <a:t>Freedom of expression </a:t>
            </a:r>
          </a:p>
          <a:p>
            <a:pPr marL="460375" lvl="2" indent="0" algn="ctr">
              <a:lnSpc>
                <a:spcPct val="100000"/>
              </a:lnSpc>
              <a:spcBef>
                <a:spcPts val="0"/>
              </a:spcBef>
              <a:buNone/>
            </a:pPr>
            <a:endParaRPr lang="en-US" sz="2400" dirty="0">
              <a:latin typeface="Sylfaen" panose="010A0502050306030303" pitchFamily="18" charset="0"/>
            </a:endParaRPr>
          </a:p>
          <a:p>
            <a:pPr marL="460375" lvl="2" indent="0" algn="ctr">
              <a:lnSpc>
                <a:spcPct val="100000"/>
              </a:lnSpc>
              <a:spcBef>
                <a:spcPts val="0"/>
              </a:spcBef>
              <a:buNone/>
            </a:pPr>
            <a:r>
              <a:rPr lang="en-US" sz="2400" dirty="0">
                <a:latin typeface="Sylfaen" panose="010A0502050306030303" pitchFamily="18" charset="0"/>
              </a:rPr>
              <a:t>Article 10</a:t>
            </a:r>
          </a:p>
          <a:p>
            <a:pPr marL="460375" lvl="2" indent="0" algn="ctr">
              <a:lnSpc>
                <a:spcPct val="100000"/>
              </a:lnSpc>
              <a:spcBef>
                <a:spcPts val="0"/>
              </a:spcBef>
              <a:buNone/>
            </a:pPr>
            <a:endParaRPr lang="en-US" sz="2400" dirty="0"/>
          </a:p>
        </p:txBody>
      </p:sp>
    </p:spTree>
    <p:extLst>
      <p:ext uri="{BB962C8B-B14F-4D97-AF65-F5344CB8AC3E}">
        <p14:creationId xmlns:p14="http://schemas.microsoft.com/office/powerpoint/2010/main" val="4036582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908720"/>
            <a:ext cx="8208912" cy="5544616"/>
          </a:xfrm>
        </p:spPr>
        <p:txBody>
          <a:bodyPr>
            <a:normAutofit/>
          </a:bodyPr>
          <a:lstStyle/>
          <a:p>
            <a:pPr marL="460375" lvl="2" indent="0">
              <a:lnSpc>
                <a:spcPct val="100000"/>
              </a:lnSpc>
              <a:spcBef>
                <a:spcPts val="0"/>
              </a:spcBef>
              <a:buNone/>
            </a:pPr>
            <a:endParaRPr lang="en-US" sz="2400" dirty="0"/>
          </a:p>
          <a:p>
            <a:r>
              <a:rPr lang="en-US" sz="2400" b="1" dirty="0">
                <a:solidFill>
                  <a:srgbClr val="000000"/>
                </a:solidFill>
                <a:latin typeface="Sylfaen" panose="010A0502050306030303" pitchFamily="18" charset="0"/>
              </a:rPr>
              <a:t>Ashby Donald and Others v. France (2013)</a:t>
            </a:r>
            <a:endParaRPr lang="en-US" sz="2400" dirty="0">
              <a:solidFill>
                <a:srgbClr val="000000"/>
              </a:solidFill>
              <a:latin typeface="Sylfaen" panose="010A0502050306030303" pitchFamily="18" charset="0"/>
            </a:endParaRPr>
          </a:p>
          <a:p>
            <a:pPr marL="236538" indent="0">
              <a:buNone/>
            </a:pPr>
            <a:endParaRPr lang="en-US" sz="2200" dirty="0">
              <a:solidFill>
                <a:srgbClr val="000000"/>
              </a:solidFill>
              <a:latin typeface="Sylfaen" panose="010A0502050306030303" pitchFamily="18" charset="0"/>
            </a:endParaRPr>
          </a:p>
          <a:p>
            <a:pPr marL="457200" indent="0" algn="just">
              <a:buNone/>
            </a:pPr>
            <a:r>
              <a:rPr lang="en-US" sz="2200" dirty="0">
                <a:solidFill>
                  <a:srgbClr val="000000"/>
                </a:solidFill>
                <a:latin typeface="Sylfaen" panose="010A0502050306030303" pitchFamily="18" charset="0"/>
              </a:rPr>
              <a:t>Two fashion photographers (applicants) were convicted in France (to a fine) for copyright violation for taking photographs of fashion models at fashion shows and publishing them on their website without </a:t>
            </a:r>
            <a:r>
              <a:rPr lang="en-US" sz="2200" dirty="0" err="1">
                <a:solidFill>
                  <a:srgbClr val="000000"/>
                </a:solidFill>
                <a:latin typeface="Sylfaen" panose="010A0502050306030303" pitchFamily="18" charset="0"/>
              </a:rPr>
              <a:t>authorisation</a:t>
            </a:r>
            <a:r>
              <a:rPr lang="en-US" sz="2200" dirty="0">
                <a:solidFill>
                  <a:srgbClr val="000000"/>
                </a:solidFill>
                <a:latin typeface="Sylfaen" panose="010A0502050306030303" pitchFamily="18" charset="0"/>
              </a:rPr>
              <a:t> of the fashion houses concerned. , of photos taken by the other applicant at fashion shows in 2003. </a:t>
            </a:r>
          </a:p>
          <a:p>
            <a:pPr marL="236538" indent="0" algn="just">
              <a:buNone/>
            </a:pPr>
            <a:endParaRPr lang="en-US" sz="2200" dirty="0">
              <a:solidFill>
                <a:srgbClr val="000000"/>
              </a:solidFill>
              <a:latin typeface="Sylfaen" panose="010A0502050306030303" pitchFamily="18" charset="0"/>
            </a:endParaRPr>
          </a:p>
          <a:p>
            <a:pPr marL="3598863" indent="-3362325" algn="just">
              <a:buNone/>
            </a:pPr>
            <a:r>
              <a:rPr lang="en-US" sz="2200" dirty="0">
                <a:solidFill>
                  <a:srgbClr val="000000"/>
                </a:solidFill>
                <a:latin typeface="Sylfaen" panose="010A0502050306030303" pitchFamily="18" charset="0"/>
              </a:rPr>
              <a:t>   No violation of article 10	(commercial speech, narrow protection, wide margin of appreciation to national </a:t>
            </a:r>
            <a:r>
              <a:rPr lang="en-US" sz="2200" dirty="0" err="1">
                <a:solidFill>
                  <a:srgbClr val="000000"/>
                </a:solidFill>
                <a:latin typeface="Sylfaen" panose="010A0502050306030303" pitchFamily="18" charset="0"/>
              </a:rPr>
              <a:t>bodie</a:t>
            </a:r>
            <a:r>
              <a:rPr lang="en-US" sz="2200" dirty="0">
                <a:solidFill>
                  <a:srgbClr val="000000"/>
                </a:solidFill>
                <a:latin typeface="Sylfaen" panose="010A0502050306030303" pitchFamily="18" charset="0"/>
              </a:rPr>
              <a:t>, low gravity punishment, fair balance was struck)</a:t>
            </a:r>
          </a:p>
        </p:txBody>
      </p:sp>
    </p:spTree>
    <p:extLst>
      <p:ext uri="{BB962C8B-B14F-4D97-AF65-F5344CB8AC3E}">
        <p14:creationId xmlns:p14="http://schemas.microsoft.com/office/powerpoint/2010/main" val="1355301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850" y="0"/>
            <a:ext cx="7772400" cy="792088"/>
          </a:xfrm>
        </p:spPr>
        <p:txBody>
          <a:bodyPr>
            <a:normAutofit/>
          </a:bodyPr>
          <a:lstStyle/>
          <a:p>
            <a:pPr algn="ctr"/>
            <a:r>
              <a:rPr lang="en-US" sz="2800" b="1" dirty="0">
                <a:solidFill>
                  <a:prstClr val="black"/>
                </a:solidFill>
                <a:latin typeface="Sylfaen" pitchFamily="18" charset="0"/>
              </a:rPr>
              <a:t>Copyright on the Internet </a:t>
            </a:r>
            <a:endParaRPr lang="en-US" sz="2400" dirty="0"/>
          </a:p>
        </p:txBody>
      </p:sp>
      <p:sp>
        <p:nvSpPr>
          <p:cNvPr id="3" name="Content Placeholder 2"/>
          <p:cNvSpPr>
            <a:spLocks noGrp="1"/>
          </p:cNvSpPr>
          <p:nvPr>
            <p:ph idx="1"/>
          </p:nvPr>
        </p:nvSpPr>
        <p:spPr>
          <a:xfrm>
            <a:off x="682850" y="1124744"/>
            <a:ext cx="7777582" cy="5328592"/>
          </a:xfrm>
          <a:solidFill>
            <a:schemeClr val="accent5">
              <a:lumMod val="20000"/>
              <a:lumOff val="80000"/>
            </a:schemeClr>
          </a:solidFill>
        </p:spPr>
        <p:txBody>
          <a:bodyPr>
            <a:normAutofit/>
          </a:bodyPr>
          <a:lstStyle/>
          <a:p>
            <a:pPr marL="460375" lvl="2" indent="0" algn="ctr">
              <a:lnSpc>
                <a:spcPct val="100000"/>
              </a:lnSpc>
              <a:spcBef>
                <a:spcPts val="0"/>
              </a:spcBef>
              <a:buNone/>
            </a:pPr>
            <a:endParaRPr lang="en-US" sz="2400" dirty="0">
              <a:latin typeface="Sylfaen" panose="010A0502050306030303" pitchFamily="18" charset="0"/>
            </a:endParaRPr>
          </a:p>
          <a:p>
            <a:pPr marL="460375" lvl="2" indent="0" algn="ctr">
              <a:lnSpc>
                <a:spcPct val="100000"/>
              </a:lnSpc>
              <a:spcBef>
                <a:spcPts val="0"/>
              </a:spcBef>
              <a:buNone/>
            </a:pPr>
            <a:endParaRPr lang="en-US" sz="2400" dirty="0">
              <a:latin typeface="Sylfaen" panose="010A0502050306030303" pitchFamily="18" charset="0"/>
            </a:endParaRPr>
          </a:p>
          <a:p>
            <a:pPr marL="460375" lvl="2" indent="0" algn="ctr">
              <a:lnSpc>
                <a:spcPct val="100000"/>
              </a:lnSpc>
              <a:spcBef>
                <a:spcPts val="0"/>
              </a:spcBef>
              <a:buNone/>
            </a:pPr>
            <a:r>
              <a:rPr lang="en-US" sz="2400" b="1" dirty="0">
                <a:latin typeface="Sylfaen" panose="010A0502050306030303" pitchFamily="18" charset="0"/>
              </a:rPr>
              <a:t>Sharing</a:t>
            </a:r>
            <a:r>
              <a:rPr lang="en-US" sz="2400" dirty="0">
                <a:latin typeface="Sylfaen" panose="010A0502050306030303" pitchFamily="18" charset="0"/>
              </a:rPr>
              <a:t> of copyrighted material on Internet</a:t>
            </a:r>
          </a:p>
          <a:p>
            <a:pPr marL="460375" lvl="2" indent="0" algn="ctr">
              <a:lnSpc>
                <a:spcPct val="100000"/>
              </a:lnSpc>
              <a:spcBef>
                <a:spcPts val="0"/>
              </a:spcBef>
              <a:buNone/>
            </a:pPr>
            <a:endParaRPr lang="en-US" sz="2400" dirty="0">
              <a:latin typeface="Sylfaen" panose="010A0502050306030303" pitchFamily="18" charset="0"/>
            </a:endParaRPr>
          </a:p>
          <a:p>
            <a:pPr marL="460375" lvl="2" indent="0" algn="ctr">
              <a:lnSpc>
                <a:spcPct val="100000"/>
              </a:lnSpc>
              <a:spcBef>
                <a:spcPts val="0"/>
              </a:spcBef>
              <a:buNone/>
            </a:pPr>
            <a:r>
              <a:rPr lang="en-US" sz="2400" dirty="0">
                <a:latin typeface="Sylfaen" panose="010A0502050306030303" pitchFamily="18" charset="0"/>
              </a:rPr>
              <a:t>Freedom of receiving and imparting information </a:t>
            </a:r>
          </a:p>
          <a:p>
            <a:pPr marL="460375" lvl="2" indent="0" algn="ctr">
              <a:lnSpc>
                <a:spcPct val="100000"/>
              </a:lnSpc>
              <a:spcBef>
                <a:spcPts val="0"/>
              </a:spcBef>
              <a:buNone/>
            </a:pPr>
            <a:endParaRPr lang="en-US" sz="2400" dirty="0">
              <a:latin typeface="Sylfaen" panose="010A0502050306030303" pitchFamily="18" charset="0"/>
            </a:endParaRPr>
          </a:p>
          <a:p>
            <a:pPr marL="460375" lvl="2" indent="0" algn="ctr">
              <a:lnSpc>
                <a:spcPct val="100000"/>
              </a:lnSpc>
              <a:spcBef>
                <a:spcPts val="0"/>
              </a:spcBef>
              <a:buNone/>
            </a:pPr>
            <a:r>
              <a:rPr lang="en-US" sz="2400" dirty="0">
                <a:latin typeface="Sylfaen" panose="010A0502050306030303" pitchFamily="18" charset="0"/>
              </a:rPr>
              <a:t>Article 10</a:t>
            </a:r>
          </a:p>
          <a:p>
            <a:pPr marL="460375" lvl="2" indent="0" algn="ctr">
              <a:lnSpc>
                <a:spcPct val="100000"/>
              </a:lnSpc>
              <a:spcBef>
                <a:spcPts val="0"/>
              </a:spcBef>
              <a:buNone/>
            </a:pPr>
            <a:endParaRPr lang="en-US" sz="2400" dirty="0"/>
          </a:p>
        </p:txBody>
      </p:sp>
    </p:spTree>
    <p:extLst>
      <p:ext uri="{BB962C8B-B14F-4D97-AF65-F5344CB8AC3E}">
        <p14:creationId xmlns:p14="http://schemas.microsoft.com/office/powerpoint/2010/main" val="3995514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764704"/>
            <a:ext cx="8424936" cy="5688632"/>
          </a:xfrm>
        </p:spPr>
        <p:txBody>
          <a:bodyPr>
            <a:normAutofit/>
          </a:bodyPr>
          <a:lstStyle/>
          <a:p>
            <a:pPr marL="457200" lvl="2" indent="-457200">
              <a:lnSpc>
                <a:spcPct val="100000"/>
              </a:lnSpc>
              <a:spcBef>
                <a:spcPts val="0"/>
              </a:spcBef>
            </a:pPr>
            <a:endParaRPr lang="en-US" sz="2600" b="1" dirty="0">
              <a:solidFill>
                <a:srgbClr val="000000"/>
              </a:solidFill>
              <a:latin typeface="Sylfaen" panose="010A0502050306030303" pitchFamily="18" charset="0"/>
            </a:endParaRPr>
          </a:p>
          <a:p>
            <a:pPr marL="280988" lvl="2" indent="-280988">
              <a:lnSpc>
                <a:spcPct val="100000"/>
              </a:lnSpc>
              <a:spcBef>
                <a:spcPts val="0"/>
              </a:spcBef>
            </a:pPr>
            <a:r>
              <a:rPr lang="en-US" sz="2600" b="1" dirty="0">
                <a:solidFill>
                  <a:srgbClr val="000000"/>
                </a:solidFill>
                <a:latin typeface="Sylfaen" panose="010A0502050306030303" pitchFamily="18" charset="0"/>
              </a:rPr>
              <a:t>Neij and </a:t>
            </a:r>
            <a:r>
              <a:rPr lang="en-US" sz="2600" b="1" dirty="0" err="1">
                <a:solidFill>
                  <a:srgbClr val="000000"/>
                </a:solidFill>
                <a:latin typeface="Sylfaen" panose="010A0502050306030303" pitchFamily="18" charset="0"/>
              </a:rPr>
              <a:t>Sunde</a:t>
            </a:r>
            <a:r>
              <a:rPr lang="en-US" sz="2600" b="1" dirty="0">
                <a:solidFill>
                  <a:srgbClr val="000000"/>
                </a:solidFill>
                <a:latin typeface="Sylfaen" panose="010A0502050306030303" pitchFamily="18" charset="0"/>
              </a:rPr>
              <a:t> </a:t>
            </a:r>
            <a:r>
              <a:rPr lang="en-US" sz="2600" b="1" dirty="0" err="1">
                <a:solidFill>
                  <a:srgbClr val="000000"/>
                </a:solidFill>
                <a:latin typeface="Sylfaen" panose="010A0502050306030303" pitchFamily="18" charset="0"/>
              </a:rPr>
              <a:t>Kolmisoppi</a:t>
            </a:r>
            <a:r>
              <a:rPr lang="en-US" sz="2600" b="1" dirty="0">
                <a:solidFill>
                  <a:srgbClr val="000000"/>
                </a:solidFill>
                <a:latin typeface="Sylfaen" panose="010A0502050306030303" pitchFamily="18" charset="0"/>
              </a:rPr>
              <a:t> v. Sweden (2013)</a:t>
            </a:r>
          </a:p>
          <a:p>
            <a:pPr marL="460375" lvl="2" indent="0">
              <a:lnSpc>
                <a:spcPct val="100000"/>
              </a:lnSpc>
              <a:spcBef>
                <a:spcPts val="0"/>
              </a:spcBef>
              <a:buNone/>
            </a:pPr>
            <a:endParaRPr lang="en-US" sz="2200" dirty="0">
              <a:solidFill>
                <a:srgbClr val="000000"/>
              </a:solidFill>
              <a:latin typeface="Sylfaen" panose="010A0502050306030303" pitchFamily="18" charset="0"/>
            </a:endParaRPr>
          </a:p>
          <a:p>
            <a:pPr marL="515938" marR="0" indent="0" algn="just">
              <a:spcBef>
                <a:spcPts val="0"/>
              </a:spcBef>
              <a:spcAft>
                <a:spcPts val="0"/>
              </a:spcAft>
              <a:buNone/>
            </a:pPr>
            <a:r>
              <a:rPr lang="en-GB" sz="2400" dirty="0">
                <a:latin typeface="Times New Roman" panose="02020603050405020304" pitchFamily="18" charset="0"/>
                <a:ea typeface="Times New Roman" panose="02020603050405020304" pitchFamily="18" charset="0"/>
              </a:rPr>
              <a:t>Article 10 applies not only to the </a:t>
            </a:r>
            <a:r>
              <a:rPr lang="en-GB" sz="2400" b="1" dirty="0">
                <a:latin typeface="Times New Roman" panose="02020603050405020304" pitchFamily="18" charset="0"/>
                <a:ea typeface="Times New Roman" panose="02020603050405020304" pitchFamily="18" charset="0"/>
              </a:rPr>
              <a:t>content</a:t>
            </a:r>
            <a:r>
              <a:rPr lang="en-GB" sz="2400" dirty="0">
                <a:latin typeface="Times New Roman" panose="02020603050405020304" pitchFamily="18" charset="0"/>
                <a:ea typeface="Times New Roman" panose="02020603050405020304" pitchFamily="18" charset="0"/>
              </a:rPr>
              <a:t> of the information but also to the </a:t>
            </a:r>
            <a:r>
              <a:rPr lang="en-GB" sz="2400" b="1" dirty="0">
                <a:latin typeface="Times New Roman" panose="02020603050405020304" pitchFamily="18" charset="0"/>
                <a:ea typeface="Times New Roman" panose="02020603050405020304" pitchFamily="18" charset="0"/>
              </a:rPr>
              <a:t>means</a:t>
            </a:r>
            <a:r>
              <a:rPr lang="en-GB" sz="2400" dirty="0">
                <a:latin typeface="Times New Roman" panose="02020603050405020304" pitchFamily="18" charset="0"/>
                <a:ea typeface="Times New Roman" panose="02020603050405020304" pitchFamily="18" charset="0"/>
              </a:rPr>
              <a:t> of transmission or reception since any restriction imposed on the means necessarily interferes with the right to receive and impart information (see, for example, </a:t>
            </a:r>
            <a:r>
              <a:rPr lang="en-GB" sz="2400" i="1" dirty="0" err="1">
                <a:latin typeface="Times New Roman" panose="02020603050405020304" pitchFamily="18" charset="0"/>
                <a:ea typeface="Times New Roman" panose="02020603050405020304" pitchFamily="18" charset="0"/>
              </a:rPr>
              <a:t>Öztürk</a:t>
            </a:r>
            <a:r>
              <a:rPr lang="en-GB" sz="2400" i="1" dirty="0">
                <a:latin typeface="Times New Roman" panose="02020603050405020304" pitchFamily="18" charset="0"/>
                <a:ea typeface="Times New Roman" panose="02020603050405020304" pitchFamily="18" charset="0"/>
              </a:rPr>
              <a:t> v. Turkey </a:t>
            </a:r>
            <a:r>
              <a:rPr lang="en-GB" sz="2400" dirty="0">
                <a:latin typeface="Times New Roman" panose="02020603050405020304" pitchFamily="18" charset="0"/>
                <a:ea typeface="Times New Roman" panose="02020603050405020304" pitchFamily="18" charset="0"/>
              </a:rPr>
              <a:t>[GC], no. 22479/93, § 49, ECHR 1999-VI).</a:t>
            </a:r>
          </a:p>
          <a:p>
            <a:pPr marL="236538" marR="0" indent="0" algn="just">
              <a:spcBef>
                <a:spcPts val="0"/>
              </a:spcBef>
              <a:spcAft>
                <a:spcPts val="0"/>
              </a:spcAft>
              <a:buNone/>
            </a:pPr>
            <a:endParaRPr lang="en-GB" sz="2400" dirty="0">
              <a:latin typeface="Times New Roman" panose="02020603050405020304" pitchFamily="18" charset="0"/>
              <a:ea typeface="Times New Roman" panose="02020603050405020304" pitchFamily="18" charset="0"/>
            </a:endParaRPr>
          </a:p>
          <a:p>
            <a:pPr marL="236538" marR="0" indent="0" algn="just">
              <a:spcBef>
                <a:spcPts val="0"/>
              </a:spcBef>
              <a:spcAft>
                <a:spcPts val="0"/>
              </a:spcAft>
              <a:buNone/>
            </a:pPr>
            <a:endParaRPr lang="en-US" sz="2400" dirty="0">
              <a:latin typeface="Times New Roman" panose="02020603050405020304" pitchFamily="18" charset="0"/>
              <a:ea typeface="Times New Roman" panose="02020603050405020304" pitchFamily="18" charset="0"/>
            </a:endParaRPr>
          </a:p>
          <a:p>
            <a:pPr marL="460375" lvl="2" indent="-223838">
              <a:lnSpc>
                <a:spcPct val="100000"/>
              </a:lnSpc>
              <a:spcBef>
                <a:spcPts val="0"/>
              </a:spcBef>
              <a:buNone/>
            </a:pPr>
            <a:endParaRPr lang="en-US" sz="2200" dirty="0">
              <a:solidFill>
                <a:srgbClr val="000000"/>
              </a:solidFill>
              <a:latin typeface="Sylfaen" panose="010A0502050306030303" pitchFamily="18" charset="0"/>
            </a:endParaRPr>
          </a:p>
          <a:p>
            <a:pPr marL="460375" lvl="2" indent="-223838">
              <a:lnSpc>
                <a:spcPct val="100000"/>
              </a:lnSpc>
              <a:spcBef>
                <a:spcPts val="0"/>
              </a:spcBef>
              <a:buNone/>
            </a:pPr>
            <a:endParaRPr lang="en-US" sz="2200" dirty="0">
              <a:solidFill>
                <a:srgbClr val="000000"/>
              </a:solidFill>
              <a:latin typeface="Sylfaen" panose="010A0502050306030303" pitchFamily="18" charset="0"/>
            </a:endParaRPr>
          </a:p>
        </p:txBody>
      </p:sp>
    </p:spTree>
    <p:extLst>
      <p:ext uri="{BB962C8B-B14F-4D97-AF65-F5344CB8AC3E}">
        <p14:creationId xmlns:p14="http://schemas.microsoft.com/office/powerpoint/2010/main" val="3053545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8"/>
            <a:ext cx="8424936" cy="6336704"/>
          </a:xfrm>
        </p:spPr>
        <p:txBody>
          <a:bodyPr>
            <a:normAutofit fontScale="92500" lnSpcReduction="10000"/>
          </a:bodyPr>
          <a:lstStyle/>
          <a:p>
            <a:pPr marL="457200" lvl="2" indent="-457200">
              <a:lnSpc>
                <a:spcPct val="100000"/>
              </a:lnSpc>
              <a:spcBef>
                <a:spcPts val="0"/>
              </a:spcBef>
            </a:pPr>
            <a:endParaRPr lang="en-US" sz="2600" b="1" dirty="0">
              <a:solidFill>
                <a:srgbClr val="000000"/>
              </a:solidFill>
              <a:latin typeface="Sylfaen" panose="010A0502050306030303" pitchFamily="18" charset="0"/>
            </a:endParaRPr>
          </a:p>
          <a:p>
            <a:pPr marL="280988" lvl="2" indent="-280988">
              <a:lnSpc>
                <a:spcPct val="100000"/>
              </a:lnSpc>
              <a:spcBef>
                <a:spcPts val="0"/>
              </a:spcBef>
            </a:pPr>
            <a:r>
              <a:rPr lang="en-US" sz="2600" b="1" dirty="0">
                <a:solidFill>
                  <a:srgbClr val="000000"/>
                </a:solidFill>
                <a:latin typeface="Sylfaen" panose="010A0502050306030303" pitchFamily="18" charset="0"/>
              </a:rPr>
              <a:t>Neij and </a:t>
            </a:r>
            <a:r>
              <a:rPr lang="en-US" sz="2600" b="1" dirty="0" err="1">
                <a:solidFill>
                  <a:srgbClr val="000000"/>
                </a:solidFill>
                <a:latin typeface="Sylfaen" panose="010A0502050306030303" pitchFamily="18" charset="0"/>
              </a:rPr>
              <a:t>Sunde</a:t>
            </a:r>
            <a:r>
              <a:rPr lang="en-US" sz="2600" b="1" dirty="0">
                <a:solidFill>
                  <a:srgbClr val="000000"/>
                </a:solidFill>
                <a:latin typeface="Sylfaen" panose="010A0502050306030303" pitchFamily="18" charset="0"/>
              </a:rPr>
              <a:t> </a:t>
            </a:r>
            <a:r>
              <a:rPr lang="en-US" sz="2600" b="1" dirty="0" err="1">
                <a:solidFill>
                  <a:srgbClr val="000000"/>
                </a:solidFill>
                <a:latin typeface="Sylfaen" panose="010A0502050306030303" pitchFamily="18" charset="0"/>
              </a:rPr>
              <a:t>Kolmisoppi</a:t>
            </a:r>
            <a:r>
              <a:rPr lang="en-US" sz="2600" b="1" dirty="0">
                <a:solidFill>
                  <a:srgbClr val="000000"/>
                </a:solidFill>
                <a:latin typeface="Sylfaen" panose="010A0502050306030303" pitchFamily="18" charset="0"/>
              </a:rPr>
              <a:t> v. Sweden (2013)</a:t>
            </a:r>
          </a:p>
          <a:p>
            <a:pPr marL="460375" lvl="2" indent="0">
              <a:lnSpc>
                <a:spcPct val="100000"/>
              </a:lnSpc>
              <a:spcBef>
                <a:spcPts val="0"/>
              </a:spcBef>
              <a:buNone/>
            </a:pPr>
            <a:endParaRPr lang="en-US" sz="2200" dirty="0">
              <a:solidFill>
                <a:srgbClr val="000000"/>
              </a:solidFill>
              <a:latin typeface="Sylfaen" panose="010A0502050306030303" pitchFamily="18" charset="0"/>
            </a:endParaRPr>
          </a:p>
          <a:p>
            <a:pPr marL="236538" lvl="2" indent="0" algn="just">
              <a:lnSpc>
                <a:spcPct val="100000"/>
              </a:lnSpc>
              <a:spcBef>
                <a:spcPts val="0"/>
              </a:spcBef>
              <a:buNone/>
              <a:tabLst>
                <a:tab pos="176213" algn="l"/>
              </a:tabLst>
            </a:pPr>
            <a:r>
              <a:rPr lang="en-US" sz="2400" dirty="0">
                <a:solidFill>
                  <a:srgbClr val="000000"/>
                </a:solidFill>
                <a:latin typeface="Sylfaen" panose="010A0502050306030303" pitchFamily="18" charset="0"/>
              </a:rPr>
              <a:t>Conviction (10 &amp; 8</a:t>
            </a:r>
            <a:r>
              <a:rPr lang="hy-AM" sz="2400" dirty="0">
                <a:solidFill>
                  <a:srgbClr val="000000"/>
                </a:solidFill>
                <a:latin typeface="Sylfaen" panose="010A0502050306030303" pitchFamily="18" charset="0"/>
              </a:rPr>
              <a:t> </a:t>
            </a:r>
            <a:r>
              <a:rPr lang="en-US" sz="2400" dirty="0">
                <a:solidFill>
                  <a:srgbClr val="000000"/>
                </a:solidFill>
                <a:latin typeface="Sylfaen" panose="010A0502050306030303" pitchFamily="18" charset="0"/>
              </a:rPr>
              <a:t>months imprisonment and 5 million Euro) of two co-founders of “The Pirate Bay” - the world’s largest website for sharing </a:t>
            </a:r>
            <a:r>
              <a:rPr lang="en-US" sz="2400" b="1" dirty="0">
                <a:solidFill>
                  <a:srgbClr val="000000"/>
                </a:solidFill>
                <a:latin typeface="Sylfaen" panose="010A0502050306030303" pitchFamily="18" charset="0"/>
              </a:rPr>
              <a:t>torrent</a:t>
            </a:r>
            <a:r>
              <a:rPr lang="en-US" sz="2400" dirty="0">
                <a:solidFill>
                  <a:srgbClr val="000000"/>
                </a:solidFill>
                <a:latin typeface="Sylfaen" panose="010A0502050306030303" pitchFamily="18" charset="0"/>
              </a:rPr>
              <a:t> files. </a:t>
            </a:r>
          </a:p>
          <a:p>
            <a:pPr marL="236538" lvl="2" indent="0" algn="just">
              <a:lnSpc>
                <a:spcPct val="100000"/>
              </a:lnSpc>
              <a:spcBef>
                <a:spcPts val="0"/>
              </a:spcBef>
              <a:buNone/>
              <a:tabLst>
                <a:tab pos="176213" algn="l"/>
              </a:tabLst>
            </a:pPr>
            <a:endParaRPr lang="en-US" sz="2400" dirty="0">
              <a:solidFill>
                <a:srgbClr val="000000"/>
              </a:solidFill>
              <a:latin typeface="Sylfaen" panose="010A0502050306030303" pitchFamily="18" charset="0"/>
            </a:endParaRPr>
          </a:p>
          <a:p>
            <a:pPr marL="236538" lvl="2" indent="0" algn="just">
              <a:lnSpc>
                <a:spcPct val="100000"/>
              </a:lnSpc>
              <a:spcBef>
                <a:spcPts val="0"/>
              </a:spcBef>
              <a:buNone/>
              <a:tabLst>
                <a:tab pos="176213" algn="l"/>
              </a:tabLst>
            </a:pPr>
            <a:r>
              <a:rPr lang="en-GB" sz="2400" dirty="0">
                <a:latin typeface="Sylfaen" panose="010A0502050306030303" pitchFamily="18" charset="0"/>
                <a:ea typeface="Times New Roman" panose="02020603050405020304" pitchFamily="18" charset="0"/>
              </a:rPr>
              <a:t>The applicants put in place the means for others to impart and receive information within the meaning of Article 10 of the Convention. </a:t>
            </a:r>
            <a:endParaRPr lang="en-US" sz="2400" dirty="0">
              <a:solidFill>
                <a:srgbClr val="000000"/>
              </a:solidFill>
              <a:latin typeface="Sylfaen" panose="010A0502050306030303" pitchFamily="18" charset="0"/>
            </a:endParaRPr>
          </a:p>
          <a:p>
            <a:pPr marL="236538" lvl="2" indent="0" algn="just">
              <a:lnSpc>
                <a:spcPct val="100000"/>
              </a:lnSpc>
              <a:spcBef>
                <a:spcPts val="0"/>
              </a:spcBef>
              <a:buNone/>
              <a:tabLst>
                <a:tab pos="176213" algn="l"/>
              </a:tabLst>
            </a:pPr>
            <a:endParaRPr lang="en-US" sz="2400" dirty="0">
              <a:solidFill>
                <a:srgbClr val="000000"/>
              </a:solidFill>
              <a:latin typeface="Sylfaen" panose="010A0502050306030303" pitchFamily="18" charset="0"/>
            </a:endParaRPr>
          </a:p>
          <a:p>
            <a:pPr marL="236538" lvl="2" indent="0" algn="just">
              <a:lnSpc>
                <a:spcPct val="100000"/>
              </a:lnSpc>
              <a:spcBef>
                <a:spcPts val="0"/>
              </a:spcBef>
              <a:buNone/>
              <a:tabLst>
                <a:tab pos="176213" algn="l"/>
              </a:tabLst>
            </a:pPr>
            <a:r>
              <a:rPr lang="en-US" sz="2400" dirty="0">
                <a:solidFill>
                  <a:srgbClr val="000000"/>
                </a:solidFill>
                <a:latin typeface="Sylfaen" panose="010A0502050306030303" pitchFamily="18" charset="0"/>
              </a:rPr>
              <a:t>Sharing, or allowing others to share, files of this kind on the Internet, even copyright-protected material 	and for profit-making purposes, was covered by the right to 	“receive and impart information” under Article 10.</a:t>
            </a:r>
          </a:p>
          <a:p>
            <a:pPr marL="460375" lvl="2" indent="-223838">
              <a:lnSpc>
                <a:spcPct val="100000"/>
              </a:lnSpc>
              <a:spcBef>
                <a:spcPts val="0"/>
              </a:spcBef>
              <a:buNone/>
            </a:pPr>
            <a:endParaRPr lang="en-US" sz="2200" dirty="0">
              <a:solidFill>
                <a:srgbClr val="000000"/>
              </a:solidFill>
              <a:latin typeface="Sylfaen" panose="010A0502050306030303" pitchFamily="18" charset="0"/>
            </a:endParaRPr>
          </a:p>
          <a:p>
            <a:pPr marL="3024188" lvl="0" indent="-2787650" algn="just">
              <a:buNone/>
            </a:pPr>
            <a:r>
              <a:rPr lang="en-US" sz="2200" dirty="0">
                <a:solidFill>
                  <a:srgbClr val="000000"/>
                </a:solidFill>
                <a:latin typeface="Sylfaen" panose="010A0502050306030303" pitchFamily="18" charset="0"/>
              </a:rPr>
              <a:t>No violation of article 10 (conviction not disproportional, commercial speech, narrow protection, failed to remove copyrighted materials after </a:t>
            </a:r>
            <a:r>
              <a:rPr lang="en-US" sz="2200" dirty="0" err="1">
                <a:solidFill>
                  <a:srgbClr val="000000"/>
                </a:solidFill>
                <a:latin typeface="Sylfaen" panose="010A0502050306030303" pitchFamily="18" charset="0"/>
              </a:rPr>
              <a:t>beng</a:t>
            </a:r>
            <a:r>
              <a:rPr lang="en-US" sz="2200" dirty="0">
                <a:solidFill>
                  <a:srgbClr val="000000"/>
                </a:solidFill>
                <a:latin typeface="Sylfaen" panose="010A0502050306030303" pitchFamily="18" charset="0"/>
              </a:rPr>
              <a:t> notified repeatedly, wide margin of appreciation to national </a:t>
            </a:r>
            <a:r>
              <a:rPr lang="en-US" sz="2200" dirty="0" err="1">
                <a:solidFill>
                  <a:srgbClr val="000000"/>
                </a:solidFill>
                <a:latin typeface="Sylfaen" panose="010A0502050306030303" pitchFamily="18" charset="0"/>
              </a:rPr>
              <a:t>bodies,fair</a:t>
            </a:r>
            <a:r>
              <a:rPr lang="en-US" sz="2200" dirty="0">
                <a:solidFill>
                  <a:srgbClr val="000000"/>
                </a:solidFill>
                <a:latin typeface="Sylfaen" panose="010A0502050306030303" pitchFamily="18" charset="0"/>
              </a:rPr>
              <a:t> balance was struck)</a:t>
            </a:r>
          </a:p>
        </p:txBody>
      </p:sp>
    </p:spTree>
    <p:extLst>
      <p:ext uri="{BB962C8B-B14F-4D97-AF65-F5344CB8AC3E}">
        <p14:creationId xmlns:p14="http://schemas.microsoft.com/office/powerpoint/2010/main" val="1029679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0"/>
            <a:ext cx="8640960" cy="6669360"/>
          </a:xfrm>
        </p:spPr>
        <p:txBody>
          <a:bodyPr>
            <a:normAutofit fontScale="92500" lnSpcReduction="20000"/>
          </a:bodyPr>
          <a:lstStyle/>
          <a:p>
            <a:pPr marL="460375" lvl="2" indent="0" algn="ctr">
              <a:lnSpc>
                <a:spcPct val="100000"/>
              </a:lnSpc>
              <a:spcBef>
                <a:spcPts val="0"/>
              </a:spcBef>
              <a:buNone/>
            </a:pPr>
            <a:r>
              <a:rPr lang="en-US" sz="2800" b="1" dirty="0">
                <a:solidFill>
                  <a:prstClr val="black"/>
                </a:solidFill>
                <a:latin typeface="Sylfaen" pitchFamily="18" charset="0"/>
              </a:rPr>
              <a:t>The Pirate Bay</a:t>
            </a:r>
          </a:p>
          <a:p>
            <a:pPr marL="460375" lvl="2" indent="0" algn="ctr">
              <a:lnSpc>
                <a:spcPct val="100000"/>
              </a:lnSpc>
              <a:spcBef>
                <a:spcPts val="0"/>
              </a:spcBef>
              <a:buNone/>
            </a:pPr>
            <a:endParaRPr lang="en-US" sz="2200" b="1" dirty="0">
              <a:solidFill>
                <a:prstClr val="black"/>
              </a:solidFill>
              <a:latin typeface="Sylfaen" pitchFamily="18" charset="0"/>
              <a:hlinkClick r:id="rId2"/>
            </a:endParaRPr>
          </a:p>
          <a:p>
            <a:pPr marL="460375" lvl="2" indent="0" algn="r">
              <a:lnSpc>
                <a:spcPct val="100000"/>
              </a:lnSpc>
              <a:spcBef>
                <a:spcPts val="0"/>
              </a:spcBef>
              <a:buNone/>
            </a:pPr>
            <a:r>
              <a:rPr lang="en-US" sz="2200" b="1" dirty="0">
                <a:solidFill>
                  <a:prstClr val="black"/>
                </a:solidFill>
                <a:latin typeface="Sylfaen" pitchFamily="18" charset="0"/>
                <a:hlinkClick r:id="rId2"/>
              </a:rPr>
              <a:t>https://thepiratebay.org</a:t>
            </a:r>
            <a:r>
              <a:rPr lang="en-US" sz="2200" b="1" dirty="0">
                <a:solidFill>
                  <a:prstClr val="black"/>
                </a:solidFill>
                <a:latin typeface="Sylfaen" pitchFamily="18" charset="0"/>
              </a:rPr>
              <a:t> </a:t>
            </a:r>
          </a:p>
          <a:p>
            <a:pPr marL="460375" lvl="2" indent="0" algn="ctr">
              <a:lnSpc>
                <a:spcPct val="100000"/>
              </a:lnSpc>
              <a:spcBef>
                <a:spcPts val="0"/>
              </a:spcBef>
              <a:buNone/>
            </a:pPr>
            <a:endParaRPr lang="en-US" sz="2000" b="1" dirty="0">
              <a:solidFill>
                <a:prstClr val="black"/>
              </a:solidFill>
              <a:latin typeface="Sylfaen" pitchFamily="18" charset="0"/>
            </a:endParaRPr>
          </a:p>
          <a:p>
            <a:pPr marL="460375" lvl="2" indent="0" algn="ctr">
              <a:lnSpc>
                <a:spcPct val="100000"/>
              </a:lnSpc>
              <a:spcBef>
                <a:spcPts val="0"/>
              </a:spcBef>
              <a:buNone/>
            </a:pPr>
            <a:endParaRPr lang="en-US" sz="2000" b="1" dirty="0">
              <a:solidFill>
                <a:prstClr val="black"/>
              </a:solidFill>
              <a:latin typeface="Sylfaen" pitchFamily="18" charset="0"/>
            </a:endParaRPr>
          </a:p>
          <a:p>
            <a:pPr marL="280988" indent="-280988" algn="just"/>
            <a:endParaRPr lang="en-US" sz="2400" dirty="0">
              <a:solidFill>
                <a:srgbClr val="000000"/>
              </a:solidFill>
              <a:latin typeface="Sylfaen" panose="010A0502050306030303" pitchFamily="18" charset="0"/>
            </a:endParaRPr>
          </a:p>
          <a:p>
            <a:pPr marL="280988" indent="-280988" algn="just"/>
            <a:r>
              <a:rPr lang="en-US" sz="2400" dirty="0">
                <a:solidFill>
                  <a:srgbClr val="000000"/>
                </a:solidFill>
                <a:latin typeface="Sylfaen" panose="010A0502050306030303" pitchFamily="18" charset="0"/>
              </a:rPr>
              <a:t>The worlds largest </a:t>
            </a:r>
            <a:r>
              <a:rPr lang="en-US" sz="2400" b="1" dirty="0">
                <a:solidFill>
                  <a:srgbClr val="000000"/>
                </a:solidFill>
                <a:latin typeface="Sylfaen" panose="010A0502050306030303" pitchFamily="18" charset="0"/>
              </a:rPr>
              <a:t>torrent</a:t>
            </a:r>
            <a:r>
              <a:rPr lang="en-US" sz="2400" dirty="0">
                <a:solidFill>
                  <a:srgbClr val="000000"/>
                </a:solidFill>
                <a:latin typeface="Sylfaen" panose="010A0502050306030303" pitchFamily="18" charset="0"/>
              </a:rPr>
              <a:t> files sharing website. </a:t>
            </a:r>
          </a:p>
          <a:p>
            <a:pPr marL="280988" indent="-280988" algn="just"/>
            <a:endParaRPr lang="en-US" sz="2400" dirty="0">
              <a:solidFill>
                <a:srgbClr val="000000"/>
              </a:solidFill>
              <a:latin typeface="Sylfaen" panose="010A0502050306030303" pitchFamily="18" charset="0"/>
            </a:endParaRPr>
          </a:p>
          <a:p>
            <a:pPr marL="280988" marR="0" indent="-280988" algn="just">
              <a:spcBef>
                <a:spcPts val="0"/>
              </a:spcBef>
              <a:spcAft>
                <a:spcPts val="0"/>
              </a:spcAft>
            </a:pPr>
            <a:r>
              <a:rPr lang="en-GB" sz="2400" dirty="0">
                <a:latin typeface="Sylfaen" panose="010A0502050306030303" pitchFamily="18" charset="0"/>
                <a:ea typeface="Times New Roman" panose="02020603050405020304" pitchFamily="18" charset="0"/>
              </a:rPr>
              <a:t>The website makes it possible for users to come into contact with each other through torrent files (Internet links), after which the users are able, outside website’s computers, exchange digital material through file-sharing.</a:t>
            </a:r>
          </a:p>
          <a:p>
            <a:pPr marL="280988" marR="0" indent="-280988" algn="just">
              <a:spcBef>
                <a:spcPts val="0"/>
              </a:spcBef>
              <a:spcAft>
                <a:spcPts val="0"/>
              </a:spcAft>
            </a:pPr>
            <a:endParaRPr lang="en-GB" sz="2400" dirty="0">
              <a:latin typeface="Sylfaen" panose="010A0502050306030303" pitchFamily="18" charset="0"/>
              <a:ea typeface="Times New Roman" panose="02020603050405020304" pitchFamily="18" charset="0"/>
            </a:endParaRPr>
          </a:p>
          <a:p>
            <a:pPr marL="280988" marR="0" indent="-280988" algn="just">
              <a:spcBef>
                <a:spcPts val="0"/>
              </a:spcBef>
              <a:spcAft>
                <a:spcPts val="0"/>
              </a:spcAft>
            </a:pPr>
            <a:r>
              <a:rPr lang="en-US" sz="2400" dirty="0">
                <a:latin typeface="Sylfaen" panose="010A0502050306030303" pitchFamily="18" charset="0"/>
                <a:ea typeface="Times New Roman" panose="02020603050405020304" pitchFamily="18" charset="0"/>
              </a:rPr>
              <a:t>The website simply receives and provides information about torrent files. The users then decide whether or not to take advantage of the granted opportunity. </a:t>
            </a:r>
          </a:p>
          <a:p>
            <a:pPr marL="280988" indent="-280988" algn="just"/>
            <a:endParaRPr lang="en-US" sz="2400" dirty="0">
              <a:solidFill>
                <a:srgbClr val="000000"/>
              </a:solidFill>
              <a:latin typeface="Sylfaen" panose="010A0502050306030303" pitchFamily="18" charset="0"/>
            </a:endParaRPr>
          </a:p>
          <a:p>
            <a:pPr marL="280988" indent="-280988" algn="just"/>
            <a:r>
              <a:rPr lang="en-US" sz="2400" dirty="0">
                <a:solidFill>
                  <a:srgbClr val="000000"/>
                </a:solidFill>
                <a:latin typeface="Sylfaen" panose="010A0502050306030303" pitchFamily="18" charset="0"/>
              </a:rPr>
              <a:t>No torrent files are saved at the website’s server. That means no copyrighted and/or illegal material are stored be the website. It is therefore not possible to hold the people behind The Pirate Bay responsible for the material that is being spread using the site.</a:t>
            </a:r>
          </a:p>
          <a:p>
            <a:pPr marL="280988" indent="-280988" algn="just"/>
            <a:endParaRPr lang="en-US" sz="2400" dirty="0">
              <a:solidFill>
                <a:srgbClr val="000000"/>
              </a:solidFill>
              <a:latin typeface="Sylfaen" panose="010A0502050306030303" pitchFamily="18" charset="0"/>
            </a:endParaRPr>
          </a:p>
          <a:p>
            <a:pPr marL="280988" indent="-280988" algn="just"/>
            <a:r>
              <a:rPr lang="en-US" sz="2400" dirty="0">
                <a:solidFill>
                  <a:srgbClr val="000000"/>
                </a:solidFill>
                <a:latin typeface="Sylfaen" panose="010A0502050306030303" pitchFamily="18" charset="0"/>
              </a:rPr>
              <a:t>The Pirate Bay was started by the Swedish anti copyright organization </a:t>
            </a:r>
            <a:r>
              <a:rPr lang="en-US" sz="2400" dirty="0" err="1">
                <a:solidFill>
                  <a:srgbClr val="000099"/>
                </a:solidFill>
                <a:latin typeface="Sylfaen" panose="010A0502050306030303" pitchFamily="18" charset="0"/>
                <a:hlinkClick r:id="rId3"/>
              </a:rPr>
              <a:t>Piratbyrån</a:t>
            </a:r>
            <a:r>
              <a:rPr lang="en-US" sz="2400" dirty="0">
                <a:solidFill>
                  <a:srgbClr val="000000"/>
                </a:solidFill>
                <a:latin typeface="Sylfaen" panose="010A0502050306030303" pitchFamily="18" charset="0"/>
              </a:rPr>
              <a:t> in the late 2003. </a:t>
            </a:r>
          </a:p>
          <a:p>
            <a:pPr marL="280988" indent="-280988" algn="just"/>
            <a:endParaRPr lang="en-US" sz="2400" dirty="0">
              <a:solidFill>
                <a:srgbClr val="000000"/>
              </a:solidFill>
              <a:latin typeface="Sylfaen" panose="010A0502050306030303" pitchFamily="18" charset="0"/>
            </a:endParaRPr>
          </a:p>
          <a:p>
            <a:pPr marL="803275" lvl="2" indent="-342900" algn="just">
              <a:lnSpc>
                <a:spcPct val="100000"/>
              </a:lnSpc>
              <a:spcBef>
                <a:spcPts val="0"/>
              </a:spcBef>
            </a:pPr>
            <a:endParaRPr lang="en-US" sz="2000" b="1" dirty="0">
              <a:solidFill>
                <a:prstClr val="black"/>
              </a:solidFill>
              <a:latin typeface="Sylfaen" pitchFamily="18" charset="0"/>
            </a:endParaRPr>
          </a:p>
          <a:p>
            <a:pPr marL="460375" lvl="2" indent="0">
              <a:lnSpc>
                <a:spcPct val="100000"/>
              </a:lnSpc>
              <a:spcBef>
                <a:spcPts val="0"/>
              </a:spcBef>
              <a:buNone/>
            </a:pPr>
            <a:endParaRPr lang="en-US" sz="2000" b="1" dirty="0">
              <a:solidFill>
                <a:prstClr val="black"/>
              </a:solidFill>
              <a:latin typeface="Sylfaen" pitchFamily="18" charset="0"/>
            </a:endParaRPr>
          </a:p>
          <a:p>
            <a:pPr marL="460375" lvl="2" indent="0">
              <a:lnSpc>
                <a:spcPct val="100000"/>
              </a:lnSpc>
              <a:spcBef>
                <a:spcPts val="0"/>
              </a:spcBef>
              <a:buNone/>
            </a:pPr>
            <a:endParaRPr lang="en-US" sz="2000" b="1" dirty="0">
              <a:solidFill>
                <a:prstClr val="black"/>
              </a:solidFill>
              <a:latin typeface="Sylfaen" pitchFamily="18" charset="0"/>
            </a:endParaRPr>
          </a:p>
          <a:p>
            <a:pPr marL="460375" lvl="2" indent="0">
              <a:lnSpc>
                <a:spcPct val="100000"/>
              </a:lnSpc>
              <a:spcBef>
                <a:spcPts val="0"/>
              </a:spcBef>
              <a:buNone/>
            </a:pPr>
            <a:endParaRPr lang="en-US" sz="2000" dirty="0">
              <a:solidFill>
                <a:srgbClr val="000000"/>
              </a:solidFill>
              <a:latin typeface="Verdana" panose="020B0604030504040204" pitchFamily="34" charset="0"/>
              <a:hlinkClick r:id="rId2"/>
            </a:endParaRPr>
          </a:p>
          <a:p>
            <a:pPr marL="460375" lvl="2" indent="0">
              <a:lnSpc>
                <a:spcPct val="100000"/>
              </a:lnSpc>
              <a:spcBef>
                <a:spcPts val="0"/>
              </a:spcBef>
              <a:buNone/>
            </a:pPr>
            <a:endParaRPr lang="en-US" sz="2000" dirty="0">
              <a:solidFill>
                <a:srgbClr val="000000"/>
              </a:solidFill>
              <a:latin typeface="Verdana" panose="020B0604030504040204" pitchFamily="34" charset="0"/>
              <a:hlinkClick r:id="rId2"/>
            </a:endParaRPr>
          </a:p>
          <a:p>
            <a:pPr marL="460375" lvl="2" indent="0">
              <a:lnSpc>
                <a:spcPct val="100000"/>
              </a:lnSpc>
              <a:spcBef>
                <a:spcPts val="0"/>
              </a:spcBef>
              <a:buNone/>
            </a:pPr>
            <a:endParaRPr lang="en-US" sz="2000" dirty="0">
              <a:solidFill>
                <a:srgbClr val="000000"/>
              </a:solidFill>
              <a:latin typeface="Verdana" panose="020B0604030504040204" pitchFamily="34" charset="0"/>
            </a:endParaRPr>
          </a:p>
        </p:txBody>
      </p:sp>
      <p:pic>
        <p:nvPicPr>
          <p:cNvPr id="4" name="Picture 3">
            <a:extLst>
              <a:ext uri="{FF2B5EF4-FFF2-40B4-BE49-F238E27FC236}">
                <a16:creationId xmlns:a16="http://schemas.microsoft.com/office/drawing/2014/main" id="{FD7DF023-198D-4C9B-B0FF-C5EA5A474013}"/>
              </a:ext>
            </a:extLst>
          </p:cNvPr>
          <p:cNvPicPr>
            <a:picLocks noChangeAspect="1"/>
          </p:cNvPicPr>
          <p:nvPr/>
        </p:nvPicPr>
        <p:blipFill>
          <a:blip r:embed="rId4"/>
          <a:stretch>
            <a:fillRect/>
          </a:stretch>
        </p:blipFill>
        <p:spPr>
          <a:xfrm>
            <a:off x="1835696" y="0"/>
            <a:ext cx="1440160" cy="1546347"/>
          </a:xfrm>
          <a:prstGeom prst="rect">
            <a:avLst/>
          </a:prstGeom>
        </p:spPr>
      </p:pic>
    </p:spTree>
    <p:extLst>
      <p:ext uri="{BB962C8B-B14F-4D97-AF65-F5344CB8AC3E}">
        <p14:creationId xmlns:p14="http://schemas.microsoft.com/office/powerpoint/2010/main" val="1712629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850" y="0"/>
            <a:ext cx="7772400" cy="792088"/>
          </a:xfrm>
        </p:spPr>
        <p:txBody>
          <a:bodyPr>
            <a:normAutofit/>
          </a:bodyPr>
          <a:lstStyle/>
          <a:p>
            <a:pPr algn="ctr"/>
            <a:r>
              <a:rPr lang="en-US" sz="2800" b="1" dirty="0">
                <a:solidFill>
                  <a:prstClr val="black"/>
                </a:solidFill>
                <a:latin typeface="Sylfaen" pitchFamily="18" charset="0"/>
              </a:rPr>
              <a:t>Copyright on the Internet </a:t>
            </a:r>
            <a:endParaRPr lang="en-US" sz="2400" dirty="0"/>
          </a:p>
        </p:txBody>
      </p:sp>
      <p:sp>
        <p:nvSpPr>
          <p:cNvPr id="3" name="Content Placeholder 2"/>
          <p:cNvSpPr>
            <a:spLocks noGrp="1"/>
          </p:cNvSpPr>
          <p:nvPr>
            <p:ph idx="1"/>
          </p:nvPr>
        </p:nvSpPr>
        <p:spPr>
          <a:xfrm>
            <a:off x="682850" y="1124744"/>
            <a:ext cx="7777582" cy="5328592"/>
          </a:xfrm>
          <a:solidFill>
            <a:schemeClr val="accent5">
              <a:lumMod val="20000"/>
              <a:lumOff val="80000"/>
            </a:schemeClr>
          </a:solidFill>
        </p:spPr>
        <p:txBody>
          <a:bodyPr>
            <a:normAutofit/>
          </a:bodyPr>
          <a:lstStyle/>
          <a:p>
            <a:pPr marL="460375" lvl="2" indent="0" algn="ctr">
              <a:lnSpc>
                <a:spcPct val="100000"/>
              </a:lnSpc>
              <a:spcBef>
                <a:spcPts val="0"/>
              </a:spcBef>
              <a:buNone/>
            </a:pPr>
            <a:endParaRPr lang="en-US" sz="2400" dirty="0">
              <a:latin typeface="Sylfaen" panose="010A0502050306030303" pitchFamily="18" charset="0"/>
            </a:endParaRPr>
          </a:p>
          <a:p>
            <a:pPr marL="460375" lvl="2" indent="0" algn="ctr">
              <a:lnSpc>
                <a:spcPct val="100000"/>
              </a:lnSpc>
              <a:spcBef>
                <a:spcPts val="0"/>
              </a:spcBef>
              <a:buNone/>
            </a:pPr>
            <a:endParaRPr lang="en-US" sz="2400" dirty="0">
              <a:latin typeface="Sylfaen" panose="010A0502050306030303" pitchFamily="18" charset="0"/>
            </a:endParaRPr>
          </a:p>
          <a:p>
            <a:pPr marL="460375" lvl="2" indent="0" algn="ctr">
              <a:lnSpc>
                <a:spcPct val="100000"/>
              </a:lnSpc>
              <a:spcBef>
                <a:spcPts val="0"/>
              </a:spcBef>
              <a:buNone/>
            </a:pPr>
            <a:r>
              <a:rPr lang="en-US" sz="2400" b="1" dirty="0">
                <a:latin typeface="Sylfaen" panose="010A0502050306030303" pitchFamily="18" charset="0"/>
              </a:rPr>
              <a:t>Access to </a:t>
            </a:r>
            <a:r>
              <a:rPr lang="en-US" sz="2400" dirty="0">
                <a:latin typeface="Sylfaen" panose="010A0502050306030303" pitchFamily="18" charset="0"/>
              </a:rPr>
              <a:t> copyrighted material on the Internet</a:t>
            </a:r>
          </a:p>
          <a:p>
            <a:pPr marL="460375" lvl="2" indent="0" algn="ctr">
              <a:lnSpc>
                <a:spcPct val="100000"/>
              </a:lnSpc>
              <a:spcBef>
                <a:spcPts val="0"/>
              </a:spcBef>
              <a:buNone/>
            </a:pPr>
            <a:endParaRPr lang="en-US" sz="2400" dirty="0">
              <a:latin typeface="Sylfaen" panose="010A0502050306030303" pitchFamily="18" charset="0"/>
            </a:endParaRPr>
          </a:p>
          <a:p>
            <a:pPr marL="460375" lvl="2" indent="0" algn="ctr">
              <a:lnSpc>
                <a:spcPct val="100000"/>
              </a:lnSpc>
              <a:spcBef>
                <a:spcPts val="0"/>
              </a:spcBef>
              <a:buNone/>
            </a:pPr>
            <a:r>
              <a:rPr lang="en-US" sz="2400" dirty="0">
                <a:latin typeface="Sylfaen" panose="010A0502050306030303" pitchFamily="18" charset="0"/>
              </a:rPr>
              <a:t>ISP</a:t>
            </a:r>
          </a:p>
          <a:p>
            <a:pPr marL="460375" lvl="2" indent="0" algn="ctr">
              <a:lnSpc>
                <a:spcPct val="100000"/>
              </a:lnSpc>
              <a:spcBef>
                <a:spcPts val="0"/>
              </a:spcBef>
              <a:buNone/>
            </a:pPr>
            <a:r>
              <a:rPr lang="en-US" sz="2400" dirty="0">
                <a:latin typeface="Sylfaen" panose="010A0502050306030303" pitchFamily="18" charset="0"/>
              </a:rPr>
              <a:t>Domain registrar (.am, .</a:t>
            </a:r>
            <a:r>
              <a:rPr lang="en-US" sz="2400" dirty="0" err="1">
                <a:latin typeface="Sylfaen" panose="010A0502050306030303" pitchFamily="18" charset="0"/>
              </a:rPr>
              <a:t>mk</a:t>
            </a:r>
            <a:r>
              <a:rPr lang="en-US" sz="2400" dirty="0">
                <a:latin typeface="Sylfaen" panose="010A0502050306030303" pitchFamily="18" charset="0"/>
              </a:rPr>
              <a:t>)</a:t>
            </a:r>
          </a:p>
          <a:p>
            <a:pPr marL="460375" lvl="2" indent="0" algn="ctr">
              <a:lnSpc>
                <a:spcPct val="100000"/>
              </a:lnSpc>
              <a:spcBef>
                <a:spcPts val="0"/>
              </a:spcBef>
              <a:buNone/>
            </a:pPr>
            <a:r>
              <a:rPr lang="en-US" sz="2400" dirty="0">
                <a:latin typeface="Sylfaen" panose="010A0502050306030303" pitchFamily="18" charset="0"/>
              </a:rPr>
              <a:t>Network operators</a:t>
            </a:r>
          </a:p>
          <a:p>
            <a:pPr marL="460375" lvl="2" indent="0" algn="ctr">
              <a:lnSpc>
                <a:spcPct val="100000"/>
              </a:lnSpc>
              <a:spcBef>
                <a:spcPts val="0"/>
              </a:spcBef>
              <a:buNone/>
            </a:pPr>
            <a:endParaRPr lang="en-US" sz="2400" dirty="0">
              <a:latin typeface="Sylfaen" panose="010A0502050306030303" pitchFamily="18" charset="0"/>
            </a:endParaRPr>
          </a:p>
          <a:p>
            <a:pPr marL="460375" lvl="2" indent="0" algn="ctr">
              <a:lnSpc>
                <a:spcPct val="100000"/>
              </a:lnSpc>
              <a:spcBef>
                <a:spcPts val="0"/>
              </a:spcBef>
              <a:buNone/>
            </a:pPr>
            <a:r>
              <a:rPr lang="en-US" sz="2400" dirty="0">
                <a:latin typeface="Sylfaen" panose="010A0502050306030303" pitchFamily="18" charset="0"/>
              </a:rPr>
              <a:t>Freedom of imparting information</a:t>
            </a:r>
          </a:p>
          <a:p>
            <a:pPr marL="460375" lvl="2" indent="0" algn="ctr">
              <a:lnSpc>
                <a:spcPct val="100000"/>
              </a:lnSpc>
              <a:spcBef>
                <a:spcPts val="0"/>
              </a:spcBef>
              <a:buNone/>
            </a:pPr>
            <a:endParaRPr lang="en-US" sz="2400" dirty="0">
              <a:latin typeface="Sylfaen" panose="010A0502050306030303" pitchFamily="18" charset="0"/>
            </a:endParaRPr>
          </a:p>
          <a:p>
            <a:pPr marL="460375" lvl="2" indent="0" algn="ctr">
              <a:lnSpc>
                <a:spcPct val="100000"/>
              </a:lnSpc>
              <a:spcBef>
                <a:spcPts val="0"/>
              </a:spcBef>
              <a:buNone/>
            </a:pPr>
            <a:r>
              <a:rPr lang="en-US" sz="2400" dirty="0">
                <a:latin typeface="Sylfaen" panose="010A0502050306030303" pitchFamily="18" charset="0"/>
              </a:rPr>
              <a:t>Article 10</a:t>
            </a:r>
          </a:p>
          <a:p>
            <a:pPr marL="460375" lvl="2" indent="0" algn="ctr">
              <a:lnSpc>
                <a:spcPct val="100000"/>
              </a:lnSpc>
              <a:spcBef>
                <a:spcPts val="0"/>
              </a:spcBef>
              <a:buNone/>
            </a:pPr>
            <a:endParaRPr lang="en-US" sz="2400" dirty="0"/>
          </a:p>
        </p:txBody>
      </p:sp>
    </p:spTree>
    <p:extLst>
      <p:ext uri="{BB962C8B-B14F-4D97-AF65-F5344CB8AC3E}">
        <p14:creationId xmlns:p14="http://schemas.microsoft.com/office/powerpoint/2010/main" val="3240091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8640"/>
            <a:ext cx="7772400" cy="720080"/>
          </a:xfrm>
        </p:spPr>
        <p:txBody>
          <a:bodyPr>
            <a:normAutofit/>
          </a:bodyPr>
          <a:lstStyle/>
          <a:p>
            <a:pPr algn="ctr"/>
            <a:r>
              <a:rPr lang="en-US" sz="2800" b="1" dirty="0"/>
              <a:t>EU E-Commerce Directive 2000/31/EC</a:t>
            </a:r>
          </a:p>
        </p:txBody>
      </p:sp>
      <p:sp>
        <p:nvSpPr>
          <p:cNvPr id="3" name="Content Placeholder 2"/>
          <p:cNvSpPr>
            <a:spLocks noGrp="1"/>
          </p:cNvSpPr>
          <p:nvPr>
            <p:ph idx="1"/>
          </p:nvPr>
        </p:nvSpPr>
        <p:spPr>
          <a:xfrm>
            <a:off x="251520" y="692696"/>
            <a:ext cx="8568952" cy="5904656"/>
          </a:xfrm>
        </p:spPr>
        <p:txBody>
          <a:bodyPr>
            <a:normAutofit/>
          </a:bodyPr>
          <a:lstStyle/>
          <a:p>
            <a:pPr marL="269875" marR="0" indent="0" algn="just">
              <a:spcBef>
                <a:spcPts val="600"/>
              </a:spcBef>
              <a:spcAft>
                <a:spcPts val="600"/>
              </a:spcAft>
              <a:buNone/>
            </a:pPr>
            <a:endParaRPr lang="en-US" sz="2400" b="0" i="0" dirty="0">
              <a:solidFill>
                <a:srgbClr val="000000"/>
              </a:solidFill>
              <a:effectLst/>
              <a:latin typeface="Arial" panose="020B0604020202020204" pitchFamily="34" charset="0"/>
            </a:endParaRPr>
          </a:p>
          <a:p>
            <a:pPr marL="269875" marR="0" indent="0" algn="just">
              <a:spcBef>
                <a:spcPts val="600"/>
              </a:spcBef>
              <a:spcAft>
                <a:spcPts val="600"/>
              </a:spcAft>
              <a:buNone/>
            </a:pPr>
            <a:r>
              <a:rPr lang="en-US" sz="2400" dirty="0">
                <a:solidFill>
                  <a:srgbClr val="000000"/>
                </a:solidFill>
                <a:latin typeface="Arial" panose="020B0604020202020204" pitchFamily="34" charset="0"/>
              </a:rPr>
              <a:t>Article 14</a:t>
            </a:r>
          </a:p>
          <a:p>
            <a:pPr marL="269875" marR="0" indent="0" algn="ctr">
              <a:spcBef>
                <a:spcPts val="600"/>
              </a:spcBef>
              <a:spcAft>
                <a:spcPts val="600"/>
              </a:spcAft>
              <a:buNone/>
            </a:pPr>
            <a:r>
              <a:rPr lang="en-US" sz="2400" dirty="0">
                <a:solidFill>
                  <a:srgbClr val="000000"/>
                </a:solidFill>
                <a:latin typeface="Arial" panose="020B0604020202020204" pitchFamily="34" charset="0"/>
              </a:rPr>
              <a:t>Hosting</a:t>
            </a:r>
          </a:p>
          <a:p>
            <a:pPr marL="269875" marR="0" indent="0" algn="just">
              <a:spcBef>
                <a:spcPts val="600"/>
              </a:spcBef>
              <a:spcAft>
                <a:spcPts val="600"/>
              </a:spcAft>
              <a:buNone/>
            </a:pPr>
            <a:r>
              <a:rPr lang="en-US" sz="2400" dirty="0">
                <a:solidFill>
                  <a:srgbClr val="000000"/>
                </a:solidFill>
                <a:latin typeface="Arial" panose="020B0604020202020204" pitchFamily="34" charset="0"/>
              </a:rPr>
              <a:t>1. service provider is not liable for the information stored at the request of a recipient of the service, on condition that:</a:t>
            </a:r>
          </a:p>
          <a:p>
            <a:pPr marL="269875" marR="0" indent="0" algn="just">
              <a:spcBef>
                <a:spcPts val="600"/>
              </a:spcBef>
              <a:spcAft>
                <a:spcPts val="600"/>
              </a:spcAft>
              <a:buNone/>
            </a:pPr>
            <a:r>
              <a:rPr lang="en-US" sz="2400" dirty="0">
                <a:solidFill>
                  <a:srgbClr val="000000"/>
                </a:solidFill>
                <a:latin typeface="Arial" panose="020B0604020202020204" pitchFamily="34" charset="0"/>
              </a:rPr>
              <a:t>	(a) the provider does not have actual </a:t>
            </a:r>
            <a:r>
              <a:rPr lang="en-US" sz="2400" b="1" dirty="0">
                <a:solidFill>
                  <a:srgbClr val="000000"/>
                </a:solidFill>
                <a:latin typeface="Arial" panose="020B0604020202020204" pitchFamily="34" charset="0"/>
              </a:rPr>
              <a:t>knowledge</a:t>
            </a:r>
            <a:r>
              <a:rPr lang="en-US" sz="2400" dirty="0">
                <a:solidFill>
                  <a:srgbClr val="000000"/>
                </a:solidFill>
                <a:latin typeface="Arial" panose="020B0604020202020204" pitchFamily="34" charset="0"/>
              </a:rPr>
              <a:t> of 	illegal activity or information and, as regards claims for 	damages, is not aware of facts or circumstances from 	which the illegal activity or information is apparent; or</a:t>
            </a:r>
          </a:p>
          <a:p>
            <a:pPr marL="269875" marR="0" indent="0" algn="just">
              <a:spcBef>
                <a:spcPts val="600"/>
              </a:spcBef>
              <a:spcAft>
                <a:spcPts val="600"/>
              </a:spcAft>
              <a:buNone/>
            </a:pPr>
            <a:r>
              <a:rPr lang="en-US" sz="2400" dirty="0">
                <a:solidFill>
                  <a:srgbClr val="000000"/>
                </a:solidFill>
                <a:latin typeface="Arial" panose="020B0604020202020204" pitchFamily="34" charset="0"/>
              </a:rPr>
              <a:t>	(b) the provider, upon obtaining such knowledge or 	awareness, acts expeditiously to remove or to disable 	access to the information.</a:t>
            </a:r>
          </a:p>
          <a:p>
            <a:pPr marL="269875" marR="0" indent="0" algn="just">
              <a:spcBef>
                <a:spcPts val="600"/>
              </a:spcBef>
              <a:spcAft>
                <a:spcPts val="600"/>
              </a:spcAft>
              <a:buNone/>
            </a:pPr>
            <a:endParaRPr lang="en-US" sz="2400" dirty="0">
              <a:solidFill>
                <a:srgbClr val="000000"/>
              </a:solidFill>
              <a:latin typeface="Arial" panose="020B0604020202020204" pitchFamily="34" charset="0"/>
            </a:endParaRPr>
          </a:p>
          <a:p>
            <a:pPr marL="269875" marR="0" indent="0" algn="just">
              <a:spcBef>
                <a:spcPts val="600"/>
              </a:spcBef>
              <a:spcAft>
                <a:spcPts val="600"/>
              </a:spcAft>
              <a:buNone/>
            </a:pPr>
            <a:r>
              <a:rPr lang="en-US" sz="2400" dirty="0">
                <a:solidFill>
                  <a:srgbClr val="000000"/>
                </a:solidFill>
                <a:latin typeface="Arial" panose="020B0604020202020204" pitchFamily="34" charset="0"/>
              </a:rPr>
              <a:t>“Notice and take down” defense – see </a:t>
            </a:r>
            <a:r>
              <a:rPr lang="en-US" sz="2400" i="1" dirty="0" err="1">
                <a:solidFill>
                  <a:srgbClr val="000000"/>
                </a:solidFill>
                <a:latin typeface="Arial" panose="020B0604020202020204" pitchFamily="34" charset="0"/>
              </a:rPr>
              <a:t>Delfi</a:t>
            </a:r>
            <a:r>
              <a:rPr lang="en-US" sz="2400" i="1" dirty="0">
                <a:solidFill>
                  <a:srgbClr val="000000"/>
                </a:solidFill>
                <a:latin typeface="Arial" panose="020B0604020202020204" pitchFamily="34" charset="0"/>
              </a:rPr>
              <a:t> AS </a:t>
            </a:r>
            <a:r>
              <a:rPr lang="en-US" sz="2400" dirty="0">
                <a:solidFill>
                  <a:srgbClr val="000000"/>
                </a:solidFill>
                <a:latin typeface="Arial" panose="020B0604020202020204" pitchFamily="34" charset="0"/>
              </a:rPr>
              <a:t>case</a:t>
            </a:r>
          </a:p>
          <a:p>
            <a:pPr marL="269875" marR="0" indent="0" algn="just">
              <a:spcBef>
                <a:spcPts val="600"/>
              </a:spcBef>
              <a:spcAft>
                <a:spcPts val="600"/>
              </a:spcAft>
              <a:buNone/>
            </a:pPr>
            <a:endParaRPr lang="en-US" sz="2400" dirty="0">
              <a:solidFill>
                <a:srgbClr val="000000"/>
              </a:solidFill>
              <a:latin typeface="Arial" panose="020B0604020202020204" pitchFamily="34" charset="0"/>
            </a:endParaRPr>
          </a:p>
        </p:txBody>
      </p:sp>
    </p:spTree>
    <p:extLst>
      <p:ext uri="{BB962C8B-B14F-4D97-AF65-F5344CB8AC3E}">
        <p14:creationId xmlns:p14="http://schemas.microsoft.com/office/powerpoint/2010/main" val="23888843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8419</TotalTime>
  <Words>530</Words>
  <Application>Microsoft Office PowerPoint</Application>
  <PresentationFormat>On-screen Show (4:3)</PresentationFormat>
  <Paragraphs>96</Paragraphs>
  <Slides>10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Calibri Light</vt:lpstr>
      <vt:lpstr>Sylfaen</vt:lpstr>
      <vt:lpstr>Times New Roman</vt:lpstr>
      <vt:lpstr>Verdana</vt:lpstr>
      <vt:lpstr>Wingdings</vt:lpstr>
      <vt:lpstr>Office Theme</vt:lpstr>
      <vt:lpstr>PowerPoint Presentation</vt:lpstr>
      <vt:lpstr>Property right (Article 1 of Protocol 1)</vt:lpstr>
      <vt:lpstr>Copyright on the Internet </vt:lpstr>
      <vt:lpstr>PowerPoint Presentation</vt:lpstr>
      <vt:lpstr>Copyright on the Internet </vt:lpstr>
      <vt:lpstr>PowerPoint Presentation</vt:lpstr>
      <vt:lpstr>PowerPoint Presentation</vt:lpstr>
      <vt:lpstr>PowerPoint Presentation</vt:lpstr>
      <vt:lpstr>Copyright on the Internet </vt:lpstr>
      <vt:lpstr>EU E-Commerce Directive 2000/31/EC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Կիբերտարածության իրավական կարգավորումը ՀՀ-ում</dc:title>
  <dc:creator>ARAIK</dc:creator>
  <cp:lastModifiedBy>User-PC</cp:lastModifiedBy>
  <cp:revision>177</cp:revision>
  <dcterms:created xsi:type="dcterms:W3CDTF">2014-06-17T07:01:49Z</dcterms:created>
  <dcterms:modified xsi:type="dcterms:W3CDTF">2017-09-21T14:39:42Z</dcterms:modified>
</cp:coreProperties>
</file>