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sldIdLst>
    <p:sldId id="317" r:id="rId2"/>
    <p:sldId id="314" r:id="rId3"/>
    <p:sldId id="311" r:id="rId4"/>
    <p:sldId id="318" r:id="rId5"/>
    <p:sldId id="310" r:id="rId6"/>
    <p:sldId id="315" r:id="rId7"/>
    <p:sldId id="302" r:id="rId8"/>
    <p:sldId id="322" r:id="rId9"/>
    <p:sldId id="320" r:id="rId10"/>
    <p:sldId id="31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585"/>
    <a:srgbClr val="FF7171"/>
    <a:srgbClr val="F3E3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2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75025-4E32-41B4-9D90-BF2387E42F7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4C772D7-6E18-4E7D-9750-16CFACE8C0B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8F103DD-495F-436D-BE87-FF8B54CFF3A2}"/>
              </a:ext>
            </a:extLst>
          </p:cNvPr>
          <p:cNvSpPr>
            <a:spLocks noGrp="1"/>
          </p:cNvSpPr>
          <p:nvPr>
            <p:ph type="dt" sz="half" idx="10"/>
          </p:nvPr>
        </p:nvSpPr>
        <p:spPr/>
        <p:txBody>
          <a:bodyPr/>
          <a:lstStyle/>
          <a:p>
            <a:fld id="{91124146-C5FE-4236-8337-BB7E23158FDD}" type="datetimeFigureOut">
              <a:rPr lang="en-US" smtClean="0"/>
              <a:t>5/27/2018</a:t>
            </a:fld>
            <a:endParaRPr lang="en-US" dirty="0"/>
          </a:p>
        </p:txBody>
      </p:sp>
      <p:sp>
        <p:nvSpPr>
          <p:cNvPr id="5" name="Footer Placeholder 4">
            <a:extLst>
              <a:ext uri="{FF2B5EF4-FFF2-40B4-BE49-F238E27FC236}">
                <a16:creationId xmlns:a16="http://schemas.microsoft.com/office/drawing/2014/main" id="{DD363B3D-4E1E-4AE5-A271-7B309A6CE5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0DB6B9-CBCD-4C70-A2F5-4CB0D06D3CE2}"/>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820037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01F-B1D8-4282-9E51-3BCD5AF795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7E085A-D2D8-4DFB-8105-E96BB2D391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FB8F5E-277D-40E8-ABB3-5C7FC1238D54}"/>
              </a:ext>
            </a:extLst>
          </p:cNvPr>
          <p:cNvSpPr>
            <a:spLocks noGrp="1"/>
          </p:cNvSpPr>
          <p:nvPr>
            <p:ph type="dt" sz="half" idx="10"/>
          </p:nvPr>
        </p:nvSpPr>
        <p:spPr/>
        <p:txBody>
          <a:bodyPr/>
          <a:lstStyle/>
          <a:p>
            <a:fld id="{91124146-C5FE-4236-8337-BB7E23158FDD}" type="datetimeFigureOut">
              <a:rPr lang="en-US" smtClean="0"/>
              <a:t>5/27/2018</a:t>
            </a:fld>
            <a:endParaRPr lang="en-US" dirty="0"/>
          </a:p>
        </p:txBody>
      </p:sp>
      <p:sp>
        <p:nvSpPr>
          <p:cNvPr id="5" name="Footer Placeholder 4">
            <a:extLst>
              <a:ext uri="{FF2B5EF4-FFF2-40B4-BE49-F238E27FC236}">
                <a16:creationId xmlns:a16="http://schemas.microsoft.com/office/drawing/2014/main" id="{1CD18FAB-7F74-4BFB-B052-F97C376D05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F5E610-79DF-4310-BB67-F8407255B050}"/>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85613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3414-DB3D-44DD-9471-DF401B1311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1960A3F-C53A-4F07-9AD5-1B41FD50512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6691E5-BA52-4007-A8C6-90D262EFFED6}"/>
              </a:ext>
            </a:extLst>
          </p:cNvPr>
          <p:cNvSpPr>
            <a:spLocks noGrp="1"/>
          </p:cNvSpPr>
          <p:nvPr>
            <p:ph type="dt" sz="half" idx="10"/>
          </p:nvPr>
        </p:nvSpPr>
        <p:spPr/>
        <p:txBody>
          <a:bodyPr/>
          <a:lstStyle/>
          <a:p>
            <a:fld id="{91124146-C5FE-4236-8337-BB7E23158FDD}" type="datetimeFigureOut">
              <a:rPr lang="en-US" smtClean="0"/>
              <a:t>5/27/2018</a:t>
            </a:fld>
            <a:endParaRPr lang="en-US" dirty="0"/>
          </a:p>
        </p:txBody>
      </p:sp>
      <p:sp>
        <p:nvSpPr>
          <p:cNvPr id="5" name="Footer Placeholder 4">
            <a:extLst>
              <a:ext uri="{FF2B5EF4-FFF2-40B4-BE49-F238E27FC236}">
                <a16:creationId xmlns:a16="http://schemas.microsoft.com/office/drawing/2014/main" id="{9B00D71B-D2CA-4264-8FA5-4DE75BC5C06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920D51-50A5-4019-8A40-14C890341C36}"/>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175005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9E57-FA6F-4380-9323-7BCE2CD0BD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6A1F20-F136-4AA4-8896-6F2BC3917C8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8448F1-4280-4DBF-B5C8-664E71CC5030}"/>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85EFBC-5322-4729-A385-BD9303132979}"/>
              </a:ext>
            </a:extLst>
          </p:cNvPr>
          <p:cNvSpPr>
            <a:spLocks noGrp="1"/>
          </p:cNvSpPr>
          <p:nvPr>
            <p:ph type="dt" sz="half" idx="10"/>
          </p:nvPr>
        </p:nvSpPr>
        <p:spPr/>
        <p:txBody>
          <a:bodyPr/>
          <a:lstStyle/>
          <a:p>
            <a:fld id="{91124146-C5FE-4236-8337-BB7E23158FDD}" type="datetimeFigureOut">
              <a:rPr lang="en-US" smtClean="0"/>
              <a:t>5/27/2018</a:t>
            </a:fld>
            <a:endParaRPr lang="en-US" dirty="0"/>
          </a:p>
        </p:txBody>
      </p:sp>
      <p:sp>
        <p:nvSpPr>
          <p:cNvPr id="6" name="Footer Placeholder 5">
            <a:extLst>
              <a:ext uri="{FF2B5EF4-FFF2-40B4-BE49-F238E27FC236}">
                <a16:creationId xmlns:a16="http://schemas.microsoft.com/office/drawing/2014/main" id="{4FF3531B-BB80-4D4A-8FA9-2B2451ED671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C5A181-2ABD-418C-AD03-5899264F0111}"/>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61373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613B-1F72-4FB3-B56F-26680D2D38E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00670D-7445-4E72-8419-D3ADC293B04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00216DF-941B-4331-9A94-A37C80CCF5D9}"/>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98925-D246-48CB-AD63-7A173452E72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544F5B6-FE86-440D-91C4-0B36DDC8AF04}"/>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44217D-9539-4E8D-AF18-50725FAECA70}"/>
              </a:ext>
            </a:extLst>
          </p:cNvPr>
          <p:cNvSpPr>
            <a:spLocks noGrp="1"/>
          </p:cNvSpPr>
          <p:nvPr>
            <p:ph type="dt" sz="half" idx="10"/>
          </p:nvPr>
        </p:nvSpPr>
        <p:spPr/>
        <p:txBody>
          <a:bodyPr/>
          <a:lstStyle/>
          <a:p>
            <a:fld id="{91124146-C5FE-4236-8337-BB7E23158FDD}" type="datetimeFigureOut">
              <a:rPr lang="en-US" smtClean="0"/>
              <a:t>5/27/2018</a:t>
            </a:fld>
            <a:endParaRPr lang="en-US" dirty="0"/>
          </a:p>
        </p:txBody>
      </p:sp>
      <p:sp>
        <p:nvSpPr>
          <p:cNvPr id="8" name="Footer Placeholder 7">
            <a:extLst>
              <a:ext uri="{FF2B5EF4-FFF2-40B4-BE49-F238E27FC236}">
                <a16:creationId xmlns:a16="http://schemas.microsoft.com/office/drawing/2014/main" id="{475D9955-2531-42E1-B9D5-BFE05E2BF2B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27766A-9DD7-4D63-9D79-E4301F8DEEFD}"/>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577012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C7762-4D7E-4931-A64E-3417093F4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70CDE-90A3-4EEB-8D15-D621B29C8EB8}"/>
              </a:ext>
            </a:extLst>
          </p:cNvPr>
          <p:cNvSpPr>
            <a:spLocks noGrp="1"/>
          </p:cNvSpPr>
          <p:nvPr>
            <p:ph type="dt" sz="half" idx="10"/>
          </p:nvPr>
        </p:nvSpPr>
        <p:spPr/>
        <p:txBody>
          <a:bodyPr/>
          <a:lstStyle/>
          <a:p>
            <a:fld id="{91124146-C5FE-4236-8337-BB7E23158FDD}" type="datetimeFigureOut">
              <a:rPr lang="en-US" smtClean="0"/>
              <a:t>5/27/2018</a:t>
            </a:fld>
            <a:endParaRPr lang="en-US" dirty="0"/>
          </a:p>
        </p:txBody>
      </p:sp>
      <p:sp>
        <p:nvSpPr>
          <p:cNvPr id="4" name="Footer Placeholder 3">
            <a:extLst>
              <a:ext uri="{FF2B5EF4-FFF2-40B4-BE49-F238E27FC236}">
                <a16:creationId xmlns:a16="http://schemas.microsoft.com/office/drawing/2014/main" id="{0B6CB6DA-0BB4-464A-8090-8CD852179BD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B1CFE8D-FC6D-4027-83B9-0E80663AEEDE}"/>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3526473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63A408-9D6F-446B-A92A-A41ACFB34A79}"/>
              </a:ext>
            </a:extLst>
          </p:cNvPr>
          <p:cNvSpPr>
            <a:spLocks noGrp="1"/>
          </p:cNvSpPr>
          <p:nvPr>
            <p:ph type="dt" sz="half" idx="10"/>
          </p:nvPr>
        </p:nvSpPr>
        <p:spPr/>
        <p:txBody>
          <a:bodyPr/>
          <a:lstStyle/>
          <a:p>
            <a:fld id="{91124146-C5FE-4236-8337-BB7E23158FDD}" type="datetimeFigureOut">
              <a:rPr lang="en-US" smtClean="0"/>
              <a:t>5/27/2018</a:t>
            </a:fld>
            <a:endParaRPr lang="en-US" dirty="0"/>
          </a:p>
        </p:txBody>
      </p:sp>
      <p:sp>
        <p:nvSpPr>
          <p:cNvPr id="3" name="Footer Placeholder 2">
            <a:extLst>
              <a:ext uri="{FF2B5EF4-FFF2-40B4-BE49-F238E27FC236}">
                <a16:creationId xmlns:a16="http://schemas.microsoft.com/office/drawing/2014/main" id="{3E54D9FC-803F-4E28-9B45-4F4E87E2078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CC85999-F74E-4CE0-A445-89FB169F516F}"/>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49841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AF45F-F03A-45B4-9C95-3EEC6497781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E1ACA76-3A2F-4860-A218-C03C8067D8E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EBA4C6-8F2C-4A32-8AE1-FCED46C2221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3CA58CCC-4ADC-46B6-9436-47E47131860D}"/>
              </a:ext>
            </a:extLst>
          </p:cNvPr>
          <p:cNvSpPr>
            <a:spLocks noGrp="1"/>
          </p:cNvSpPr>
          <p:nvPr>
            <p:ph type="dt" sz="half" idx="10"/>
          </p:nvPr>
        </p:nvSpPr>
        <p:spPr/>
        <p:txBody>
          <a:bodyPr/>
          <a:lstStyle/>
          <a:p>
            <a:fld id="{91124146-C5FE-4236-8337-BB7E23158FDD}" type="datetimeFigureOut">
              <a:rPr lang="en-US" smtClean="0"/>
              <a:t>5/27/2018</a:t>
            </a:fld>
            <a:endParaRPr lang="en-US" dirty="0"/>
          </a:p>
        </p:txBody>
      </p:sp>
      <p:sp>
        <p:nvSpPr>
          <p:cNvPr id="6" name="Footer Placeholder 5">
            <a:extLst>
              <a:ext uri="{FF2B5EF4-FFF2-40B4-BE49-F238E27FC236}">
                <a16:creationId xmlns:a16="http://schemas.microsoft.com/office/drawing/2014/main" id="{5A60039B-CE2D-4421-8B69-E8AE7CAD492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693C525-4575-4924-B6F3-25763186F51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3874056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03B1-C7BE-4F45-8848-FA3C57C648A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EC61428-F88F-42B5-82C0-3F398271CC2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AF5547AE-B145-4A37-AFD2-05824537FB8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E978176-97E3-4DA6-9925-C3992B745C7B}"/>
              </a:ext>
            </a:extLst>
          </p:cNvPr>
          <p:cNvSpPr>
            <a:spLocks noGrp="1"/>
          </p:cNvSpPr>
          <p:nvPr>
            <p:ph type="dt" sz="half" idx="10"/>
          </p:nvPr>
        </p:nvSpPr>
        <p:spPr/>
        <p:txBody>
          <a:bodyPr/>
          <a:lstStyle/>
          <a:p>
            <a:fld id="{91124146-C5FE-4236-8337-BB7E23158FDD}" type="datetimeFigureOut">
              <a:rPr lang="en-US" smtClean="0"/>
              <a:t>5/27/2018</a:t>
            </a:fld>
            <a:endParaRPr lang="en-US" dirty="0"/>
          </a:p>
        </p:txBody>
      </p:sp>
      <p:sp>
        <p:nvSpPr>
          <p:cNvPr id="6" name="Footer Placeholder 5">
            <a:extLst>
              <a:ext uri="{FF2B5EF4-FFF2-40B4-BE49-F238E27FC236}">
                <a16:creationId xmlns:a16="http://schemas.microsoft.com/office/drawing/2014/main" id="{AFA1A3E3-DB39-4577-A74B-E5FC6E5EE4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B795D55-01B8-4F66-B94E-0EF6ACFFB17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127471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81877-6739-4B5B-AA09-E67E1AE234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2131B6-C63D-4378-BD80-4B58B648F98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B5DCA1-3F26-4652-99B2-677194AE0954}"/>
              </a:ext>
            </a:extLst>
          </p:cNvPr>
          <p:cNvSpPr>
            <a:spLocks noGrp="1"/>
          </p:cNvSpPr>
          <p:nvPr>
            <p:ph type="dt" sz="half" idx="10"/>
          </p:nvPr>
        </p:nvSpPr>
        <p:spPr/>
        <p:txBody>
          <a:bodyPr/>
          <a:lstStyle/>
          <a:p>
            <a:fld id="{91124146-C5FE-4236-8337-BB7E23158FDD}" type="datetimeFigureOut">
              <a:rPr lang="en-US" smtClean="0"/>
              <a:t>5/27/2018</a:t>
            </a:fld>
            <a:endParaRPr lang="en-US" dirty="0"/>
          </a:p>
        </p:txBody>
      </p:sp>
      <p:sp>
        <p:nvSpPr>
          <p:cNvPr id="5" name="Footer Placeholder 4">
            <a:extLst>
              <a:ext uri="{FF2B5EF4-FFF2-40B4-BE49-F238E27FC236}">
                <a16:creationId xmlns:a16="http://schemas.microsoft.com/office/drawing/2014/main" id="{500E6167-1F7D-4037-A83C-C8D89D4ECC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6250AB-2DED-4D89-9FB0-50BF6F022B5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1052136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3B3F26-B3B1-45D1-9358-1CA066396A0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E0E62-B853-4AD3-BC72-4AB1EA81A44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DCE8C-785E-4134-B244-D35492999815}"/>
              </a:ext>
            </a:extLst>
          </p:cNvPr>
          <p:cNvSpPr>
            <a:spLocks noGrp="1"/>
          </p:cNvSpPr>
          <p:nvPr>
            <p:ph type="dt" sz="half" idx="10"/>
          </p:nvPr>
        </p:nvSpPr>
        <p:spPr/>
        <p:txBody>
          <a:bodyPr/>
          <a:lstStyle/>
          <a:p>
            <a:fld id="{91124146-C5FE-4236-8337-BB7E23158FDD}" type="datetimeFigureOut">
              <a:rPr lang="en-US" smtClean="0"/>
              <a:t>5/27/2018</a:t>
            </a:fld>
            <a:endParaRPr lang="en-US" dirty="0"/>
          </a:p>
        </p:txBody>
      </p:sp>
      <p:sp>
        <p:nvSpPr>
          <p:cNvPr id="5" name="Footer Placeholder 4">
            <a:extLst>
              <a:ext uri="{FF2B5EF4-FFF2-40B4-BE49-F238E27FC236}">
                <a16:creationId xmlns:a16="http://schemas.microsoft.com/office/drawing/2014/main" id="{BA01F091-A868-47D4-9A2E-9E1FF0442B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6DFE59-36AD-4FF2-8E39-6DCE6BED8A17}"/>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865970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295C4E-ABF4-4591-9412-DA7113070C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DBD552-7C75-424F-83D5-78CDF8BE08E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B16FC-5698-43CA-8403-9BEA9F739A0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1124146-C5FE-4236-8337-BB7E23158FDD}" type="datetimeFigureOut">
              <a:rPr lang="en-US" smtClean="0"/>
              <a:t>5/27/2018</a:t>
            </a:fld>
            <a:endParaRPr lang="en-US" dirty="0"/>
          </a:p>
        </p:txBody>
      </p:sp>
      <p:sp>
        <p:nvSpPr>
          <p:cNvPr id="5" name="Footer Placeholder 4">
            <a:extLst>
              <a:ext uri="{FF2B5EF4-FFF2-40B4-BE49-F238E27FC236}">
                <a16:creationId xmlns:a16="http://schemas.microsoft.com/office/drawing/2014/main" id="{D5B2562D-AD7D-49C7-9FCF-893C7CBFA58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F754621-5CC2-44AD-9B06-3E2E60086EE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44A4D1-E72D-4329-BC2B-D3C4945F831E}" type="slidenum">
              <a:rPr lang="en-US" smtClean="0"/>
              <a:t>‹#›</a:t>
            </a:fld>
            <a:endParaRPr lang="en-US" dirty="0"/>
          </a:p>
        </p:txBody>
      </p:sp>
    </p:spTree>
    <p:extLst>
      <p:ext uri="{BB962C8B-B14F-4D97-AF65-F5344CB8AC3E}">
        <p14:creationId xmlns:p14="http://schemas.microsoft.com/office/powerpoint/2010/main" val="3029718085"/>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hyperlink" Target="http://hatecrime.osce.org/what-hate-crim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hudoc.echr.coe.int/eng?i=001-160314"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232026"/>
            <a:ext cx="7772400" cy="485036"/>
          </a:xfrm>
        </p:spPr>
        <p:txBody>
          <a:bodyPr>
            <a:noAutofit/>
          </a:bodyPr>
          <a:lstStyle/>
          <a:p>
            <a:r>
              <a:rPr lang="en-US" sz="3600" dirty="0" smtClean="0">
                <a:latin typeface="Sylfaen" pitchFamily="18" charset="0"/>
              </a:rPr>
              <a:t>Hate speech and hate crime on internet</a:t>
            </a:r>
            <a:endParaRPr lang="en-US" sz="3600" dirty="0">
              <a:latin typeface="Sylfaen" pitchFamily="18" charset="0"/>
            </a:endParaRPr>
          </a:p>
        </p:txBody>
      </p:sp>
      <p:sp>
        <p:nvSpPr>
          <p:cNvPr id="4" name="Subtitle 3"/>
          <p:cNvSpPr>
            <a:spLocks noGrp="1"/>
          </p:cNvSpPr>
          <p:nvPr>
            <p:ph type="subTitle" idx="1"/>
          </p:nvPr>
        </p:nvSpPr>
        <p:spPr>
          <a:xfrm>
            <a:off x="1359232" y="5949280"/>
            <a:ext cx="6400800" cy="625624"/>
          </a:xfrm>
        </p:spPr>
        <p:txBody>
          <a:bodyPr>
            <a:normAutofit/>
          </a:bodyPr>
          <a:lstStyle/>
          <a:p>
            <a:r>
              <a:rPr lang="en-US" sz="1600" dirty="0"/>
              <a:t>By Ara Ghazaryan</a:t>
            </a:r>
            <a:endParaRPr lang="en-US" sz="1600" dirty="0">
              <a:solidFill>
                <a:schemeClr val="tx1"/>
              </a:solidFill>
            </a:endParaRPr>
          </a:p>
        </p:txBody>
      </p:sp>
      <p:pic>
        <p:nvPicPr>
          <p:cNvPr id="3" name="Picture 2">
            <a:extLst>
              <a:ext uri="{FF2B5EF4-FFF2-40B4-BE49-F238E27FC236}">
                <a16:creationId xmlns:a16="http://schemas.microsoft.com/office/drawing/2014/main" id="{C7E55BCE-8AE8-4105-ABC1-0D4C08F077C3}"/>
              </a:ext>
            </a:extLst>
          </p:cNvPr>
          <p:cNvPicPr>
            <a:picLocks noChangeAspect="1"/>
          </p:cNvPicPr>
          <p:nvPr/>
        </p:nvPicPr>
        <p:blipFill>
          <a:blip r:embed="rId2"/>
          <a:stretch>
            <a:fillRect/>
          </a:stretch>
        </p:blipFill>
        <p:spPr>
          <a:xfrm rot="20541689">
            <a:off x="904488" y="1421218"/>
            <a:ext cx="1433126" cy="956958"/>
          </a:xfrm>
          <a:prstGeom prst="rect">
            <a:avLst/>
          </a:prstGeom>
        </p:spPr>
      </p:pic>
      <p:pic>
        <p:nvPicPr>
          <p:cNvPr id="8" name="Picture 7">
            <a:extLst>
              <a:ext uri="{FF2B5EF4-FFF2-40B4-BE49-F238E27FC236}">
                <a16:creationId xmlns:a16="http://schemas.microsoft.com/office/drawing/2014/main" id="{20E8CC8F-1C36-49DC-B3F8-17C893C90CA2}"/>
              </a:ext>
            </a:extLst>
          </p:cNvPr>
          <p:cNvPicPr>
            <a:picLocks noChangeAspect="1"/>
          </p:cNvPicPr>
          <p:nvPr/>
        </p:nvPicPr>
        <p:blipFill>
          <a:blip r:embed="rId3"/>
          <a:stretch>
            <a:fillRect/>
          </a:stretch>
        </p:blipFill>
        <p:spPr>
          <a:xfrm rot="20153082">
            <a:off x="6748822" y="3432856"/>
            <a:ext cx="1463055" cy="1098661"/>
          </a:xfrm>
          <a:prstGeom prst="rect">
            <a:avLst/>
          </a:prstGeom>
        </p:spPr>
      </p:pic>
      <p:pic>
        <p:nvPicPr>
          <p:cNvPr id="9" name="Picture 8">
            <a:extLst>
              <a:ext uri="{FF2B5EF4-FFF2-40B4-BE49-F238E27FC236}">
                <a16:creationId xmlns:a16="http://schemas.microsoft.com/office/drawing/2014/main" id="{423CD5FD-9C17-413F-9A6A-CF8AD72EB52A}"/>
              </a:ext>
            </a:extLst>
          </p:cNvPr>
          <p:cNvPicPr>
            <a:picLocks noChangeAspect="1"/>
          </p:cNvPicPr>
          <p:nvPr/>
        </p:nvPicPr>
        <p:blipFill>
          <a:blip r:embed="rId4"/>
          <a:stretch>
            <a:fillRect/>
          </a:stretch>
        </p:blipFill>
        <p:spPr>
          <a:xfrm>
            <a:off x="2879324" y="2166439"/>
            <a:ext cx="2324100" cy="1971675"/>
          </a:xfrm>
          <a:prstGeom prst="rect">
            <a:avLst/>
          </a:prstGeom>
        </p:spPr>
      </p:pic>
      <p:pic>
        <p:nvPicPr>
          <p:cNvPr id="10" name="Picture 9">
            <a:extLst>
              <a:ext uri="{FF2B5EF4-FFF2-40B4-BE49-F238E27FC236}">
                <a16:creationId xmlns:a16="http://schemas.microsoft.com/office/drawing/2014/main" id="{6D19659B-6FA9-4B37-BF15-CF38A5FD6A24}"/>
              </a:ext>
            </a:extLst>
          </p:cNvPr>
          <p:cNvPicPr>
            <a:picLocks noChangeAspect="1"/>
          </p:cNvPicPr>
          <p:nvPr/>
        </p:nvPicPr>
        <p:blipFill>
          <a:blip r:embed="rId5"/>
          <a:stretch>
            <a:fillRect/>
          </a:stretch>
        </p:blipFill>
        <p:spPr>
          <a:xfrm>
            <a:off x="6428400" y="1468577"/>
            <a:ext cx="1215579" cy="1215579"/>
          </a:xfrm>
          <a:prstGeom prst="rect">
            <a:avLst/>
          </a:prstGeom>
        </p:spPr>
      </p:pic>
      <p:pic>
        <p:nvPicPr>
          <p:cNvPr id="13" name="Picture 12">
            <a:extLst>
              <a:ext uri="{FF2B5EF4-FFF2-40B4-BE49-F238E27FC236}">
                <a16:creationId xmlns:a16="http://schemas.microsoft.com/office/drawing/2014/main" id="{D8EA5BAC-87BD-48D4-B72F-A1C63544E414}"/>
              </a:ext>
            </a:extLst>
          </p:cNvPr>
          <p:cNvPicPr>
            <a:picLocks noChangeAspect="1"/>
          </p:cNvPicPr>
          <p:nvPr/>
        </p:nvPicPr>
        <p:blipFill>
          <a:blip r:embed="rId6"/>
          <a:stretch>
            <a:fillRect/>
          </a:stretch>
        </p:blipFill>
        <p:spPr>
          <a:xfrm>
            <a:off x="4101169" y="1203442"/>
            <a:ext cx="1282763" cy="776759"/>
          </a:xfrm>
          <a:prstGeom prst="rect">
            <a:avLst/>
          </a:prstGeom>
        </p:spPr>
      </p:pic>
      <p:pic>
        <p:nvPicPr>
          <p:cNvPr id="14" name="Picture 13">
            <a:extLst>
              <a:ext uri="{FF2B5EF4-FFF2-40B4-BE49-F238E27FC236}">
                <a16:creationId xmlns:a16="http://schemas.microsoft.com/office/drawing/2014/main" id="{67405B1D-2A18-4F24-B9DE-C23C3DFC7783}"/>
              </a:ext>
            </a:extLst>
          </p:cNvPr>
          <p:cNvPicPr>
            <a:picLocks noChangeAspect="1"/>
          </p:cNvPicPr>
          <p:nvPr/>
        </p:nvPicPr>
        <p:blipFill>
          <a:blip r:embed="rId7"/>
          <a:stretch>
            <a:fillRect/>
          </a:stretch>
        </p:blipFill>
        <p:spPr>
          <a:xfrm>
            <a:off x="4390018" y="4596783"/>
            <a:ext cx="1288926" cy="648542"/>
          </a:xfrm>
          <a:prstGeom prst="rect">
            <a:avLst/>
          </a:prstGeom>
        </p:spPr>
      </p:pic>
      <p:pic>
        <p:nvPicPr>
          <p:cNvPr id="5" name="Picture 4"/>
          <p:cNvPicPr>
            <a:picLocks noChangeAspect="1"/>
          </p:cNvPicPr>
          <p:nvPr/>
        </p:nvPicPr>
        <p:blipFill>
          <a:blip r:embed="rId8"/>
          <a:stretch>
            <a:fillRect/>
          </a:stretch>
        </p:blipFill>
        <p:spPr>
          <a:xfrm rot="20790386">
            <a:off x="1412592" y="4249347"/>
            <a:ext cx="1070982" cy="1066222"/>
          </a:xfrm>
          <a:prstGeom prst="rect">
            <a:avLst/>
          </a:prstGeom>
        </p:spPr>
      </p:pic>
    </p:spTree>
    <p:extLst>
      <p:ext uri="{BB962C8B-B14F-4D97-AF65-F5344CB8AC3E}">
        <p14:creationId xmlns:p14="http://schemas.microsoft.com/office/powerpoint/2010/main" val="2659711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7772400" cy="737320"/>
          </a:xfrm>
        </p:spPr>
        <p:txBody>
          <a:bodyPr>
            <a:noAutofit/>
          </a:bodyPr>
          <a:lstStyle/>
          <a:p>
            <a:pPr marL="0" marR="0" algn="ctr">
              <a:lnSpc>
                <a:spcPct val="115000"/>
              </a:lnSpc>
              <a:spcBef>
                <a:spcPts val="0"/>
              </a:spcBef>
              <a:spcAft>
                <a:spcPts val="0"/>
              </a:spcAft>
            </a:pPr>
            <a:r>
              <a:rPr lang="en-US" sz="1800" dirty="0" smtClean="0">
                <a:latin typeface="Sylfaen" panose="010A0502050306030303" pitchFamily="18" charset="0"/>
                <a:ea typeface="Calibri" panose="020F0502020204030204" pitchFamily="34" charset="0"/>
                <a:cs typeface="Times New Roman" panose="02020603050405020304" pitchFamily="18" charset="0"/>
              </a:rPr>
              <a:t/>
            </a:r>
            <a:br>
              <a:rPr lang="en-US" sz="1800" dirty="0" smtClean="0">
                <a:latin typeface="Sylfaen" panose="010A0502050306030303" pitchFamily="18" charset="0"/>
                <a:ea typeface="Calibri" panose="020F0502020204030204" pitchFamily="34" charset="0"/>
                <a:cs typeface="Times New Roman" panose="02020603050405020304" pitchFamily="18" charset="0"/>
              </a:rPr>
            </a:br>
            <a:r>
              <a:rPr lang="ru-RU" sz="2400" dirty="0" smtClean="0">
                <a:latin typeface="Sylfaen" panose="010A0502050306030303" pitchFamily="18" charset="0"/>
                <a:ea typeface="Calibri" panose="020F0502020204030204" pitchFamily="34" charset="0"/>
                <a:cs typeface="Times New Roman" panose="02020603050405020304" pitchFamily="18" charset="0"/>
              </a:rPr>
              <a:t>Ատելության </a:t>
            </a:r>
            <a:r>
              <a:rPr lang="hy-AM" sz="2400" dirty="0" smtClean="0">
                <a:latin typeface="Sylfaen" panose="010A0502050306030303" pitchFamily="18" charset="0"/>
                <a:ea typeface="Calibri" panose="020F0502020204030204" pitchFamily="34" charset="0"/>
                <a:cs typeface="Times New Roman" panose="02020603050405020304" pitchFamily="18" charset="0"/>
              </a:rPr>
              <a:t>շարժառիթվ</a:t>
            </a:r>
            <a:r>
              <a:rPr lang="ru-RU" sz="2400" dirty="0" smtClean="0">
                <a:latin typeface="Sylfaen" panose="010A0502050306030303" pitchFamily="18" charset="0"/>
                <a:ea typeface="Calibri" panose="020F0502020204030204" pitchFamily="34" charset="0"/>
                <a:cs typeface="Times New Roman" panose="02020603050405020304" pitchFamily="18" charset="0"/>
              </a:rPr>
              <a:t> </a:t>
            </a:r>
            <a:r>
              <a:rPr lang="ru-RU" sz="2400" dirty="0">
                <a:latin typeface="Sylfaen" panose="010A0502050306030303" pitchFamily="18" charset="0"/>
                <a:ea typeface="Calibri" panose="020F0502020204030204" pitchFamily="34" charset="0"/>
                <a:cs typeface="Times New Roman" panose="02020603050405020304" pitchFamily="18" charset="0"/>
              </a:rPr>
              <a:t>հանցագործություն</a:t>
            </a:r>
            <a:r>
              <a:rPr lang="en-US" sz="1400" dirty="0">
                <a:latin typeface="Calibri" panose="020F0502020204030204" pitchFamily="34" charset="0"/>
                <a:ea typeface="Calibri" panose="020F0502020204030204" pitchFamily="34" charset="0"/>
                <a:cs typeface="Times New Roman" panose="02020603050405020304" pitchFamily="18" charset="0"/>
              </a:rPr>
              <a:t/>
            </a:r>
            <a:br>
              <a:rPr lang="en-US" sz="1400" dirty="0">
                <a:latin typeface="Calibri" panose="020F0502020204030204" pitchFamily="34" charset="0"/>
                <a:ea typeface="Calibri" panose="020F0502020204030204" pitchFamily="34" charset="0"/>
                <a:cs typeface="Times New Roman" panose="02020603050405020304" pitchFamily="18" charset="0"/>
              </a:rPr>
            </a:br>
            <a:r>
              <a:rPr lang="en-US" sz="1800" dirty="0">
                <a:latin typeface="Sylfaen" panose="010A0502050306030303" pitchFamily="18" charset="0"/>
                <a:ea typeface="Calibri" panose="020F0502020204030204" pitchFamily="34" charset="0"/>
                <a:cs typeface="Times New Roman" panose="02020603050405020304" pitchFamily="18" charset="0"/>
              </a:rPr>
              <a:t>(</a:t>
            </a:r>
            <a:r>
              <a:rPr lang="ru-RU" sz="1800" dirty="0">
                <a:latin typeface="Sylfaen" panose="010A0502050306030303" pitchFamily="18" charset="0"/>
                <a:ea typeface="Calibri" panose="020F0502020204030204" pitchFamily="34" charset="0"/>
                <a:cs typeface="Times New Roman" panose="02020603050405020304" pitchFamily="18" charset="0"/>
              </a:rPr>
              <a:t>ԵԱՀԿ </a:t>
            </a:r>
            <a:r>
              <a:rPr lang="en-US" sz="1800" dirty="0" err="1">
                <a:latin typeface="Sylfaen" panose="010A0502050306030303" pitchFamily="18" charset="0"/>
                <a:ea typeface="Calibri" panose="020F0502020204030204" pitchFamily="34" charset="0"/>
                <a:cs typeface="Times New Roman" panose="02020603050405020304" pitchFamily="18" charset="0"/>
              </a:rPr>
              <a:t>սահմանումը</a:t>
            </a:r>
            <a:r>
              <a:rPr lang="ru-RU" sz="1800" dirty="0">
                <a:latin typeface="Sylfaen" panose="010A0502050306030303" pitchFamily="18" charset="0"/>
                <a:ea typeface="Calibri" panose="020F0502020204030204" pitchFamily="34" charset="0"/>
                <a:cs typeface="Times New Roman" panose="02020603050405020304" pitchFamily="18" charset="0"/>
              </a:rPr>
              <a:t>)</a:t>
            </a:r>
            <a:r>
              <a:rPr lang="en-US" sz="1400" dirty="0">
                <a:latin typeface="Calibri" panose="020F0502020204030204" pitchFamily="34" charset="0"/>
                <a:ea typeface="Calibri" panose="020F0502020204030204" pitchFamily="34" charset="0"/>
                <a:cs typeface="Times New Roman" panose="02020603050405020304" pitchFamily="18" charset="0"/>
              </a:rPr>
              <a:t/>
            </a:r>
            <a:br>
              <a:rPr lang="en-US" sz="1400" dirty="0">
                <a:latin typeface="Calibri" panose="020F0502020204030204" pitchFamily="34" charset="0"/>
                <a:ea typeface="Calibri" panose="020F0502020204030204" pitchFamily="34" charset="0"/>
                <a:cs typeface="Times New Roman" panose="02020603050405020304" pitchFamily="18" charset="0"/>
              </a:rPr>
            </a:br>
            <a:endParaRPr lang="en-US" sz="1800" dirty="0"/>
          </a:p>
        </p:txBody>
      </p:sp>
      <p:sp>
        <p:nvSpPr>
          <p:cNvPr id="3" name="Content Placeholder 2"/>
          <p:cNvSpPr>
            <a:spLocks noGrp="1"/>
          </p:cNvSpPr>
          <p:nvPr>
            <p:ph idx="1"/>
          </p:nvPr>
        </p:nvSpPr>
        <p:spPr>
          <a:xfrm>
            <a:off x="611560" y="1268760"/>
            <a:ext cx="7920880" cy="5328592"/>
          </a:xfrm>
        </p:spPr>
        <p:txBody>
          <a:bodyPr>
            <a:noAutofit/>
          </a:bodyPr>
          <a:lstStyle/>
          <a:p>
            <a:pPr marL="0" marR="0" indent="0" algn="just">
              <a:lnSpc>
                <a:spcPct val="115000"/>
              </a:lnSpc>
              <a:spcBef>
                <a:spcPts val="0"/>
              </a:spcBef>
              <a:spcAft>
                <a:spcPts val="0"/>
              </a:spcAft>
              <a:buNone/>
            </a:pPr>
            <a:endParaRPr lang="en-US" sz="2200" dirty="0" smtClean="0">
              <a:latin typeface="Sylfaen" panose="010A0502050306030303" pitchFamily="18"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2200" dirty="0" smtClean="0">
                <a:latin typeface="Sylfaen" panose="010A0502050306030303" pitchFamily="18" charset="0"/>
                <a:ea typeface="Calibri" panose="020F0502020204030204" pitchFamily="34" charset="0"/>
                <a:cs typeface="Times New Roman" panose="02020603050405020304" pitchFamily="18" charset="0"/>
              </a:rPr>
              <a:t>«</a:t>
            </a:r>
            <a:r>
              <a:rPr lang="en-US" sz="2200" dirty="0" err="1">
                <a:latin typeface="Sylfaen" panose="010A0502050306030303" pitchFamily="18" charset="0"/>
                <a:ea typeface="Calibri" panose="020F0502020204030204" pitchFamily="34" charset="0"/>
                <a:cs typeface="Times New Roman" panose="02020603050405020304" pitchFamily="18" charset="0"/>
              </a:rPr>
              <a:t>Ատելության</a:t>
            </a:r>
            <a:r>
              <a:rPr lang="en-US" sz="2200" dirty="0">
                <a:latin typeface="Sylfaen" panose="010A0502050306030303" pitchFamily="18" charset="0"/>
                <a:ea typeface="Calibri" panose="020F0502020204030204" pitchFamily="34" charset="0"/>
                <a:cs typeface="Times New Roman" panose="02020603050405020304" pitchFamily="18" charset="0"/>
              </a:rPr>
              <a:t> </a:t>
            </a:r>
            <a:r>
              <a:rPr lang="en-US" sz="2200" dirty="0" err="1">
                <a:latin typeface="Sylfaen" panose="010A0502050306030303" pitchFamily="18" charset="0"/>
                <a:ea typeface="Calibri" panose="020F0502020204030204" pitchFamily="34" charset="0"/>
                <a:cs typeface="Times New Roman" panose="02020603050405020304" pitchFamily="18" charset="0"/>
              </a:rPr>
              <a:t>հիմքով</a:t>
            </a:r>
            <a:r>
              <a:rPr lang="en-US" sz="2200" dirty="0">
                <a:latin typeface="Sylfaen" panose="010A0502050306030303" pitchFamily="18" charset="0"/>
                <a:ea typeface="Calibri" panose="020F0502020204030204" pitchFamily="34" charset="0"/>
                <a:cs typeface="Times New Roman" panose="02020603050405020304" pitchFamily="18" charset="0"/>
              </a:rPr>
              <a:t> </a:t>
            </a:r>
            <a:r>
              <a:rPr lang="en-US" sz="2200" dirty="0" err="1">
                <a:latin typeface="Sylfaen" panose="010A0502050306030303" pitchFamily="18" charset="0"/>
                <a:ea typeface="Calibri" panose="020F0502020204030204" pitchFamily="34" charset="0"/>
                <a:cs typeface="Times New Roman" panose="02020603050405020304" pitchFamily="18" charset="0"/>
              </a:rPr>
              <a:t>հանցագործությունը</a:t>
            </a:r>
            <a:r>
              <a:rPr lang="en-US" sz="2200" dirty="0">
                <a:latin typeface="Sylfaen" panose="010A0502050306030303" pitchFamily="18" charset="0"/>
                <a:ea typeface="Calibri" panose="020F0502020204030204" pitchFamily="34" charset="0"/>
                <a:cs typeface="Times New Roman" panose="02020603050405020304" pitchFamily="18" charset="0"/>
              </a:rPr>
              <a:t> </a:t>
            </a:r>
            <a:r>
              <a:rPr lang="en-US" sz="2200" dirty="0" err="1">
                <a:latin typeface="Sylfaen" panose="010A0502050306030303" pitchFamily="18" charset="0"/>
                <a:ea typeface="Calibri" panose="020F0502020204030204" pitchFamily="34" charset="0"/>
                <a:cs typeface="Times New Roman" panose="02020603050405020304" pitchFamily="18" charset="0"/>
              </a:rPr>
              <a:t>քրեորեն</a:t>
            </a:r>
            <a:r>
              <a:rPr lang="en-US" sz="2200" dirty="0">
                <a:latin typeface="Sylfaen" panose="010A0502050306030303" pitchFamily="18" charset="0"/>
                <a:ea typeface="Calibri" panose="020F0502020204030204" pitchFamily="34" charset="0"/>
                <a:cs typeface="Times New Roman" panose="02020603050405020304" pitchFamily="18" charset="0"/>
              </a:rPr>
              <a:t> </a:t>
            </a:r>
            <a:r>
              <a:rPr lang="en-US" sz="2200" dirty="0" err="1">
                <a:latin typeface="Sylfaen" panose="010A0502050306030303" pitchFamily="18" charset="0"/>
                <a:ea typeface="Calibri" panose="020F0502020204030204" pitchFamily="34" charset="0"/>
                <a:cs typeface="Times New Roman" panose="02020603050405020304" pitchFamily="18" charset="0"/>
              </a:rPr>
              <a:t>հետապնդելի</a:t>
            </a:r>
            <a:r>
              <a:rPr lang="en-US" sz="2200" dirty="0">
                <a:latin typeface="Sylfaen" panose="010A0502050306030303" pitchFamily="18" charset="0"/>
                <a:ea typeface="Calibri" panose="020F0502020204030204" pitchFamily="34" charset="0"/>
                <a:cs typeface="Times New Roman" panose="02020603050405020304" pitchFamily="18" charset="0"/>
              </a:rPr>
              <a:t> </a:t>
            </a:r>
            <a:r>
              <a:rPr lang="en-US" sz="2200" dirty="0" err="1">
                <a:latin typeface="Sylfaen" panose="010A0502050306030303" pitchFamily="18" charset="0"/>
                <a:ea typeface="Calibri" panose="020F0502020204030204" pitchFamily="34" charset="0"/>
                <a:cs typeface="Times New Roman" panose="02020603050405020304" pitchFamily="18" charset="0"/>
              </a:rPr>
              <a:t>արարք</a:t>
            </a:r>
            <a:r>
              <a:rPr lang="en-US" sz="2200" dirty="0">
                <a:latin typeface="Sylfaen" panose="010A0502050306030303" pitchFamily="18" charset="0"/>
                <a:ea typeface="Calibri" panose="020F0502020204030204" pitchFamily="34" charset="0"/>
                <a:cs typeface="Times New Roman" panose="02020603050405020304" pitchFamily="18" charset="0"/>
              </a:rPr>
              <a:t> է, </a:t>
            </a:r>
            <a:r>
              <a:rPr lang="en-US" sz="2200" dirty="0" err="1">
                <a:latin typeface="Sylfaen" panose="010A0502050306030303" pitchFamily="18" charset="0"/>
                <a:ea typeface="Calibri" panose="020F0502020204030204" pitchFamily="34" charset="0"/>
                <a:cs typeface="Times New Roman" panose="02020603050405020304" pitchFamily="18" charset="0"/>
              </a:rPr>
              <a:t>որի</a:t>
            </a:r>
            <a:r>
              <a:rPr lang="en-US" sz="2200" dirty="0">
                <a:latin typeface="Sylfaen" panose="010A0502050306030303" pitchFamily="18" charset="0"/>
                <a:ea typeface="Calibri" panose="020F0502020204030204" pitchFamily="34" charset="0"/>
                <a:cs typeface="Times New Roman" panose="02020603050405020304" pitchFamily="18" charset="0"/>
              </a:rPr>
              <a:t> </a:t>
            </a:r>
            <a:r>
              <a:rPr lang="en-US" sz="2200" dirty="0" err="1">
                <a:latin typeface="Sylfaen" panose="010A0502050306030303" pitchFamily="18" charset="0"/>
                <a:ea typeface="Calibri" panose="020F0502020204030204" pitchFamily="34" charset="0"/>
                <a:cs typeface="Times New Roman" panose="02020603050405020304" pitchFamily="18" charset="0"/>
              </a:rPr>
              <a:t>շարժառիթը</a:t>
            </a:r>
            <a:r>
              <a:rPr lang="en-US" sz="2200" dirty="0">
                <a:latin typeface="Sylfaen" panose="010A0502050306030303" pitchFamily="18" charset="0"/>
                <a:ea typeface="Calibri" panose="020F0502020204030204" pitchFamily="34" charset="0"/>
                <a:cs typeface="Times New Roman" panose="02020603050405020304" pitchFamily="18" charset="0"/>
              </a:rPr>
              <a:t> </a:t>
            </a:r>
            <a:r>
              <a:rPr lang="ru-RU" sz="2200" dirty="0">
                <a:latin typeface="Sylfaen" panose="010A0502050306030303" pitchFamily="18" charset="0"/>
                <a:ea typeface="Calibri" panose="020F0502020204030204" pitchFamily="34" charset="0"/>
                <a:cs typeface="Times New Roman" panose="02020603050405020304" pitchFamily="18" charset="0"/>
              </a:rPr>
              <a:t>մարդկանց </a:t>
            </a:r>
            <a:r>
              <a:rPr lang="en-US" sz="2200" dirty="0" err="1">
                <a:latin typeface="Sylfaen" panose="010A0502050306030303" pitchFamily="18" charset="0"/>
                <a:ea typeface="Calibri" panose="020F0502020204030204" pitchFamily="34" charset="0"/>
                <a:cs typeface="Times New Roman" panose="02020603050405020304" pitchFamily="18" charset="0"/>
              </a:rPr>
              <a:t>որոշակի</a:t>
            </a:r>
            <a:r>
              <a:rPr lang="en-US" sz="2200" dirty="0">
                <a:latin typeface="Sylfaen" panose="010A0502050306030303" pitchFamily="18" charset="0"/>
                <a:ea typeface="Calibri" panose="020F0502020204030204" pitchFamily="34" charset="0"/>
                <a:cs typeface="Times New Roman" panose="02020603050405020304" pitchFamily="18" charset="0"/>
              </a:rPr>
              <a:t> </a:t>
            </a:r>
            <a:r>
              <a:rPr lang="en-US" sz="2200" dirty="0" err="1">
                <a:latin typeface="Sylfaen" panose="010A0502050306030303" pitchFamily="18" charset="0"/>
                <a:ea typeface="Calibri" panose="020F0502020204030204" pitchFamily="34" charset="0"/>
                <a:cs typeface="Times New Roman" panose="02020603050405020304" pitchFamily="18" charset="0"/>
              </a:rPr>
              <a:t>խմբ</a:t>
            </a:r>
            <a:r>
              <a:rPr lang="ru-RU" sz="2200" dirty="0">
                <a:latin typeface="Sylfaen" panose="010A0502050306030303" pitchFamily="18" charset="0"/>
                <a:ea typeface="Calibri" panose="020F0502020204030204" pitchFamily="34" charset="0"/>
                <a:cs typeface="Times New Roman" panose="02020603050405020304" pitchFamily="18" charset="0"/>
              </a:rPr>
              <a:t>երի նկատմամբ </a:t>
            </a:r>
            <a:r>
              <a:rPr lang="hy-AM" sz="2200" dirty="0">
                <a:latin typeface="Sylfaen" panose="010A0502050306030303" pitchFamily="18" charset="0"/>
                <a:ea typeface="Calibri" panose="020F0502020204030204" pitchFamily="34" charset="0"/>
                <a:cs typeface="Times New Roman" panose="02020603050405020304" pitchFamily="18" charset="0"/>
              </a:rPr>
              <a:t>կանխակալությունն է կամ նախապաշարմունքը</a:t>
            </a:r>
            <a:r>
              <a:rPr lang="ru-RU" sz="2200" dirty="0">
                <a:latin typeface="Sylfaen" panose="010A0502050306030303" pitchFamily="18" charset="0"/>
                <a:ea typeface="Calibri" panose="020F0502020204030204" pitchFamily="34" charset="0"/>
                <a:cs typeface="Times New Roman" panose="02020603050405020304" pitchFamily="18" charset="0"/>
              </a:rPr>
              <a:t>։ Արարքը ատելության հիմքով հանցագործություն որակելու համար անհրաժեշտ է, որ իրավախախտումը ունենա հետևյալ երկու հատկանիշները. </a:t>
            </a:r>
            <a:r>
              <a:rPr lang="ru-RU" sz="2200" b="1" dirty="0">
                <a:latin typeface="Sylfaen" panose="010A0502050306030303" pitchFamily="18" charset="0"/>
                <a:ea typeface="Calibri" panose="020F0502020204030204" pitchFamily="34" charset="0"/>
                <a:cs typeface="Times New Roman" panose="02020603050405020304" pitchFamily="18" charset="0"/>
              </a:rPr>
              <a:t>առաջին</a:t>
            </a:r>
            <a:r>
              <a:rPr lang="ru-RU" sz="2200" dirty="0">
                <a:latin typeface="Sylfaen" panose="010A0502050306030303" pitchFamily="18" charset="0"/>
                <a:ea typeface="Calibri" panose="020F0502020204030204" pitchFamily="34" charset="0"/>
                <a:cs typeface="Times New Roman" panose="02020603050405020304" pitchFamily="18" charset="0"/>
              </a:rPr>
              <a:t>, արարքը պետք է համարվի հանցագործություն քրեական օրենքով սահմանված կարգով, </a:t>
            </a:r>
            <a:r>
              <a:rPr lang="ru-RU" sz="2200" b="1" dirty="0">
                <a:latin typeface="Sylfaen" panose="010A0502050306030303" pitchFamily="18" charset="0"/>
                <a:ea typeface="Calibri" panose="020F0502020204030204" pitchFamily="34" charset="0"/>
                <a:cs typeface="Times New Roman" panose="02020603050405020304" pitchFamily="18" charset="0"/>
              </a:rPr>
              <a:t>երկրորդ</a:t>
            </a:r>
            <a:r>
              <a:rPr lang="ru-RU" sz="2200" dirty="0">
                <a:latin typeface="Sylfaen" panose="010A0502050306030303" pitchFamily="18" charset="0"/>
                <a:ea typeface="Calibri" panose="020F0502020204030204" pitchFamily="34" charset="0"/>
                <a:cs typeface="Times New Roman" panose="02020603050405020304" pitchFamily="18" charset="0"/>
              </a:rPr>
              <a:t>, արարքի շարժառիթը պետք է լինի կանխակալությունը։  </a:t>
            </a:r>
            <a:endParaRPr lang="en-US" sz="2200" dirty="0">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339725" lvl="2" indent="0" algn="just">
              <a:lnSpc>
                <a:spcPct val="100000"/>
              </a:lnSpc>
              <a:spcBef>
                <a:spcPts val="0"/>
              </a:spcBef>
              <a:buNone/>
            </a:pPr>
            <a:r>
              <a:rPr lang="en-US" sz="2200" dirty="0" smtClean="0">
                <a:solidFill>
                  <a:srgbClr val="000000"/>
                </a:solidFill>
                <a:latin typeface="Times New Roman" panose="02020603050405020304" pitchFamily="18" charset="0"/>
                <a:hlinkClick r:id="rId2"/>
              </a:rPr>
              <a:t>http</a:t>
            </a:r>
            <a:r>
              <a:rPr lang="en-US" sz="2200" dirty="0">
                <a:solidFill>
                  <a:srgbClr val="000000"/>
                </a:solidFill>
                <a:latin typeface="Times New Roman" panose="02020603050405020304" pitchFamily="18" charset="0"/>
                <a:hlinkClick r:id="rId2"/>
              </a:rPr>
              <a:t>://hatecrime.osce.org/what-hate-crime</a:t>
            </a:r>
            <a:r>
              <a:rPr lang="en-US" sz="220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303556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5026"/>
            <a:ext cx="7772400" cy="721725"/>
          </a:xfrm>
        </p:spPr>
        <p:txBody>
          <a:bodyPr>
            <a:normAutofit/>
          </a:bodyPr>
          <a:lstStyle/>
          <a:p>
            <a:pPr algn="ctr"/>
            <a:r>
              <a:rPr lang="en-US" sz="3200" b="1" dirty="0">
                <a:solidFill>
                  <a:prstClr val="black"/>
                </a:solidFill>
                <a:latin typeface="Sylfaen" pitchFamily="18" charset="0"/>
              </a:rPr>
              <a:t>Hate crime</a:t>
            </a:r>
            <a:endParaRPr lang="en-US" sz="3200" dirty="0"/>
          </a:p>
        </p:txBody>
      </p:sp>
      <p:sp>
        <p:nvSpPr>
          <p:cNvPr id="3" name="Content Placeholder 2"/>
          <p:cNvSpPr>
            <a:spLocks noGrp="1"/>
          </p:cNvSpPr>
          <p:nvPr>
            <p:ph idx="1"/>
          </p:nvPr>
        </p:nvSpPr>
        <p:spPr>
          <a:xfrm>
            <a:off x="827584" y="1052736"/>
            <a:ext cx="7632848" cy="4608512"/>
          </a:xfrm>
        </p:spPr>
        <p:txBody>
          <a:bodyPr>
            <a:noAutofit/>
          </a:bodyPr>
          <a:lstStyle/>
          <a:p>
            <a:pPr marL="339725" lvl="2" indent="0" algn="just">
              <a:lnSpc>
                <a:spcPct val="100000"/>
              </a:lnSpc>
              <a:spcBef>
                <a:spcPts val="0"/>
              </a:spcBef>
              <a:buNone/>
            </a:pPr>
            <a:endParaRPr lang="en-US" sz="2200" dirty="0" smtClean="0"/>
          </a:p>
          <a:p>
            <a:pPr marL="339725" lvl="2" indent="0" algn="just">
              <a:lnSpc>
                <a:spcPct val="100000"/>
              </a:lnSpc>
              <a:spcBef>
                <a:spcPts val="0"/>
              </a:spcBef>
              <a:buNone/>
            </a:pPr>
            <a:endParaRPr lang="en-US" sz="2200" dirty="0"/>
          </a:p>
          <a:p>
            <a:pPr marL="0" lvl="2" indent="0" algn="just">
              <a:lnSpc>
                <a:spcPct val="150000"/>
              </a:lnSpc>
              <a:spcBef>
                <a:spcPts val="0"/>
              </a:spcBef>
              <a:buNone/>
            </a:pPr>
            <a:r>
              <a:rPr lang="en-US" sz="2600" dirty="0" smtClean="0"/>
              <a:t>Element I          </a:t>
            </a:r>
            <a:r>
              <a:rPr lang="en-US" sz="2600" b="1" dirty="0"/>
              <a:t>c</a:t>
            </a:r>
            <a:r>
              <a:rPr lang="en-US" sz="2600" b="1" dirty="0" smtClean="0"/>
              <a:t>riminal </a:t>
            </a:r>
            <a:r>
              <a:rPr lang="en-US" sz="2600" dirty="0" smtClean="0"/>
              <a:t>act</a:t>
            </a:r>
            <a:r>
              <a:rPr lang="en-US" sz="2600" b="1" dirty="0" smtClean="0"/>
              <a:t> </a:t>
            </a:r>
          </a:p>
          <a:p>
            <a:pPr marL="0" lvl="2" indent="0" algn="just">
              <a:lnSpc>
                <a:spcPct val="150000"/>
              </a:lnSpc>
              <a:spcBef>
                <a:spcPts val="0"/>
              </a:spcBef>
              <a:buNone/>
            </a:pPr>
            <a:r>
              <a:rPr lang="en-US" sz="2600" dirty="0" smtClean="0"/>
              <a:t>Element II</a:t>
            </a:r>
            <a:r>
              <a:rPr lang="en-US" sz="2600" b="1" dirty="0" smtClean="0"/>
              <a:t>         </a:t>
            </a:r>
            <a:r>
              <a:rPr lang="en-US" sz="2600" dirty="0" smtClean="0"/>
              <a:t>motivated by </a:t>
            </a:r>
            <a:r>
              <a:rPr lang="en-US" sz="2600" b="1" dirty="0" smtClean="0"/>
              <a:t>bias</a:t>
            </a:r>
            <a:r>
              <a:rPr lang="en-US" sz="2600" dirty="0" smtClean="0"/>
              <a:t> </a:t>
            </a:r>
            <a:r>
              <a:rPr lang="en-US" sz="2600" dirty="0"/>
              <a:t>or </a:t>
            </a:r>
            <a:r>
              <a:rPr lang="en-US" sz="2600" b="1" dirty="0"/>
              <a:t>prejudice</a:t>
            </a:r>
            <a:r>
              <a:rPr lang="en-US" sz="2600" dirty="0"/>
              <a:t> </a:t>
            </a:r>
            <a:endParaRPr lang="en-US" sz="2600" dirty="0" smtClean="0"/>
          </a:p>
          <a:p>
            <a:pPr marL="0" lvl="2" indent="0" algn="just">
              <a:lnSpc>
                <a:spcPct val="150000"/>
              </a:lnSpc>
              <a:spcBef>
                <a:spcPts val="0"/>
              </a:spcBef>
              <a:buNone/>
            </a:pPr>
            <a:r>
              <a:rPr lang="en-US" sz="2600" dirty="0" smtClean="0"/>
              <a:t>Element III       towards </a:t>
            </a:r>
            <a:r>
              <a:rPr lang="en-US" sz="2600" b="1" dirty="0" smtClean="0"/>
              <a:t>particular</a:t>
            </a:r>
            <a:r>
              <a:rPr lang="en-US" sz="2600" dirty="0" smtClean="0"/>
              <a:t> group</a:t>
            </a:r>
          </a:p>
          <a:p>
            <a:pPr marL="0" lvl="2" indent="0">
              <a:lnSpc>
                <a:spcPct val="150000"/>
              </a:lnSpc>
              <a:spcBef>
                <a:spcPts val="0"/>
              </a:spcBef>
              <a:buNone/>
            </a:pPr>
            <a:r>
              <a:rPr lang="en-US" sz="2600" dirty="0" smtClean="0"/>
              <a:t>Element IV       identified per protected grounds of </a:t>
            </a:r>
          </a:p>
          <a:p>
            <a:pPr marL="0" lvl="2" indent="0">
              <a:lnSpc>
                <a:spcPct val="150000"/>
              </a:lnSpc>
              <a:spcBef>
                <a:spcPts val="0"/>
              </a:spcBef>
              <a:buNone/>
            </a:pPr>
            <a:r>
              <a:rPr lang="en-US" sz="2600"/>
              <a:t> </a:t>
            </a:r>
            <a:r>
              <a:rPr lang="en-US" sz="2600" smtClean="0"/>
              <a:t>                          discrimination</a:t>
            </a:r>
            <a:endParaRPr lang="en-US" sz="2200" dirty="0"/>
          </a:p>
        </p:txBody>
      </p:sp>
    </p:spTree>
    <p:extLst>
      <p:ext uri="{BB962C8B-B14F-4D97-AF65-F5344CB8AC3E}">
        <p14:creationId xmlns:p14="http://schemas.microsoft.com/office/powerpoint/2010/main" val="1009159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0"/>
            <a:ext cx="7772400" cy="548680"/>
          </a:xfrm>
        </p:spPr>
        <p:txBody>
          <a:bodyPr>
            <a:noAutofit/>
          </a:bodyPr>
          <a:lstStyle/>
          <a:p>
            <a:pPr lvl="2" algn="ctr" defTabSz="685800" rtl="0">
              <a:lnSpc>
                <a:spcPct val="90000"/>
              </a:lnSpc>
              <a:spcBef>
                <a:spcPct val="0"/>
              </a:spcBef>
            </a:pPr>
            <a:r>
              <a:rPr lang="en-US" sz="2400" b="1" dirty="0" smtClean="0"/>
              <a:t/>
            </a:r>
            <a:br>
              <a:rPr lang="en-US" sz="2400" b="1" dirty="0" smtClean="0"/>
            </a:br>
            <a:r>
              <a:rPr lang="en-US" sz="2400" b="1" dirty="0" smtClean="0"/>
              <a:t>Three elements must be present </a:t>
            </a:r>
            <a:br>
              <a:rPr lang="en-US" sz="2400" b="1" dirty="0" smtClean="0"/>
            </a:br>
            <a:endParaRPr lang="en-US" sz="2400" b="1" dirty="0"/>
          </a:p>
        </p:txBody>
      </p:sp>
      <p:sp>
        <p:nvSpPr>
          <p:cNvPr id="3" name="Content Placeholder 2"/>
          <p:cNvSpPr>
            <a:spLocks noGrp="1"/>
          </p:cNvSpPr>
          <p:nvPr>
            <p:ph idx="1"/>
          </p:nvPr>
        </p:nvSpPr>
        <p:spPr>
          <a:xfrm>
            <a:off x="251520" y="548681"/>
            <a:ext cx="4138776" cy="5184575"/>
          </a:xfrm>
          <a:solidFill>
            <a:schemeClr val="accent1">
              <a:lumMod val="20000"/>
              <a:lumOff val="80000"/>
            </a:schemeClr>
          </a:solidFill>
        </p:spPr>
        <p:txBody>
          <a:bodyPr>
            <a:noAutofit/>
          </a:bodyPr>
          <a:lstStyle/>
          <a:p>
            <a:pPr marL="0" lvl="2" indent="58738" algn="just">
              <a:lnSpc>
                <a:spcPct val="100000"/>
              </a:lnSpc>
              <a:spcBef>
                <a:spcPts val="0"/>
              </a:spcBef>
              <a:buNone/>
            </a:pPr>
            <a:r>
              <a:rPr lang="en-US" sz="2200" b="1" dirty="0" smtClean="0"/>
              <a:t>The act </a:t>
            </a:r>
            <a:r>
              <a:rPr lang="en-US" sz="2200" b="1" dirty="0"/>
              <a:t>must be a </a:t>
            </a:r>
            <a:r>
              <a:rPr lang="en-US" sz="2200" b="1" dirty="0" smtClean="0"/>
              <a:t>crime </a:t>
            </a:r>
            <a:r>
              <a:rPr lang="en-US" sz="2200" b="1" dirty="0"/>
              <a:t>under </a:t>
            </a:r>
            <a:r>
              <a:rPr lang="en-US" sz="2200" b="1" dirty="0" smtClean="0"/>
              <a:t>   national </a:t>
            </a:r>
            <a:r>
              <a:rPr lang="en-US" sz="2200" b="1" dirty="0"/>
              <a:t>law</a:t>
            </a:r>
          </a:p>
          <a:p>
            <a:pPr marL="339725" lvl="2" indent="0" algn="just">
              <a:lnSpc>
                <a:spcPct val="100000"/>
              </a:lnSpc>
              <a:spcBef>
                <a:spcPts val="0"/>
              </a:spcBef>
              <a:buNone/>
            </a:pPr>
            <a:endParaRPr lang="en-US" sz="2200" dirty="0"/>
          </a:p>
          <a:p>
            <a:pPr marL="58738" lvl="2" indent="-58738" algn="just">
              <a:lnSpc>
                <a:spcPct val="100000"/>
              </a:lnSpc>
              <a:spcBef>
                <a:spcPts val="0"/>
              </a:spcBef>
              <a:buNone/>
            </a:pPr>
            <a:r>
              <a:rPr lang="en-US" sz="2200" dirty="0" smtClean="0"/>
              <a:t>A regular criminal act:</a:t>
            </a:r>
          </a:p>
          <a:p>
            <a:pPr marL="508000" lvl="2" indent="-217488" algn="just">
              <a:lnSpc>
                <a:spcPct val="100000"/>
              </a:lnSpc>
              <a:spcBef>
                <a:spcPts val="0"/>
              </a:spcBef>
              <a:buFont typeface="Wingdings" panose="05000000000000000000" pitchFamily="2" charset="2"/>
              <a:buChar char="§"/>
            </a:pPr>
            <a:r>
              <a:rPr lang="en-US" sz="2200" dirty="0" smtClean="0"/>
              <a:t>Murder</a:t>
            </a:r>
          </a:p>
          <a:p>
            <a:pPr marL="508000" lvl="2" indent="-217488" algn="just">
              <a:lnSpc>
                <a:spcPct val="100000"/>
              </a:lnSpc>
              <a:spcBef>
                <a:spcPts val="0"/>
              </a:spcBef>
              <a:buFont typeface="Wingdings" panose="05000000000000000000" pitchFamily="2" charset="2"/>
              <a:buChar char="§"/>
            </a:pPr>
            <a:r>
              <a:rPr lang="en-US" sz="2200" dirty="0" smtClean="0"/>
              <a:t>Physical abuse</a:t>
            </a:r>
          </a:p>
          <a:p>
            <a:pPr marL="508000" lvl="2" indent="-217488" algn="just">
              <a:lnSpc>
                <a:spcPct val="100000"/>
              </a:lnSpc>
              <a:spcBef>
                <a:spcPts val="0"/>
              </a:spcBef>
              <a:buFont typeface="Wingdings" panose="05000000000000000000" pitchFamily="2" charset="2"/>
              <a:buChar char="§"/>
            </a:pPr>
            <a:r>
              <a:rPr lang="en-US" sz="2200" dirty="0" smtClean="0"/>
              <a:t>Damage to property</a:t>
            </a:r>
          </a:p>
          <a:p>
            <a:pPr marL="508000" lvl="2" indent="-217488" algn="just">
              <a:lnSpc>
                <a:spcPct val="100000"/>
              </a:lnSpc>
              <a:spcBef>
                <a:spcPts val="0"/>
              </a:spcBef>
              <a:buFont typeface="Wingdings" panose="05000000000000000000" pitchFamily="2" charset="2"/>
              <a:buChar char="§"/>
            </a:pPr>
            <a:r>
              <a:rPr lang="en-US" sz="2200" dirty="0" smtClean="0"/>
              <a:t>Robbery/theft</a:t>
            </a:r>
          </a:p>
          <a:p>
            <a:pPr marL="508000" lvl="2" indent="-217488">
              <a:lnSpc>
                <a:spcPct val="100000"/>
              </a:lnSpc>
              <a:spcBef>
                <a:spcPts val="0"/>
              </a:spcBef>
              <a:buFont typeface="Wingdings" panose="05000000000000000000" pitchFamily="2" charset="2"/>
              <a:buChar char="§"/>
            </a:pPr>
            <a:r>
              <a:rPr lang="en-US" sz="2200" dirty="0" smtClean="0"/>
              <a:t>mutilation/alteration of personal data, </a:t>
            </a:r>
          </a:p>
          <a:p>
            <a:pPr marL="508000" lvl="2" indent="-217488">
              <a:lnSpc>
                <a:spcPct val="100000"/>
              </a:lnSpc>
              <a:spcBef>
                <a:spcPts val="0"/>
              </a:spcBef>
              <a:buFont typeface="Wingdings" panose="05000000000000000000" pitchFamily="2" charset="2"/>
              <a:buChar char="§"/>
            </a:pPr>
            <a:r>
              <a:rPr lang="en-US" sz="2200" dirty="0" smtClean="0"/>
              <a:t>Slander</a:t>
            </a:r>
          </a:p>
          <a:p>
            <a:pPr marL="508000" lvl="2" indent="-217488">
              <a:lnSpc>
                <a:spcPct val="100000"/>
              </a:lnSpc>
              <a:spcBef>
                <a:spcPts val="0"/>
              </a:spcBef>
              <a:buFont typeface="Wingdings" panose="05000000000000000000" pitchFamily="2" charset="2"/>
              <a:buChar char="§"/>
            </a:pPr>
            <a:r>
              <a:rPr lang="en-US" sz="2200" dirty="0" smtClean="0"/>
              <a:t>Destruction of monuments, </a:t>
            </a:r>
          </a:p>
          <a:p>
            <a:pPr marL="508000" lvl="2" indent="-217488">
              <a:lnSpc>
                <a:spcPct val="100000"/>
              </a:lnSpc>
              <a:spcBef>
                <a:spcPts val="0"/>
              </a:spcBef>
              <a:buFont typeface="Wingdings" panose="05000000000000000000" pitchFamily="2" charset="2"/>
              <a:buChar char="§"/>
            </a:pPr>
            <a:r>
              <a:rPr lang="en-US" sz="2200" dirty="0" smtClean="0"/>
              <a:t>Destruction of historical or religious monuments</a:t>
            </a:r>
          </a:p>
          <a:p>
            <a:pPr marL="508000" lvl="2" indent="-217488">
              <a:lnSpc>
                <a:spcPct val="100000"/>
              </a:lnSpc>
              <a:spcBef>
                <a:spcPts val="0"/>
              </a:spcBef>
              <a:buFont typeface="Wingdings" panose="05000000000000000000" pitchFamily="2" charset="2"/>
              <a:buChar char="§"/>
            </a:pPr>
            <a:r>
              <a:rPr lang="en-US" sz="2200" dirty="0"/>
              <a:t>e</a:t>
            </a:r>
            <a:r>
              <a:rPr lang="en-US" sz="2200" dirty="0" smtClean="0"/>
              <a:t>tc. </a:t>
            </a:r>
          </a:p>
          <a:p>
            <a:pPr marL="508000" lvl="2" indent="-217488" algn="just">
              <a:lnSpc>
                <a:spcPct val="100000"/>
              </a:lnSpc>
              <a:spcBef>
                <a:spcPts val="0"/>
              </a:spcBef>
              <a:buFont typeface="Wingdings" panose="05000000000000000000" pitchFamily="2" charset="2"/>
              <a:buChar char="§"/>
            </a:pPr>
            <a:endParaRPr lang="en-US" sz="2200" dirty="0"/>
          </a:p>
          <a:p>
            <a:pPr marL="339725" lvl="2" indent="0" algn="just">
              <a:lnSpc>
                <a:spcPct val="100000"/>
              </a:lnSpc>
              <a:spcBef>
                <a:spcPts val="0"/>
              </a:spcBef>
              <a:buNone/>
            </a:pPr>
            <a:endParaRPr lang="en-US" sz="2200" dirty="0"/>
          </a:p>
        </p:txBody>
      </p:sp>
      <p:sp>
        <p:nvSpPr>
          <p:cNvPr id="4" name="Content Placeholder 2"/>
          <p:cNvSpPr txBox="1">
            <a:spLocks/>
          </p:cNvSpPr>
          <p:nvPr/>
        </p:nvSpPr>
        <p:spPr>
          <a:xfrm>
            <a:off x="4644008" y="548681"/>
            <a:ext cx="4248472" cy="5184575"/>
          </a:xfrm>
          <a:prstGeom prst="rect">
            <a:avLst/>
          </a:prstGeom>
          <a:solidFill>
            <a:schemeClr val="accent1">
              <a:lumMod val="20000"/>
              <a:lumOff val="80000"/>
            </a:schemeClr>
          </a:solid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2" indent="0" algn="just">
              <a:lnSpc>
                <a:spcPct val="100000"/>
              </a:lnSpc>
              <a:spcBef>
                <a:spcPts val="0"/>
              </a:spcBef>
              <a:buNone/>
            </a:pPr>
            <a:r>
              <a:rPr lang="en-US" sz="2200" b="1" dirty="0"/>
              <a:t>The act must have been motivated by </a:t>
            </a:r>
            <a:r>
              <a:rPr lang="en-US" sz="2200" b="1" u="sng" dirty="0" smtClean="0"/>
              <a:t>bias</a:t>
            </a:r>
            <a:r>
              <a:rPr lang="en-US" sz="2200" b="1" dirty="0" smtClean="0"/>
              <a:t> or </a:t>
            </a:r>
            <a:r>
              <a:rPr lang="en-US" sz="2200" b="1" u="sng" dirty="0" smtClean="0"/>
              <a:t>prejudice</a:t>
            </a:r>
            <a:r>
              <a:rPr lang="en-US" sz="2200" b="1" dirty="0" smtClean="0"/>
              <a:t>. </a:t>
            </a:r>
          </a:p>
          <a:p>
            <a:pPr marL="0" lvl="2" indent="0" algn="just">
              <a:lnSpc>
                <a:spcPct val="100000"/>
              </a:lnSpc>
              <a:spcBef>
                <a:spcPts val="0"/>
              </a:spcBef>
              <a:buNone/>
            </a:pPr>
            <a:endParaRPr lang="en-US" sz="2200" dirty="0"/>
          </a:p>
          <a:p>
            <a:pPr marL="0" lvl="2" indent="0" algn="just">
              <a:lnSpc>
                <a:spcPct val="100000"/>
              </a:lnSpc>
              <a:spcBef>
                <a:spcPts val="0"/>
              </a:spcBef>
              <a:buNone/>
            </a:pPr>
            <a:r>
              <a:rPr lang="en-US" sz="2200" dirty="0" smtClean="0"/>
              <a:t>On the ground of:</a:t>
            </a:r>
          </a:p>
          <a:p>
            <a:pPr marL="508000" lvl="2" indent="0" algn="just">
              <a:lnSpc>
                <a:spcPct val="100000"/>
              </a:lnSpc>
              <a:spcBef>
                <a:spcPts val="0"/>
              </a:spcBef>
              <a:buNone/>
            </a:pPr>
            <a:r>
              <a:rPr lang="en-US" sz="2200" dirty="0" smtClean="0"/>
              <a:t> Ethnicity</a:t>
            </a:r>
          </a:p>
          <a:p>
            <a:pPr marL="508000" lvl="3" indent="-276225" algn="just">
              <a:lnSpc>
                <a:spcPct val="100000"/>
              </a:lnSpc>
              <a:spcBef>
                <a:spcPts val="0"/>
              </a:spcBef>
              <a:buFont typeface="Wingdings" panose="05000000000000000000" pitchFamily="2" charset="2"/>
              <a:buChar char="§"/>
            </a:pPr>
            <a:r>
              <a:rPr lang="en-US" sz="2200" dirty="0" smtClean="0"/>
              <a:t>Race</a:t>
            </a:r>
          </a:p>
          <a:p>
            <a:pPr marL="508000" lvl="3" indent="-276225" algn="just">
              <a:lnSpc>
                <a:spcPct val="100000"/>
              </a:lnSpc>
              <a:spcBef>
                <a:spcPts val="0"/>
              </a:spcBef>
              <a:buFont typeface="Wingdings" panose="05000000000000000000" pitchFamily="2" charset="2"/>
              <a:buChar char="§"/>
            </a:pPr>
            <a:r>
              <a:rPr lang="en-US" sz="2200" dirty="0" smtClean="0"/>
              <a:t>Color of skin</a:t>
            </a:r>
          </a:p>
          <a:p>
            <a:pPr marL="508000" lvl="3" indent="-276225" algn="just">
              <a:lnSpc>
                <a:spcPct val="100000"/>
              </a:lnSpc>
              <a:spcBef>
                <a:spcPts val="0"/>
              </a:spcBef>
              <a:buFont typeface="Wingdings" panose="05000000000000000000" pitchFamily="2" charset="2"/>
              <a:buChar char="§"/>
            </a:pPr>
            <a:r>
              <a:rPr lang="en-US" sz="2200" dirty="0" smtClean="0"/>
              <a:t>Religious views/belief, </a:t>
            </a:r>
          </a:p>
          <a:p>
            <a:pPr marL="508000" lvl="3" indent="-276225" algn="just">
              <a:lnSpc>
                <a:spcPct val="100000"/>
              </a:lnSpc>
              <a:spcBef>
                <a:spcPts val="0"/>
              </a:spcBef>
              <a:buFont typeface="Wingdings" panose="05000000000000000000" pitchFamily="2" charset="2"/>
              <a:buChar char="§"/>
            </a:pPr>
            <a:r>
              <a:rPr lang="en-US" sz="2200" dirty="0" smtClean="0"/>
              <a:t> Political affiliation, </a:t>
            </a:r>
          </a:p>
          <a:p>
            <a:pPr marL="508000" lvl="3" indent="-276225" algn="just">
              <a:lnSpc>
                <a:spcPct val="100000"/>
              </a:lnSpc>
              <a:spcBef>
                <a:spcPts val="0"/>
              </a:spcBef>
              <a:buFont typeface="Wingdings" panose="05000000000000000000" pitchFamily="2" charset="2"/>
              <a:buChar char="§"/>
            </a:pPr>
            <a:r>
              <a:rPr lang="en-US" sz="2200" dirty="0" smtClean="0"/>
              <a:t>Origin of birth, </a:t>
            </a:r>
          </a:p>
          <a:p>
            <a:pPr marL="508000" lvl="3" indent="-276225" algn="just">
              <a:lnSpc>
                <a:spcPct val="100000"/>
              </a:lnSpc>
              <a:spcBef>
                <a:spcPts val="0"/>
              </a:spcBef>
              <a:buFont typeface="Wingdings" panose="05000000000000000000" pitchFamily="2" charset="2"/>
              <a:buChar char="§"/>
            </a:pPr>
            <a:r>
              <a:rPr lang="en-US" sz="2200" dirty="0" smtClean="0"/>
              <a:t>Gender, </a:t>
            </a:r>
          </a:p>
          <a:p>
            <a:pPr marL="508000" lvl="3" indent="-276225" algn="just">
              <a:lnSpc>
                <a:spcPct val="100000"/>
              </a:lnSpc>
              <a:spcBef>
                <a:spcPts val="0"/>
              </a:spcBef>
              <a:buFont typeface="Wingdings" panose="05000000000000000000" pitchFamily="2" charset="2"/>
              <a:buChar char="§"/>
            </a:pPr>
            <a:r>
              <a:rPr lang="en-US" sz="2200" dirty="0" smtClean="0"/>
              <a:t>Sexual orientation,</a:t>
            </a:r>
          </a:p>
          <a:p>
            <a:pPr marL="508000" lvl="3" indent="-276225" algn="just">
              <a:lnSpc>
                <a:spcPct val="100000"/>
              </a:lnSpc>
              <a:spcBef>
                <a:spcPts val="0"/>
              </a:spcBef>
              <a:buFont typeface="Wingdings" panose="05000000000000000000" pitchFamily="2" charset="2"/>
              <a:buChar char="§"/>
            </a:pPr>
            <a:r>
              <a:rPr lang="en-US" sz="2200" dirty="0" smtClean="0"/>
              <a:t>Age, </a:t>
            </a:r>
          </a:p>
          <a:p>
            <a:pPr marL="508000" lvl="3" indent="-276225" algn="just">
              <a:lnSpc>
                <a:spcPct val="100000"/>
              </a:lnSpc>
              <a:spcBef>
                <a:spcPts val="0"/>
              </a:spcBef>
              <a:buFont typeface="Wingdings" panose="05000000000000000000" pitchFamily="2" charset="2"/>
              <a:buChar char="§"/>
            </a:pPr>
            <a:r>
              <a:rPr lang="en-US" sz="2200" dirty="0" smtClean="0"/>
              <a:t>Nationality</a:t>
            </a:r>
          </a:p>
          <a:p>
            <a:pPr marL="508000" lvl="3" indent="-276225" algn="just">
              <a:lnSpc>
                <a:spcPct val="100000"/>
              </a:lnSpc>
              <a:spcBef>
                <a:spcPts val="0"/>
              </a:spcBef>
              <a:buFont typeface="Wingdings" panose="05000000000000000000" pitchFamily="2" charset="2"/>
              <a:buChar char="§"/>
            </a:pPr>
            <a:r>
              <a:rPr lang="en-US" sz="2200" dirty="0" smtClean="0"/>
              <a:t>Any ground</a:t>
            </a:r>
          </a:p>
          <a:p>
            <a:pPr marL="231775" lvl="3" indent="0" algn="just">
              <a:lnSpc>
                <a:spcPct val="100000"/>
              </a:lnSpc>
              <a:spcBef>
                <a:spcPts val="0"/>
              </a:spcBef>
              <a:buNone/>
            </a:pPr>
            <a:endParaRPr lang="en-US" sz="2200" dirty="0"/>
          </a:p>
          <a:p>
            <a:pPr marL="339725" lvl="2" indent="0" algn="just">
              <a:lnSpc>
                <a:spcPct val="100000"/>
              </a:lnSpc>
              <a:spcBef>
                <a:spcPts val="0"/>
              </a:spcBef>
              <a:buNone/>
            </a:pPr>
            <a:endParaRPr lang="en-US" sz="2200" dirty="0" smtClean="0"/>
          </a:p>
        </p:txBody>
      </p:sp>
      <p:sp>
        <p:nvSpPr>
          <p:cNvPr id="5" name="Content Placeholder 2"/>
          <p:cNvSpPr txBox="1">
            <a:spLocks/>
          </p:cNvSpPr>
          <p:nvPr/>
        </p:nvSpPr>
        <p:spPr>
          <a:xfrm>
            <a:off x="504096" y="5811799"/>
            <a:ext cx="7772400" cy="857561"/>
          </a:xfrm>
          <a:prstGeom prst="rect">
            <a:avLst/>
          </a:prstGeom>
          <a:solidFill>
            <a:schemeClr val="accent1">
              <a:lumMod val="20000"/>
              <a:lumOff val="80000"/>
            </a:schemeClr>
          </a:solid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39725" lvl="2" indent="0" algn="just">
              <a:lnSpc>
                <a:spcPct val="100000"/>
              </a:lnSpc>
              <a:spcBef>
                <a:spcPts val="0"/>
              </a:spcBef>
              <a:buNone/>
            </a:pPr>
            <a:r>
              <a:rPr lang="en-US" sz="2200" b="1" dirty="0" smtClean="0"/>
              <a:t>Identified group </a:t>
            </a:r>
            <a:r>
              <a:rPr lang="en-US" sz="2200" dirty="0" smtClean="0"/>
              <a:t>(per ethnicity, profession, rank, nationality, views, gender, age, belief, etc.)</a:t>
            </a:r>
          </a:p>
        </p:txBody>
      </p:sp>
    </p:spTree>
    <p:extLst>
      <p:ext uri="{BB962C8B-B14F-4D97-AF65-F5344CB8AC3E}">
        <p14:creationId xmlns:p14="http://schemas.microsoft.com/office/powerpoint/2010/main" val="181051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116632"/>
            <a:ext cx="7772400" cy="603448"/>
          </a:xfrm>
        </p:spPr>
        <p:txBody>
          <a:bodyPr>
            <a:normAutofit/>
          </a:bodyPr>
          <a:lstStyle/>
          <a:p>
            <a:pPr algn="ctr"/>
            <a:r>
              <a:rPr lang="en-US" sz="2800" b="1" dirty="0" smtClean="0">
                <a:solidFill>
                  <a:prstClr val="black"/>
                </a:solidFill>
                <a:latin typeface="Sylfaen" pitchFamily="18" charset="0"/>
              </a:rPr>
              <a:t>       </a:t>
            </a:r>
            <a:r>
              <a:rPr lang="hy-AM" sz="2800" b="1" dirty="0" smtClean="0">
                <a:solidFill>
                  <a:prstClr val="black"/>
                </a:solidFill>
                <a:latin typeface="Sylfaen" pitchFamily="18" charset="0"/>
              </a:rPr>
              <a:t>Ատելության խոսք</a:t>
            </a:r>
            <a:endParaRPr lang="en-US" sz="2400" dirty="0"/>
          </a:p>
        </p:txBody>
      </p:sp>
      <p:sp>
        <p:nvSpPr>
          <p:cNvPr id="3" name="Content Placeholder 2"/>
          <p:cNvSpPr>
            <a:spLocks noGrp="1"/>
          </p:cNvSpPr>
          <p:nvPr>
            <p:ph idx="1"/>
          </p:nvPr>
        </p:nvSpPr>
        <p:spPr>
          <a:xfrm>
            <a:off x="755576" y="908720"/>
            <a:ext cx="7704856" cy="5472608"/>
          </a:xfrm>
          <a:solidFill>
            <a:schemeClr val="accent1">
              <a:lumMod val="20000"/>
              <a:lumOff val="80000"/>
            </a:schemeClr>
          </a:solidFill>
        </p:spPr>
        <p:txBody>
          <a:bodyPr>
            <a:normAutofit fontScale="92500"/>
          </a:bodyPr>
          <a:lstStyle/>
          <a:p>
            <a:pPr marL="460375" lvl="2" indent="0" algn="ctr">
              <a:lnSpc>
                <a:spcPct val="100000"/>
              </a:lnSpc>
              <a:spcBef>
                <a:spcPts val="0"/>
              </a:spcBef>
              <a:buNone/>
            </a:pPr>
            <a:endParaRPr lang="en-US" sz="2400" dirty="0"/>
          </a:p>
          <a:p>
            <a:pPr marL="0" marR="0" indent="0" algn="just">
              <a:lnSpc>
                <a:spcPct val="115000"/>
              </a:lnSpc>
              <a:spcBef>
                <a:spcPts val="0"/>
              </a:spcBef>
              <a:spcAft>
                <a:spcPts val="1000"/>
              </a:spcAft>
              <a:buNone/>
            </a:pPr>
            <a:r>
              <a:rPr lang="hy-AM" sz="2400" i="1" dirty="0">
                <a:latin typeface="Sylfaen" panose="010A0502050306030303" pitchFamily="18" charset="0"/>
                <a:ea typeface="Calibri" panose="020F0502020204030204" pitchFamily="34" charset="0"/>
                <a:cs typeface="Times New Roman" panose="02020603050405020304" pitchFamily="18" charset="0"/>
              </a:rPr>
              <a:t>«Ատելության հրահրումը չպիտի անհրաժեշտաբար հանգեցնի բռնության կամ այլ տեսակի հանցավոր արարք կատարելու </a:t>
            </a:r>
            <a:r>
              <a:rPr lang="hy-AM" sz="2400" i="1" dirty="0" smtClean="0">
                <a:latin typeface="Sylfaen" panose="010A0502050306030303" pitchFamily="18" charset="0"/>
                <a:ea typeface="Calibri" panose="020F0502020204030204" pitchFamily="34" charset="0"/>
                <a:cs typeface="Times New Roman" panose="02020603050405020304" pitchFamily="18" charset="0"/>
              </a:rPr>
              <a:t>կոչի։ </a:t>
            </a:r>
            <a:r>
              <a:rPr lang="hy-AM" sz="2400" i="1" dirty="0">
                <a:latin typeface="Sylfaen" panose="010A0502050306030303" pitchFamily="18" charset="0"/>
                <a:ea typeface="Calibri" panose="020F0502020204030204" pitchFamily="34" charset="0"/>
                <a:cs typeface="Times New Roman" panose="02020603050405020304" pitchFamily="18" charset="0"/>
              </a:rPr>
              <a:t>Անձանց նկատմամբ հարձակումները, որոնք կատարվել են նրանց վիրավորելով, ծիծաղի առարկա դարձնելով կամ հասարակության որոշ խմբերի հասցեին զրպարտանքի խոսքեր հնչեցնելով կարող են բավարար հիմք հանդիսանալ, որպեսզի իշխանությունները արդարացնեն պայքարը ռասիստական հայտարարությունների դեմ, որոնք ասվել են ազատ խոսքից անպատասխանատու եղանակով օգտվելու արդյունքում։ </a:t>
            </a:r>
            <a:endParaRPr lang="en-US" sz="2400" i="1" dirty="0" smtClean="0">
              <a:latin typeface="Sylfaen" panose="010A0502050306030303" pitchFamily="18"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1000"/>
              </a:spcAft>
              <a:buNone/>
            </a:pPr>
            <a:r>
              <a:rPr lang="hy-AM" b="1" dirty="0" smtClean="0">
                <a:solidFill>
                  <a:schemeClr val="accent5">
                    <a:lumMod val="50000"/>
                  </a:schemeClr>
                </a:solidFill>
                <a:latin typeface="Sylfaen" panose="010A0502050306030303" pitchFamily="18" charset="0"/>
                <a:ea typeface="Calibri" panose="020F0502020204030204" pitchFamily="34" charset="0"/>
                <a:cs typeface="Times New Roman" panose="02020603050405020304" pitchFamily="18" charset="0"/>
              </a:rPr>
              <a:t>(</a:t>
            </a:r>
            <a:r>
              <a:rPr lang="hy-AM" b="1" i="1" dirty="0">
                <a:solidFill>
                  <a:schemeClr val="accent5">
                    <a:lumMod val="50000"/>
                  </a:schemeClr>
                </a:solidFill>
                <a:latin typeface="Sylfaen" panose="010A0502050306030303" pitchFamily="18" charset="0"/>
                <a:ea typeface="Calibri" panose="020F0502020204030204" pitchFamily="34" charset="0"/>
                <a:cs typeface="Times New Roman" panose="02020603050405020304" pitchFamily="18" charset="0"/>
              </a:rPr>
              <a:t>Վեջդելանդն ու այլոք ընդդեմ Շվեդիայի,</a:t>
            </a:r>
            <a:r>
              <a:rPr lang="hy-AM" b="1" dirty="0">
                <a:solidFill>
                  <a:schemeClr val="accent5">
                    <a:lumMod val="50000"/>
                  </a:schemeClr>
                </a:solidFill>
                <a:latin typeface="Sylfaen" panose="010A0502050306030303" pitchFamily="18" charset="0"/>
                <a:ea typeface="Calibri" panose="020F0502020204030204" pitchFamily="34" charset="0"/>
                <a:cs typeface="Times New Roman" panose="02020603050405020304" pitchFamily="18" charset="0"/>
              </a:rPr>
              <a:t> թիվ 1813/07, 9/02/2012, § 55)։ </a:t>
            </a:r>
            <a:endParaRPr lang="en-US" b="1" i="1" dirty="0" smtClean="0">
              <a:solidFill>
                <a:schemeClr val="accent5">
                  <a:lumMod val="50000"/>
                </a:schemeClr>
              </a:solidFill>
            </a:endParaRPr>
          </a:p>
          <a:p>
            <a:pPr marL="339725" lvl="2" indent="0" algn="just">
              <a:lnSpc>
                <a:spcPct val="150000"/>
              </a:lnSpc>
              <a:spcBef>
                <a:spcPts val="0"/>
              </a:spcBef>
              <a:buNone/>
            </a:pPr>
            <a:endParaRPr lang="en-US" sz="2400" dirty="0"/>
          </a:p>
          <a:p>
            <a:pPr marL="460375" lvl="2" indent="0">
              <a:lnSpc>
                <a:spcPct val="100000"/>
              </a:lnSpc>
              <a:spcBef>
                <a:spcPts val="0"/>
              </a:spcBef>
              <a:buNone/>
            </a:pPr>
            <a:endParaRPr lang="en-US" sz="2400" dirty="0"/>
          </a:p>
          <a:p>
            <a:pPr marL="803275" lvl="2" indent="-342900">
              <a:lnSpc>
                <a:spcPct val="100000"/>
              </a:lnSpc>
              <a:spcBef>
                <a:spcPts val="0"/>
              </a:spcBef>
            </a:pPr>
            <a:endParaRPr lang="en-US" sz="2400" dirty="0"/>
          </a:p>
          <a:p>
            <a:pPr marL="460375" lvl="2" indent="0">
              <a:lnSpc>
                <a:spcPct val="100000"/>
              </a:lnSpc>
              <a:spcBef>
                <a:spcPts val="0"/>
              </a:spcBef>
              <a:buNone/>
            </a:pPr>
            <a:endParaRPr lang="en-US" sz="2400" dirty="0"/>
          </a:p>
          <a:p>
            <a:pPr marL="460375" lvl="2" indent="0">
              <a:lnSpc>
                <a:spcPct val="100000"/>
              </a:lnSpc>
              <a:spcBef>
                <a:spcPts val="0"/>
              </a:spcBef>
              <a:buNone/>
            </a:pPr>
            <a:endParaRPr lang="en-US" sz="2400" dirty="0"/>
          </a:p>
          <a:p>
            <a:pPr marL="633412" lvl="3" indent="0">
              <a:lnSpc>
                <a:spcPct val="100000"/>
              </a:lnSpc>
              <a:spcBef>
                <a:spcPts val="0"/>
              </a:spcBef>
              <a:buNone/>
            </a:pP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592744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0"/>
            <a:ext cx="7772400" cy="720080"/>
          </a:xfrm>
        </p:spPr>
        <p:txBody>
          <a:bodyPr>
            <a:normAutofit/>
          </a:bodyPr>
          <a:lstStyle/>
          <a:p>
            <a:pPr algn="ctr"/>
            <a:r>
              <a:rPr lang="en-US" sz="2800" b="1" dirty="0" smtClean="0">
                <a:solidFill>
                  <a:prstClr val="black"/>
                </a:solidFill>
                <a:latin typeface="Sylfaen" pitchFamily="18" charset="0"/>
              </a:rPr>
              <a:t>           Hate </a:t>
            </a:r>
            <a:r>
              <a:rPr lang="en-US" sz="2800" b="1" dirty="0">
                <a:solidFill>
                  <a:prstClr val="black"/>
                </a:solidFill>
                <a:latin typeface="Sylfaen" pitchFamily="18" charset="0"/>
              </a:rPr>
              <a:t>speech</a:t>
            </a:r>
            <a:endParaRPr lang="en-US" sz="2400" dirty="0"/>
          </a:p>
        </p:txBody>
      </p:sp>
      <p:sp>
        <p:nvSpPr>
          <p:cNvPr id="3" name="Content Placeholder 2"/>
          <p:cNvSpPr>
            <a:spLocks noGrp="1"/>
          </p:cNvSpPr>
          <p:nvPr>
            <p:ph idx="1"/>
          </p:nvPr>
        </p:nvSpPr>
        <p:spPr>
          <a:xfrm>
            <a:off x="755576" y="836712"/>
            <a:ext cx="7776864" cy="5328592"/>
          </a:xfrm>
          <a:solidFill>
            <a:schemeClr val="accent1">
              <a:lumMod val="20000"/>
              <a:lumOff val="80000"/>
            </a:schemeClr>
          </a:solidFill>
        </p:spPr>
        <p:txBody>
          <a:bodyPr>
            <a:normAutofit/>
          </a:bodyPr>
          <a:lstStyle/>
          <a:p>
            <a:pPr marL="460375" lvl="2" indent="0" algn="ctr">
              <a:lnSpc>
                <a:spcPct val="100000"/>
              </a:lnSpc>
              <a:spcBef>
                <a:spcPts val="0"/>
              </a:spcBef>
              <a:buNone/>
            </a:pPr>
            <a:r>
              <a:rPr lang="en-US" sz="2400" dirty="0"/>
              <a:t>ECHR definition</a:t>
            </a:r>
          </a:p>
          <a:p>
            <a:pPr marL="460375" lvl="2" indent="0" algn="ctr">
              <a:lnSpc>
                <a:spcPct val="100000"/>
              </a:lnSpc>
              <a:spcBef>
                <a:spcPts val="0"/>
              </a:spcBef>
              <a:buNone/>
            </a:pPr>
            <a:endParaRPr lang="en-US" sz="2400" dirty="0"/>
          </a:p>
          <a:p>
            <a:pPr marL="339725" lvl="2" indent="0" algn="just">
              <a:lnSpc>
                <a:spcPct val="100000"/>
              </a:lnSpc>
              <a:spcBef>
                <a:spcPts val="0"/>
              </a:spcBef>
              <a:buNone/>
            </a:pPr>
            <a:r>
              <a:rPr lang="en-US" sz="2400" i="1" dirty="0"/>
              <a:t>“</a:t>
            </a:r>
            <a:r>
              <a:rPr lang="en-US" sz="2400" i="1" dirty="0">
                <a:solidFill>
                  <a:srgbClr val="000000"/>
                </a:solidFill>
                <a:latin typeface="Arial" panose="020B0604020202020204" pitchFamily="34" charset="0"/>
              </a:rPr>
              <a:t>Offence may fall outside the protection of freedom of expression if it amounts to wanton denigration, for example where the sole intent of the offensive statement is to insult”</a:t>
            </a:r>
            <a:r>
              <a:rPr lang="en-US" sz="2400" i="1" dirty="0"/>
              <a:t>.</a:t>
            </a:r>
          </a:p>
          <a:p>
            <a:pPr marL="339725" lvl="2" indent="0" algn="just">
              <a:lnSpc>
                <a:spcPct val="150000"/>
              </a:lnSpc>
              <a:spcBef>
                <a:spcPts val="0"/>
              </a:spcBef>
              <a:buNone/>
            </a:pPr>
            <a:endParaRPr lang="en-US" sz="1400" b="1" dirty="0">
              <a:solidFill>
                <a:srgbClr val="000000"/>
              </a:solidFill>
              <a:latin typeface="Arial" panose="020B0604020202020204" pitchFamily="34" charset="0"/>
            </a:endParaRPr>
          </a:p>
          <a:p>
            <a:pPr marL="339725" lvl="2" indent="0" algn="just">
              <a:lnSpc>
                <a:spcPct val="100000"/>
              </a:lnSpc>
              <a:spcBef>
                <a:spcPts val="0"/>
              </a:spcBef>
              <a:buNone/>
            </a:pPr>
            <a:r>
              <a:rPr lang="en-US" sz="1400" b="1" i="1" dirty="0">
                <a:solidFill>
                  <a:schemeClr val="accent5">
                    <a:lumMod val="75000"/>
                  </a:schemeClr>
                </a:solidFill>
                <a:latin typeface="Arial" panose="020B0604020202020204" pitchFamily="34" charset="0"/>
              </a:rPr>
              <a:t>MAGYAR TARTALOMSZOLGÁLTATÓK EGYESÜLETE AND INDEX.HU ZRT v. </a:t>
            </a:r>
            <a:r>
              <a:rPr lang="en-US" sz="1400" b="1" i="1" dirty="0" smtClean="0">
                <a:solidFill>
                  <a:schemeClr val="accent5">
                    <a:lumMod val="75000"/>
                  </a:schemeClr>
                </a:solidFill>
                <a:latin typeface="Arial" panose="020B0604020202020204" pitchFamily="34" charset="0"/>
              </a:rPr>
              <a:t>HUNGARY (</a:t>
            </a:r>
            <a:r>
              <a:rPr lang="en-US" sz="1400" b="1" i="1" dirty="0">
                <a:solidFill>
                  <a:schemeClr val="accent5">
                    <a:lumMod val="75000"/>
                  </a:schemeClr>
                </a:solidFill>
                <a:latin typeface="Arial" panose="020B0604020202020204" pitchFamily="34" charset="0"/>
              </a:rPr>
              <a:t>ECHR) (2016)</a:t>
            </a:r>
          </a:p>
          <a:p>
            <a:pPr marL="339725" lvl="2" indent="0" algn="just">
              <a:lnSpc>
                <a:spcPct val="100000"/>
              </a:lnSpc>
              <a:spcBef>
                <a:spcPts val="0"/>
              </a:spcBef>
              <a:buNone/>
            </a:pPr>
            <a:endParaRPr lang="en-US" b="1" i="1" dirty="0">
              <a:solidFill>
                <a:schemeClr val="accent5">
                  <a:lumMod val="75000"/>
                </a:schemeClr>
              </a:solidFill>
              <a:latin typeface="Arial" panose="020B0604020202020204" pitchFamily="34" charset="0"/>
            </a:endParaRPr>
          </a:p>
          <a:p>
            <a:pPr marL="339725" lvl="2" indent="0" algn="just">
              <a:lnSpc>
                <a:spcPct val="150000"/>
              </a:lnSpc>
              <a:spcBef>
                <a:spcPts val="0"/>
              </a:spcBef>
              <a:buNone/>
            </a:pPr>
            <a:r>
              <a:rPr lang="en-US" b="1" i="1" dirty="0">
                <a:solidFill>
                  <a:schemeClr val="accent5">
                    <a:lumMod val="75000"/>
                  </a:schemeClr>
                </a:solidFill>
                <a:hlinkClick r:id="rId2"/>
              </a:rPr>
              <a:t>http://hudoc.echr.coe.int/eng?i=001-160314</a:t>
            </a:r>
            <a:endParaRPr lang="en-US" b="1" i="1" dirty="0">
              <a:solidFill>
                <a:schemeClr val="accent5">
                  <a:lumMod val="75000"/>
                </a:schemeClr>
              </a:solidFill>
            </a:endParaRPr>
          </a:p>
          <a:p>
            <a:pPr marL="339725" lvl="2" indent="0" algn="just">
              <a:lnSpc>
                <a:spcPct val="150000"/>
              </a:lnSpc>
              <a:spcBef>
                <a:spcPts val="0"/>
              </a:spcBef>
              <a:buNone/>
            </a:pPr>
            <a:endParaRPr lang="en-US" b="1" i="1" dirty="0">
              <a:solidFill>
                <a:schemeClr val="accent5">
                  <a:lumMod val="75000"/>
                </a:schemeClr>
              </a:solidFill>
            </a:endParaRPr>
          </a:p>
          <a:p>
            <a:pPr marL="339725" lvl="2" indent="0" algn="just">
              <a:lnSpc>
                <a:spcPct val="150000"/>
              </a:lnSpc>
              <a:spcBef>
                <a:spcPts val="0"/>
              </a:spcBef>
              <a:buNone/>
            </a:pPr>
            <a:endParaRPr lang="en-US" sz="1800" dirty="0"/>
          </a:p>
          <a:p>
            <a:pPr marL="460375" lvl="2" indent="0">
              <a:lnSpc>
                <a:spcPct val="100000"/>
              </a:lnSpc>
              <a:spcBef>
                <a:spcPts val="0"/>
              </a:spcBef>
              <a:buNone/>
            </a:pPr>
            <a:endParaRPr lang="en-US" sz="2400" dirty="0"/>
          </a:p>
          <a:p>
            <a:pPr marL="803275" lvl="2" indent="-342900">
              <a:lnSpc>
                <a:spcPct val="100000"/>
              </a:lnSpc>
              <a:spcBef>
                <a:spcPts val="0"/>
              </a:spcBef>
            </a:pPr>
            <a:endParaRPr lang="en-US" sz="2400" dirty="0"/>
          </a:p>
          <a:p>
            <a:pPr marL="460375" lvl="2" indent="0">
              <a:lnSpc>
                <a:spcPct val="100000"/>
              </a:lnSpc>
              <a:spcBef>
                <a:spcPts val="0"/>
              </a:spcBef>
              <a:buNone/>
            </a:pPr>
            <a:endParaRPr lang="en-US" sz="2400" dirty="0"/>
          </a:p>
          <a:p>
            <a:pPr marL="460375" lvl="2" indent="0">
              <a:lnSpc>
                <a:spcPct val="100000"/>
              </a:lnSpc>
              <a:spcBef>
                <a:spcPts val="0"/>
              </a:spcBef>
              <a:buNone/>
            </a:pPr>
            <a:endParaRPr lang="en-US" sz="2400" dirty="0"/>
          </a:p>
          <a:p>
            <a:pPr marL="633412" lvl="3" indent="0">
              <a:lnSpc>
                <a:spcPct val="100000"/>
              </a:lnSpc>
              <a:spcBef>
                <a:spcPts val="0"/>
              </a:spcBef>
              <a:buNone/>
            </a:pP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700483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484783"/>
            <a:ext cx="4032448" cy="5184575"/>
          </a:xfrm>
          <a:solidFill>
            <a:schemeClr val="accent1">
              <a:lumMod val="40000"/>
              <a:lumOff val="60000"/>
            </a:schemeClr>
          </a:solidFill>
        </p:spPr>
        <p:txBody>
          <a:bodyPr>
            <a:normAutofit lnSpcReduction="10000"/>
          </a:bodyPr>
          <a:lstStyle/>
          <a:p>
            <a:pPr marL="0" lvl="2" indent="0" algn="just">
              <a:lnSpc>
                <a:spcPct val="100000"/>
              </a:lnSpc>
              <a:spcBef>
                <a:spcPts val="0"/>
              </a:spcBef>
              <a:buNone/>
            </a:pPr>
            <a:r>
              <a:rPr lang="en-US" sz="2400" dirty="0" smtClean="0">
                <a:latin typeface="Sylfaen" panose="010A0502050306030303" pitchFamily="18" charset="0"/>
              </a:rPr>
              <a:t>Speech</a:t>
            </a:r>
          </a:p>
          <a:p>
            <a:pPr marL="342900" lvl="2" indent="-342900" algn="just">
              <a:lnSpc>
                <a:spcPct val="100000"/>
              </a:lnSpc>
              <a:spcBef>
                <a:spcPts val="0"/>
              </a:spcBef>
              <a:buFont typeface="Wingdings" panose="05000000000000000000" pitchFamily="2" charset="2"/>
              <a:buChar char="§"/>
            </a:pPr>
            <a:endParaRPr lang="en-US" sz="2400" dirty="0">
              <a:latin typeface="Sylfaen" panose="010A0502050306030303" pitchFamily="18" charset="0"/>
            </a:endParaRPr>
          </a:p>
          <a:p>
            <a:pPr marL="342900" lvl="2" indent="-342900" algn="just">
              <a:lnSpc>
                <a:spcPct val="100000"/>
              </a:lnSpc>
              <a:spcBef>
                <a:spcPts val="0"/>
              </a:spcBef>
              <a:buFont typeface="Wingdings" panose="05000000000000000000" pitchFamily="2" charset="2"/>
              <a:buChar char="§"/>
            </a:pPr>
            <a:r>
              <a:rPr lang="en-US" sz="2400" dirty="0" smtClean="0">
                <a:latin typeface="Sylfaen" panose="010A0502050306030303" pitchFamily="18" charset="0"/>
              </a:rPr>
              <a:t>critical</a:t>
            </a:r>
          </a:p>
          <a:p>
            <a:pPr marL="342900" lvl="2" indent="-342900" algn="just">
              <a:lnSpc>
                <a:spcPct val="100000"/>
              </a:lnSpc>
              <a:spcBef>
                <a:spcPts val="0"/>
              </a:spcBef>
              <a:buFont typeface="Wingdings" panose="05000000000000000000" pitchFamily="2" charset="2"/>
              <a:buChar char="§"/>
            </a:pPr>
            <a:r>
              <a:rPr lang="en-US" sz="2400" dirty="0">
                <a:latin typeface="Sylfaen" panose="010A0502050306030303" pitchFamily="18" charset="0"/>
              </a:rPr>
              <a:t>o</a:t>
            </a:r>
            <a:r>
              <a:rPr lang="en-US" sz="2400" dirty="0" smtClean="0">
                <a:latin typeface="Sylfaen" panose="010A0502050306030303" pitchFamily="18" charset="0"/>
              </a:rPr>
              <a:t>ffensive</a:t>
            </a:r>
          </a:p>
          <a:p>
            <a:pPr marL="342900" lvl="2" indent="-342900" algn="just">
              <a:lnSpc>
                <a:spcPct val="100000"/>
              </a:lnSpc>
              <a:spcBef>
                <a:spcPts val="0"/>
              </a:spcBef>
              <a:buFont typeface="Wingdings" panose="05000000000000000000" pitchFamily="2" charset="2"/>
              <a:buChar char="§"/>
            </a:pPr>
            <a:r>
              <a:rPr lang="en-US" sz="2400" dirty="0">
                <a:latin typeface="Sylfaen" panose="010A0502050306030303" pitchFamily="18" charset="0"/>
              </a:rPr>
              <a:t>p</a:t>
            </a:r>
            <a:r>
              <a:rPr lang="en-US" sz="2400" dirty="0" smtClean="0">
                <a:latin typeface="Sylfaen" panose="010A0502050306030303" pitchFamily="18" charset="0"/>
              </a:rPr>
              <a:t>rovoking </a:t>
            </a:r>
          </a:p>
          <a:p>
            <a:pPr marL="342900" lvl="2" indent="-342900" algn="just">
              <a:lnSpc>
                <a:spcPct val="100000"/>
              </a:lnSpc>
              <a:spcBef>
                <a:spcPts val="0"/>
              </a:spcBef>
              <a:buFont typeface="Wingdings" panose="05000000000000000000" pitchFamily="2" charset="2"/>
              <a:buChar char="§"/>
            </a:pPr>
            <a:r>
              <a:rPr lang="en-US" sz="2400" dirty="0">
                <a:latin typeface="Sylfaen" panose="010A0502050306030303" pitchFamily="18" charset="0"/>
              </a:rPr>
              <a:t>s</a:t>
            </a:r>
            <a:r>
              <a:rPr lang="en-US" sz="2400" dirty="0" smtClean="0">
                <a:latin typeface="Sylfaen" panose="010A0502050306030303" pitchFamily="18" charset="0"/>
              </a:rPr>
              <a:t>hocking</a:t>
            </a:r>
          </a:p>
          <a:p>
            <a:pPr marL="342900" lvl="2" indent="-342900" algn="just">
              <a:lnSpc>
                <a:spcPct val="100000"/>
              </a:lnSpc>
              <a:spcBef>
                <a:spcPts val="0"/>
              </a:spcBef>
              <a:buFont typeface="Wingdings" panose="05000000000000000000" pitchFamily="2" charset="2"/>
              <a:buChar char="§"/>
            </a:pPr>
            <a:r>
              <a:rPr lang="en-US" sz="2400" dirty="0" smtClean="0">
                <a:latin typeface="Sylfaen" panose="010A0502050306030303" pitchFamily="18" charset="0"/>
              </a:rPr>
              <a:t>disturbing</a:t>
            </a:r>
          </a:p>
          <a:p>
            <a:pPr marL="0" lvl="2" indent="0" algn="just">
              <a:lnSpc>
                <a:spcPct val="100000"/>
              </a:lnSpc>
              <a:spcBef>
                <a:spcPts val="0"/>
              </a:spcBef>
              <a:buNone/>
            </a:pPr>
            <a:endParaRPr lang="en-US" sz="2400" dirty="0" smtClean="0">
              <a:latin typeface="Sylfaen" panose="010A0502050306030303" pitchFamily="18" charset="0"/>
            </a:endParaRPr>
          </a:p>
          <a:p>
            <a:pPr marL="0" lvl="2" indent="0" algn="just">
              <a:lnSpc>
                <a:spcPct val="100000"/>
              </a:lnSpc>
              <a:spcBef>
                <a:spcPts val="0"/>
              </a:spcBef>
              <a:buNone/>
            </a:pPr>
            <a:endParaRPr lang="en-US" sz="2400" dirty="0" smtClean="0">
              <a:solidFill>
                <a:srgbClr val="000000"/>
              </a:solidFill>
              <a:latin typeface="Times New Roman" panose="02020603050405020304" pitchFamily="18" charset="0"/>
            </a:endParaRPr>
          </a:p>
          <a:p>
            <a:pPr marL="0" lvl="2" indent="0" algn="ctr">
              <a:lnSpc>
                <a:spcPct val="100000"/>
              </a:lnSpc>
              <a:spcBef>
                <a:spcPts val="0"/>
              </a:spcBef>
              <a:buNone/>
            </a:pPr>
            <a:r>
              <a:rPr lang="en-US" sz="2400" dirty="0" smtClean="0">
                <a:solidFill>
                  <a:srgbClr val="000000"/>
                </a:solidFill>
                <a:latin typeface="Times New Roman" panose="02020603050405020304" pitchFamily="18" charset="0"/>
              </a:rPr>
              <a:t>ARTICLE 10 </a:t>
            </a:r>
          </a:p>
          <a:p>
            <a:pPr marL="0" lvl="2" indent="0" algn="ctr">
              <a:lnSpc>
                <a:spcPct val="100000"/>
              </a:lnSpc>
              <a:spcBef>
                <a:spcPts val="0"/>
              </a:spcBef>
              <a:buNone/>
            </a:pPr>
            <a:endParaRPr lang="en-US" sz="2400" dirty="0" smtClean="0">
              <a:solidFill>
                <a:srgbClr val="000000"/>
              </a:solidFill>
              <a:latin typeface="Times New Roman" panose="02020603050405020304" pitchFamily="18" charset="0"/>
            </a:endParaRPr>
          </a:p>
          <a:p>
            <a:pPr marL="0" lvl="2" indent="0" algn="ctr">
              <a:lnSpc>
                <a:spcPct val="100000"/>
              </a:lnSpc>
              <a:spcBef>
                <a:spcPts val="0"/>
              </a:spcBef>
              <a:buNone/>
            </a:pPr>
            <a:r>
              <a:rPr lang="en-US" sz="2400" dirty="0" smtClean="0">
                <a:solidFill>
                  <a:srgbClr val="000000"/>
                </a:solidFill>
                <a:latin typeface="Times New Roman" panose="02020603050405020304" pitchFamily="18" charset="0"/>
              </a:rPr>
              <a:t>Needs to be balanced with other rights and interests </a:t>
            </a:r>
          </a:p>
          <a:p>
            <a:pPr marL="58738" lvl="2" indent="0" algn="ctr">
              <a:lnSpc>
                <a:spcPct val="100000"/>
              </a:lnSpc>
              <a:spcBef>
                <a:spcPts val="0"/>
              </a:spcBef>
              <a:buNone/>
            </a:pPr>
            <a:r>
              <a:rPr lang="en-US" sz="2400" dirty="0" smtClean="0">
                <a:solidFill>
                  <a:srgbClr val="000000"/>
                </a:solidFill>
                <a:latin typeface="Times New Roman" panose="02020603050405020304" pitchFamily="18" charset="0"/>
              </a:rPr>
              <a:t> </a:t>
            </a:r>
            <a:endParaRPr lang="en-US" sz="2400" dirty="0"/>
          </a:p>
        </p:txBody>
      </p:sp>
      <p:sp>
        <p:nvSpPr>
          <p:cNvPr id="4" name="Content Placeholder 2"/>
          <p:cNvSpPr txBox="1">
            <a:spLocks/>
          </p:cNvSpPr>
          <p:nvPr/>
        </p:nvSpPr>
        <p:spPr>
          <a:xfrm>
            <a:off x="4644008" y="1503624"/>
            <a:ext cx="4320480" cy="5165735"/>
          </a:xfrm>
          <a:prstGeom prst="rect">
            <a:avLst/>
          </a:prstGeom>
          <a:solidFill>
            <a:srgbClr val="FF8585"/>
          </a:solidFill>
        </p:spPr>
        <p:txBody>
          <a:bodyPr vert="horz" lIns="91440" tIns="45720" rIns="91440" bIns="45720" rtlCol="0">
            <a:normAutofit fontScale="9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8738" lvl="2" indent="0" algn="just">
              <a:lnSpc>
                <a:spcPct val="100000"/>
              </a:lnSpc>
              <a:spcBef>
                <a:spcPts val="0"/>
              </a:spcBef>
              <a:buNone/>
            </a:pPr>
            <a:r>
              <a:rPr lang="en-US" sz="2400" dirty="0" smtClean="0">
                <a:latin typeface="Sylfaen" panose="010A0502050306030303" pitchFamily="18" charset="0"/>
              </a:rPr>
              <a:t>Speech</a:t>
            </a:r>
          </a:p>
          <a:p>
            <a:pPr marL="347663" lvl="2" indent="-288925" algn="just">
              <a:lnSpc>
                <a:spcPct val="100000"/>
              </a:lnSpc>
              <a:spcBef>
                <a:spcPts val="0"/>
              </a:spcBef>
              <a:buFont typeface="Wingdings" panose="05000000000000000000" pitchFamily="2" charset="2"/>
              <a:buChar char="§"/>
            </a:pPr>
            <a:endParaRPr lang="en-US" sz="2400" dirty="0">
              <a:latin typeface="Sylfaen" panose="010A0502050306030303" pitchFamily="18" charset="0"/>
            </a:endParaRPr>
          </a:p>
          <a:p>
            <a:pPr marL="347663" lvl="2" indent="-288925" algn="just">
              <a:lnSpc>
                <a:spcPct val="100000"/>
              </a:lnSpc>
              <a:spcBef>
                <a:spcPts val="0"/>
              </a:spcBef>
              <a:buFont typeface="Wingdings" panose="05000000000000000000" pitchFamily="2" charset="2"/>
              <a:buChar char="§"/>
            </a:pPr>
            <a:r>
              <a:rPr lang="en-US" sz="2400" dirty="0" smtClean="0">
                <a:latin typeface="Sylfaen" panose="010A0502050306030303" pitchFamily="18" charset="0"/>
              </a:rPr>
              <a:t>hate speech</a:t>
            </a:r>
          </a:p>
          <a:p>
            <a:pPr marL="347663" lvl="2" indent="-288925" algn="just">
              <a:lnSpc>
                <a:spcPct val="100000"/>
              </a:lnSpc>
              <a:spcBef>
                <a:spcPts val="0"/>
              </a:spcBef>
              <a:buFont typeface="Wingdings" panose="05000000000000000000" pitchFamily="2" charset="2"/>
              <a:buChar char="§"/>
            </a:pPr>
            <a:r>
              <a:rPr lang="en-US" sz="2400" dirty="0" smtClean="0">
                <a:latin typeface="Sylfaen" panose="010A0502050306030303" pitchFamily="18" charset="0"/>
              </a:rPr>
              <a:t>negation/genocide denial</a:t>
            </a:r>
          </a:p>
          <a:p>
            <a:pPr marL="347663" lvl="2" indent="-288925" algn="just">
              <a:lnSpc>
                <a:spcPct val="100000"/>
              </a:lnSpc>
              <a:spcBef>
                <a:spcPts val="0"/>
              </a:spcBef>
              <a:buFont typeface="Wingdings" panose="05000000000000000000" pitchFamily="2" charset="2"/>
              <a:buChar char="§"/>
            </a:pPr>
            <a:r>
              <a:rPr lang="en-US" sz="2400" dirty="0">
                <a:latin typeface="Sylfaen" panose="010A0502050306030303" pitchFamily="18" charset="0"/>
              </a:rPr>
              <a:t>b</a:t>
            </a:r>
            <a:r>
              <a:rPr lang="en-US" sz="2400" dirty="0" smtClean="0">
                <a:latin typeface="Sylfaen" panose="010A0502050306030303" pitchFamily="18" charset="0"/>
              </a:rPr>
              <a:t>lasphemy</a:t>
            </a:r>
          </a:p>
          <a:p>
            <a:pPr marL="347663" lvl="2" indent="-288925" algn="just">
              <a:lnSpc>
                <a:spcPct val="100000"/>
              </a:lnSpc>
              <a:spcBef>
                <a:spcPts val="0"/>
              </a:spcBef>
              <a:buFont typeface="Wingdings" panose="05000000000000000000" pitchFamily="2" charset="2"/>
              <a:buChar char="§"/>
            </a:pPr>
            <a:r>
              <a:rPr lang="en-US" sz="2400" dirty="0">
                <a:latin typeface="Sylfaen" panose="010A0502050306030303" pitchFamily="18" charset="0"/>
              </a:rPr>
              <a:t>c</a:t>
            </a:r>
            <a:r>
              <a:rPr lang="en-US" sz="2400" dirty="0" smtClean="0">
                <a:latin typeface="Sylfaen" panose="010A0502050306030303" pitchFamily="18" charset="0"/>
              </a:rPr>
              <a:t>all of violence</a:t>
            </a:r>
          </a:p>
          <a:p>
            <a:pPr marL="347663" lvl="2" indent="-288925" algn="just">
              <a:lnSpc>
                <a:spcPct val="100000"/>
              </a:lnSpc>
              <a:spcBef>
                <a:spcPts val="0"/>
              </a:spcBef>
              <a:buFont typeface="Wingdings" panose="05000000000000000000" pitchFamily="2" charset="2"/>
              <a:buChar char="§"/>
            </a:pPr>
            <a:r>
              <a:rPr lang="en-US" sz="2400" dirty="0">
                <a:latin typeface="Sylfaen" panose="010A0502050306030303" pitchFamily="18" charset="0"/>
              </a:rPr>
              <a:t>w</a:t>
            </a:r>
            <a:r>
              <a:rPr lang="en-US" sz="2400" dirty="0" smtClean="0">
                <a:latin typeface="Sylfaen" panose="010A0502050306030303" pitchFamily="18" charset="0"/>
              </a:rPr>
              <a:t>ar propaganda</a:t>
            </a:r>
          </a:p>
          <a:p>
            <a:pPr marL="58738" lvl="2" indent="0" algn="just">
              <a:lnSpc>
                <a:spcPct val="100000"/>
              </a:lnSpc>
              <a:spcBef>
                <a:spcPts val="0"/>
              </a:spcBef>
              <a:buNone/>
            </a:pPr>
            <a:endParaRPr lang="en-US" sz="2400" dirty="0" smtClean="0">
              <a:latin typeface="Sylfaen" panose="010A0502050306030303" pitchFamily="18" charset="0"/>
            </a:endParaRPr>
          </a:p>
          <a:p>
            <a:pPr marL="58737" lvl="2" indent="0" algn="just">
              <a:lnSpc>
                <a:spcPct val="100000"/>
              </a:lnSpc>
              <a:spcBef>
                <a:spcPts val="0"/>
              </a:spcBef>
              <a:buNone/>
            </a:pPr>
            <a:endParaRPr lang="en-US" sz="2400" dirty="0">
              <a:latin typeface="Sylfaen" panose="010A0502050306030303" pitchFamily="18" charset="0"/>
            </a:endParaRPr>
          </a:p>
          <a:p>
            <a:pPr marL="58737" lvl="2" indent="0" algn="just">
              <a:lnSpc>
                <a:spcPct val="100000"/>
              </a:lnSpc>
              <a:spcBef>
                <a:spcPts val="0"/>
              </a:spcBef>
              <a:buNone/>
            </a:pPr>
            <a:r>
              <a:rPr lang="en-US" sz="2400" dirty="0" smtClean="0">
                <a:latin typeface="Sylfaen" panose="010A0502050306030303" pitchFamily="18" charset="0"/>
              </a:rPr>
              <a:t>ARTICLE 17 – Prohibition of </a:t>
            </a:r>
          </a:p>
          <a:p>
            <a:pPr marL="58737" lvl="2" indent="0" algn="just">
              <a:lnSpc>
                <a:spcPct val="100000"/>
              </a:lnSpc>
              <a:spcBef>
                <a:spcPts val="0"/>
              </a:spcBef>
              <a:buNone/>
            </a:pPr>
            <a:r>
              <a:rPr lang="en-US" sz="2400" dirty="0">
                <a:latin typeface="Sylfaen" panose="010A0502050306030303" pitchFamily="18" charset="0"/>
              </a:rPr>
              <a:t> </a:t>
            </a:r>
            <a:r>
              <a:rPr lang="en-US" sz="2400" dirty="0" smtClean="0">
                <a:latin typeface="Sylfaen" panose="010A0502050306030303" pitchFamily="18" charset="0"/>
              </a:rPr>
              <a:t>                         abuse of rights</a:t>
            </a:r>
          </a:p>
          <a:p>
            <a:pPr marL="58737" lvl="2" indent="0" algn="just">
              <a:lnSpc>
                <a:spcPct val="100000"/>
              </a:lnSpc>
              <a:spcBef>
                <a:spcPts val="0"/>
              </a:spcBef>
              <a:buNone/>
            </a:pPr>
            <a:endParaRPr lang="en-US" sz="2400" dirty="0">
              <a:latin typeface="Sylfaen" panose="010A0502050306030303" pitchFamily="18" charset="0"/>
            </a:endParaRPr>
          </a:p>
          <a:p>
            <a:pPr marL="58737" lvl="2" indent="0" algn="just">
              <a:lnSpc>
                <a:spcPct val="100000"/>
              </a:lnSpc>
              <a:spcBef>
                <a:spcPts val="0"/>
              </a:spcBef>
              <a:buNone/>
            </a:pPr>
            <a:r>
              <a:rPr lang="en-US" sz="2400" dirty="0" smtClean="0">
                <a:latin typeface="Sylfaen" panose="010A0502050306030303" pitchFamily="18" charset="0"/>
              </a:rPr>
              <a:t>ARTICLE 14 – discrimination</a:t>
            </a:r>
          </a:p>
          <a:p>
            <a:pPr marL="58737" lvl="2" indent="0" algn="just">
              <a:lnSpc>
                <a:spcPct val="100000"/>
              </a:lnSpc>
              <a:spcBef>
                <a:spcPts val="0"/>
              </a:spcBef>
              <a:buNone/>
            </a:pPr>
            <a:endParaRPr lang="en-US" sz="2400" dirty="0">
              <a:latin typeface="Sylfaen" panose="010A0502050306030303" pitchFamily="18" charset="0"/>
            </a:endParaRPr>
          </a:p>
          <a:p>
            <a:pPr marL="58737" lvl="2" indent="0">
              <a:lnSpc>
                <a:spcPct val="100000"/>
              </a:lnSpc>
              <a:spcBef>
                <a:spcPts val="0"/>
              </a:spcBef>
              <a:buNone/>
            </a:pPr>
            <a:r>
              <a:rPr lang="en-US" sz="2400" dirty="0" smtClean="0">
                <a:latin typeface="Sylfaen" panose="010A0502050306030303" pitchFamily="18" charset="0"/>
              </a:rPr>
              <a:t>PROTOCOL 12 – general  </a:t>
            </a:r>
          </a:p>
          <a:p>
            <a:pPr marL="58737" lvl="2" indent="0">
              <a:lnSpc>
                <a:spcPct val="100000"/>
              </a:lnSpc>
              <a:spcBef>
                <a:spcPts val="0"/>
              </a:spcBef>
              <a:buNone/>
            </a:pPr>
            <a:r>
              <a:rPr lang="en-US" sz="2400" dirty="0">
                <a:latin typeface="Sylfaen" panose="010A0502050306030303" pitchFamily="18" charset="0"/>
              </a:rPr>
              <a:t> </a:t>
            </a:r>
            <a:r>
              <a:rPr lang="en-US" sz="2400" dirty="0" smtClean="0">
                <a:latin typeface="Sylfaen" panose="010A0502050306030303" pitchFamily="18" charset="0"/>
              </a:rPr>
              <a:t>                             prohibition of    </a:t>
            </a:r>
          </a:p>
          <a:p>
            <a:pPr marL="58737" lvl="2" indent="0">
              <a:lnSpc>
                <a:spcPct val="100000"/>
              </a:lnSpc>
              <a:spcBef>
                <a:spcPts val="0"/>
              </a:spcBef>
              <a:buNone/>
            </a:pPr>
            <a:r>
              <a:rPr lang="en-US" sz="2400" dirty="0">
                <a:latin typeface="Sylfaen" panose="010A0502050306030303" pitchFamily="18" charset="0"/>
              </a:rPr>
              <a:t> </a:t>
            </a:r>
            <a:r>
              <a:rPr lang="en-US" sz="2400" dirty="0" smtClean="0">
                <a:latin typeface="Sylfaen" panose="010A0502050306030303" pitchFamily="18" charset="0"/>
              </a:rPr>
              <a:t>                             discrimination</a:t>
            </a:r>
          </a:p>
          <a:p>
            <a:pPr marL="58737" lvl="2" indent="0" algn="just">
              <a:lnSpc>
                <a:spcPct val="100000"/>
              </a:lnSpc>
              <a:spcBef>
                <a:spcPts val="0"/>
              </a:spcBef>
              <a:buNone/>
            </a:pPr>
            <a:endParaRPr lang="en-US" sz="2400" dirty="0">
              <a:latin typeface="Sylfaen" panose="010A0502050306030303" pitchFamily="18" charset="0"/>
            </a:endParaRPr>
          </a:p>
        </p:txBody>
      </p:sp>
      <p:sp>
        <p:nvSpPr>
          <p:cNvPr id="5" name="Content Placeholder 2"/>
          <p:cNvSpPr txBox="1">
            <a:spLocks/>
          </p:cNvSpPr>
          <p:nvPr/>
        </p:nvSpPr>
        <p:spPr>
          <a:xfrm>
            <a:off x="201915" y="188640"/>
            <a:ext cx="4069364" cy="864096"/>
          </a:xfrm>
          <a:prstGeom prst="rect">
            <a:avLst/>
          </a:prstGeom>
          <a:solidFill>
            <a:schemeClr val="accent1">
              <a:lumMod val="40000"/>
              <a:lumOff val="60000"/>
            </a:schemeClr>
          </a:solidFill>
        </p:spPr>
        <p:txBody>
          <a:bodyPr vert="horz" lIns="91440" tIns="45720" rIns="91440" bIns="45720" rtlCol="0" anchor="ctr" anchorCtr="1">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2" indent="0" algn="ctr">
              <a:lnSpc>
                <a:spcPct val="100000"/>
              </a:lnSpc>
              <a:spcBef>
                <a:spcPts val="0"/>
              </a:spcBef>
              <a:buFont typeface="Arial" panose="020B0604020202020204" pitchFamily="34" charset="0"/>
              <a:buNone/>
            </a:pPr>
            <a:r>
              <a:rPr lang="en-US" sz="2800" b="1" dirty="0" smtClean="0">
                <a:latin typeface="Sylfaen" panose="010A0502050306030303" pitchFamily="18" charset="0"/>
              </a:rPr>
              <a:t>Protected</a:t>
            </a:r>
          </a:p>
        </p:txBody>
      </p:sp>
      <p:sp>
        <p:nvSpPr>
          <p:cNvPr id="6" name="Content Placeholder 2"/>
          <p:cNvSpPr txBox="1">
            <a:spLocks/>
          </p:cNvSpPr>
          <p:nvPr/>
        </p:nvSpPr>
        <p:spPr>
          <a:xfrm>
            <a:off x="4628795" y="188640"/>
            <a:ext cx="4320480" cy="864096"/>
          </a:xfrm>
          <a:prstGeom prst="rect">
            <a:avLst/>
          </a:prstGeom>
          <a:solidFill>
            <a:srgbClr val="FF8585"/>
          </a:solidFill>
        </p:spPr>
        <p:txBody>
          <a:bodyPr vert="horz" lIns="91440" tIns="45720" rIns="91440" bIns="45720" rtlCol="0" anchor="ctr" anchorCtr="1">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60375" lvl="2" indent="-460375" algn="ctr">
              <a:lnSpc>
                <a:spcPct val="100000"/>
              </a:lnSpc>
              <a:spcBef>
                <a:spcPts val="0"/>
              </a:spcBef>
              <a:buFont typeface="Arial" panose="020B0604020202020204" pitchFamily="34" charset="0"/>
              <a:buNone/>
            </a:pPr>
            <a:r>
              <a:rPr lang="en-US" sz="2800" b="1" dirty="0" smtClean="0">
                <a:latin typeface="Sylfaen" panose="010A0502050306030303" pitchFamily="18" charset="0"/>
              </a:rPr>
              <a:t>Not protected</a:t>
            </a:r>
          </a:p>
        </p:txBody>
      </p:sp>
    </p:spTree>
    <p:extLst>
      <p:ext uri="{BB962C8B-B14F-4D97-AF65-F5344CB8AC3E}">
        <p14:creationId xmlns:p14="http://schemas.microsoft.com/office/powerpoint/2010/main" val="40365821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484784"/>
            <a:ext cx="4032448" cy="4968552"/>
          </a:xfrm>
          <a:solidFill>
            <a:schemeClr val="accent1">
              <a:lumMod val="40000"/>
              <a:lumOff val="60000"/>
            </a:schemeClr>
          </a:solidFill>
          <a:ln>
            <a:solidFill>
              <a:schemeClr val="accent1"/>
            </a:solidFill>
          </a:ln>
        </p:spPr>
        <p:txBody>
          <a:bodyPr>
            <a:normAutofit fontScale="92500" lnSpcReduction="10000"/>
          </a:bodyPr>
          <a:lstStyle/>
          <a:p>
            <a:pPr marL="0" lvl="2" indent="0" algn="just">
              <a:lnSpc>
                <a:spcPct val="100000"/>
              </a:lnSpc>
              <a:spcBef>
                <a:spcPts val="0"/>
              </a:spcBef>
              <a:buNone/>
            </a:pPr>
            <a:r>
              <a:rPr lang="en-US" sz="2400" dirty="0" smtClean="0">
                <a:latin typeface="Sylfaen" panose="010A0502050306030303" pitchFamily="18" charset="0"/>
              </a:rPr>
              <a:t>Speech: </a:t>
            </a:r>
          </a:p>
          <a:p>
            <a:pPr marL="0" lvl="2" indent="0" algn="just">
              <a:lnSpc>
                <a:spcPct val="100000"/>
              </a:lnSpc>
              <a:spcBef>
                <a:spcPts val="0"/>
              </a:spcBef>
              <a:buNone/>
            </a:pPr>
            <a:endParaRPr lang="en-US" sz="2400" dirty="0">
              <a:latin typeface="Sylfaen" panose="010A0502050306030303" pitchFamily="18" charset="0"/>
            </a:endParaRPr>
          </a:p>
          <a:p>
            <a:pPr marL="342900" lvl="2" indent="-342900" algn="just">
              <a:lnSpc>
                <a:spcPct val="100000"/>
              </a:lnSpc>
              <a:spcBef>
                <a:spcPts val="0"/>
              </a:spcBef>
              <a:buFont typeface="Wingdings" panose="05000000000000000000" pitchFamily="2" charset="2"/>
              <a:buChar char="§"/>
            </a:pPr>
            <a:r>
              <a:rPr lang="en-US" sz="2400" dirty="0" smtClean="0">
                <a:latin typeface="Sylfaen" panose="010A0502050306030303" pitchFamily="18" charset="0"/>
              </a:rPr>
              <a:t>critical</a:t>
            </a:r>
          </a:p>
          <a:p>
            <a:pPr marL="342900" lvl="2" indent="-342900" algn="just">
              <a:lnSpc>
                <a:spcPct val="100000"/>
              </a:lnSpc>
              <a:spcBef>
                <a:spcPts val="0"/>
              </a:spcBef>
              <a:buFont typeface="Wingdings" panose="05000000000000000000" pitchFamily="2" charset="2"/>
              <a:buChar char="§"/>
            </a:pPr>
            <a:r>
              <a:rPr lang="en-US" sz="2400" dirty="0" smtClean="0">
                <a:latin typeface="Sylfaen" panose="010A0502050306030303" pitchFamily="18" charset="0"/>
              </a:rPr>
              <a:t>Offensive</a:t>
            </a:r>
          </a:p>
          <a:p>
            <a:pPr marL="342900" lvl="2" indent="-342900" algn="just">
              <a:lnSpc>
                <a:spcPct val="100000"/>
              </a:lnSpc>
              <a:spcBef>
                <a:spcPts val="0"/>
              </a:spcBef>
              <a:buFont typeface="Wingdings" panose="05000000000000000000" pitchFamily="2" charset="2"/>
              <a:buChar char="§"/>
            </a:pPr>
            <a:r>
              <a:rPr lang="en-US" sz="2400" dirty="0" smtClean="0">
                <a:latin typeface="Sylfaen" panose="010A0502050306030303" pitchFamily="18" charset="0"/>
              </a:rPr>
              <a:t>provoking</a:t>
            </a:r>
          </a:p>
          <a:p>
            <a:pPr marL="342900" lvl="2" indent="-342900" algn="just">
              <a:lnSpc>
                <a:spcPct val="100000"/>
              </a:lnSpc>
              <a:spcBef>
                <a:spcPts val="0"/>
              </a:spcBef>
              <a:buFont typeface="Wingdings" panose="05000000000000000000" pitchFamily="2" charset="2"/>
              <a:buChar char="§"/>
            </a:pPr>
            <a:r>
              <a:rPr lang="en-US" sz="2400" dirty="0" smtClean="0">
                <a:latin typeface="Sylfaen" panose="010A0502050306030303" pitchFamily="18" charset="0"/>
              </a:rPr>
              <a:t>shocking</a:t>
            </a:r>
          </a:p>
          <a:p>
            <a:pPr marL="342900" lvl="2" indent="-342900" algn="just">
              <a:lnSpc>
                <a:spcPct val="100000"/>
              </a:lnSpc>
              <a:spcBef>
                <a:spcPts val="0"/>
              </a:spcBef>
              <a:buFont typeface="Wingdings" panose="05000000000000000000" pitchFamily="2" charset="2"/>
              <a:buChar char="§"/>
            </a:pPr>
            <a:r>
              <a:rPr lang="en-US" sz="2400" dirty="0" smtClean="0">
                <a:latin typeface="Sylfaen" panose="010A0502050306030303" pitchFamily="18" charset="0"/>
              </a:rPr>
              <a:t>disturbing</a:t>
            </a:r>
          </a:p>
          <a:p>
            <a:pPr marL="0" lvl="2" indent="0" algn="just">
              <a:lnSpc>
                <a:spcPct val="100000"/>
              </a:lnSpc>
              <a:spcBef>
                <a:spcPts val="0"/>
              </a:spcBef>
              <a:buNone/>
            </a:pPr>
            <a:endParaRPr lang="en-US" sz="2400" dirty="0" smtClean="0">
              <a:latin typeface="Sylfaen" panose="010A0502050306030303" pitchFamily="18" charset="0"/>
            </a:endParaRPr>
          </a:p>
          <a:p>
            <a:pPr marL="0" lvl="2" indent="0" algn="just">
              <a:lnSpc>
                <a:spcPct val="100000"/>
              </a:lnSpc>
              <a:spcBef>
                <a:spcPts val="0"/>
              </a:spcBef>
              <a:buNone/>
            </a:pPr>
            <a:endParaRPr lang="en-US" sz="2400" dirty="0" smtClean="0">
              <a:solidFill>
                <a:srgbClr val="000000"/>
              </a:solidFill>
              <a:latin typeface="Times New Roman" panose="02020603050405020304" pitchFamily="18" charset="0"/>
            </a:endParaRPr>
          </a:p>
          <a:p>
            <a:pPr marL="58738" lvl="2" indent="0" algn="ctr">
              <a:lnSpc>
                <a:spcPct val="100000"/>
              </a:lnSpc>
              <a:spcBef>
                <a:spcPts val="0"/>
              </a:spcBef>
              <a:buNone/>
            </a:pPr>
            <a:endParaRPr lang="en-US" sz="2400" dirty="0" smtClean="0">
              <a:solidFill>
                <a:srgbClr val="000000"/>
              </a:solidFill>
              <a:latin typeface="Times New Roman" panose="02020603050405020304" pitchFamily="18" charset="0"/>
            </a:endParaRPr>
          </a:p>
          <a:p>
            <a:pPr marL="58738" lvl="2" indent="0" algn="ctr">
              <a:lnSpc>
                <a:spcPct val="100000"/>
              </a:lnSpc>
              <a:spcBef>
                <a:spcPts val="0"/>
              </a:spcBef>
              <a:buNone/>
            </a:pPr>
            <a:endParaRPr lang="en-US" sz="2400" dirty="0">
              <a:solidFill>
                <a:srgbClr val="000000"/>
              </a:solidFill>
              <a:latin typeface="Times New Roman" panose="02020603050405020304" pitchFamily="18" charset="0"/>
            </a:endParaRPr>
          </a:p>
          <a:p>
            <a:pPr marL="58738" lvl="2" indent="0" algn="ctr">
              <a:lnSpc>
                <a:spcPct val="100000"/>
              </a:lnSpc>
              <a:spcBef>
                <a:spcPts val="0"/>
              </a:spcBef>
              <a:buNone/>
            </a:pPr>
            <a:r>
              <a:rPr lang="en-US" sz="2400" dirty="0" smtClean="0">
                <a:solidFill>
                  <a:srgbClr val="000000"/>
                </a:solidFill>
                <a:latin typeface="Times New Roman" panose="02020603050405020304" pitchFamily="18" charset="0"/>
              </a:rPr>
              <a:t>Balancing test applies</a:t>
            </a:r>
          </a:p>
          <a:p>
            <a:pPr marL="58738" lvl="2" indent="0" algn="ctr">
              <a:lnSpc>
                <a:spcPct val="100000"/>
              </a:lnSpc>
              <a:spcBef>
                <a:spcPts val="0"/>
              </a:spcBef>
              <a:buNone/>
            </a:pPr>
            <a:endParaRPr lang="en-US" sz="2400" dirty="0">
              <a:solidFill>
                <a:srgbClr val="000000"/>
              </a:solidFill>
              <a:latin typeface="Times New Roman" panose="02020603050405020304" pitchFamily="18" charset="0"/>
            </a:endParaRPr>
          </a:p>
          <a:p>
            <a:pPr marL="58738" lvl="2" indent="0" algn="ctr">
              <a:lnSpc>
                <a:spcPct val="100000"/>
              </a:lnSpc>
              <a:spcBef>
                <a:spcPts val="0"/>
              </a:spcBef>
              <a:buNone/>
            </a:pPr>
            <a:endParaRPr lang="en-US" sz="2400" dirty="0" smtClean="0">
              <a:solidFill>
                <a:srgbClr val="000000"/>
              </a:solidFill>
              <a:latin typeface="Times New Roman" panose="02020603050405020304" pitchFamily="18" charset="0"/>
            </a:endParaRPr>
          </a:p>
          <a:p>
            <a:pPr marL="58738" lvl="2" indent="0" algn="ctr">
              <a:lnSpc>
                <a:spcPct val="100000"/>
              </a:lnSpc>
              <a:spcBef>
                <a:spcPts val="0"/>
              </a:spcBef>
              <a:buNone/>
            </a:pPr>
            <a:r>
              <a:rPr lang="en-US" sz="2400" dirty="0" smtClean="0">
                <a:solidFill>
                  <a:srgbClr val="000000"/>
                </a:solidFill>
                <a:latin typeface="Times New Roman" panose="02020603050405020304" pitchFamily="18" charset="0"/>
              </a:rPr>
              <a:t> </a:t>
            </a:r>
            <a:endParaRPr lang="en-US" sz="2400" dirty="0"/>
          </a:p>
        </p:txBody>
      </p:sp>
      <p:sp>
        <p:nvSpPr>
          <p:cNvPr id="4" name="Content Placeholder 2"/>
          <p:cNvSpPr txBox="1">
            <a:spLocks/>
          </p:cNvSpPr>
          <p:nvPr/>
        </p:nvSpPr>
        <p:spPr>
          <a:xfrm>
            <a:off x="4644008" y="1503625"/>
            <a:ext cx="4320480" cy="4968552"/>
          </a:xfrm>
          <a:prstGeom prst="rect">
            <a:avLst/>
          </a:prstGeom>
          <a:solidFill>
            <a:srgbClr val="FF8585"/>
          </a:solidFill>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8738" lvl="2" indent="0" algn="just">
              <a:lnSpc>
                <a:spcPct val="100000"/>
              </a:lnSpc>
              <a:spcBef>
                <a:spcPts val="0"/>
              </a:spcBef>
              <a:buNone/>
            </a:pPr>
            <a:r>
              <a:rPr lang="en-US" sz="2400" dirty="0" smtClean="0">
                <a:latin typeface="Sylfaen" panose="010A0502050306030303" pitchFamily="18" charset="0"/>
              </a:rPr>
              <a:t>Speech: </a:t>
            </a:r>
          </a:p>
          <a:p>
            <a:pPr marL="58738" lvl="2" indent="0" algn="just">
              <a:lnSpc>
                <a:spcPct val="100000"/>
              </a:lnSpc>
              <a:spcBef>
                <a:spcPts val="0"/>
              </a:spcBef>
              <a:buNone/>
            </a:pPr>
            <a:endParaRPr lang="en-US" sz="2400" dirty="0" smtClean="0">
              <a:latin typeface="Sylfaen" panose="010A0502050306030303" pitchFamily="18" charset="0"/>
            </a:endParaRPr>
          </a:p>
          <a:p>
            <a:pPr marL="347663" lvl="2" indent="-288925" algn="just">
              <a:lnSpc>
                <a:spcPct val="100000"/>
              </a:lnSpc>
              <a:spcBef>
                <a:spcPts val="0"/>
              </a:spcBef>
              <a:buFont typeface="Wingdings" panose="05000000000000000000" pitchFamily="2" charset="2"/>
              <a:buChar char="§"/>
            </a:pPr>
            <a:r>
              <a:rPr lang="en-US" sz="2400" dirty="0" smtClean="0">
                <a:latin typeface="Sylfaen" panose="010A0502050306030303" pitchFamily="18" charset="0"/>
              </a:rPr>
              <a:t>hate speech</a:t>
            </a:r>
          </a:p>
          <a:p>
            <a:pPr marL="347663" lvl="2" indent="-288925" algn="just">
              <a:lnSpc>
                <a:spcPct val="100000"/>
              </a:lnSpc>
              <a:spcBef>
                <a:spcPts val="0"/>
              </a:spcBef>
              <a:buFont typeface="Wingdings" panose="05000000000000000000" pitchFamily="2" charset="2"/>
              <a:buChar char="§"/>
            </a:pPr>
            <a:r>
              <a:rPr lang="en-US" sz="2400" dirty="0" smtClean="0">
                <a:latin typeface="Sylfaen" panose="010A0502050306030303" pitchFamily="18" charset="0"/>
              </a:rPr>
              <a:t>negation/genocide denial</a:t>
            </a:r>
          </a:p>
          <a:p>
            <a:pPr marL="347663" lvl="2" indent="-288925" algn="just">
              <a:lnSpc>
                <a:spcPct val="100000"/>
              </a:lnSpc>
              <a:spcBef>
                <a:spcPts val="0"/>
              </a:spcBef>
              <a:buFont typeface="Wingdings" panose="05000000000000000000" pitchFamily="2" charset="2"/>
              <a:buChar char="§"/>
            </a:pPr>
            <a:r>
              <a:rPr lang="en-US" sz="2400" dirty="0">
                <a:latin typeface="Sylfaen" panose="010A0502050306030303" pitchFamily="18" charset="0"/>
              </a:rPr>
              <a:t>c</a:t>
            </a:r>
            <a:r>
              <a:rPr lang="en-US" sz="2400" dirty="0" smtClean="0">
                <a:latin typeface="Sylfaen" panose="010A0502050306030303" pitchFamily="18" charset="0"/>
              </a:rPr>
              <a:t>all/incitement of violence</a:t>
            </a:r>
          </a:p>
          <a:p>
            <a:pPr marL="347663" lvl="2" indent="-288925" algn="just">
              <a:lnSpc>
                <a:spcPct val="100000"/>
              </a:lnSpc>
              <a:spcBef>
                <a:spcPts val="0"/>
              </a:spcBef>
              <a:buFont typeface="Wingdings" panose="05000000000000000000" pitchFamily="2" charset="2"/>
              <a:buChar char="§"/>
            </a:pPr>
            <a:r>
              <a:rPr lang="en-US" sz="2400" dirty="0">
                <a:latin typeface="Sylfaen" panose="010A0502050306030303" pitchFamily="18" charset="0"/>
              </a:rPr>
              <a:t>w</a:t>
            </a:r>
            <a:r>
              <a:rPr lang="en-US" sz="2400" dirty="0" smtClean="0">
                <a:latin typeface="Sylfaen" panose="010A0502050306030303" pitchFamily="18" charset="0"/>
              </a:rPr>
              <a:t>ar propaganda</a:t>
            </a:r>
          </a:p>
          <a:p>
            <a:pPr marL="347663" lvl="2" indent="-288925" algn="just">
              <a:lnSpc>
                <a:spcPct val="100000"/>
              </a:lnSpc>
              <a:spcBef>
                <a:spcPts val="0"/>
              </a:spcBef>
              <a:buFont typeface="Wingdings" panose="05000000000000000000" pitchFamily="2" charset="2"/>
              <a:buChar char="§"/>
            </a:pPr>
            <a:r>
              <a:rPr lang="en-US" sz="2400" dirty="0">
                <a:latin typeface="Sylfaen" panose="010A0502050306030303" pitchFamily="18" charset="0"/>
              </a:rPr>
              <a:t>c</a:t>
            </a:r>
            <a:r>
              <a:rPr lang="en-US" sz="2400" dirty="0" smtClean="0">
                <a:latin typeface="Sylfaen" panose="010A0502050306030303" pitchFamily="18" charset="0"/>
              </a:rPr>
              <a:t>hild pornography</a:t>
            </a:r>
          </a:p>
          <a:p>
            <a:pPr marL="58738" lvl="2" indent="0" algn="just">
              <a:lnSpc>
                <a:spcPct val="100000"/>
              </a:lnSpc>
              <a:spcBef>
                <a:spcPts val="0"/>
              </a:spcBef>
              <a:buNone/>
            </a:pPr>
            <a:endParaRPr lang="en-US" sz="2400" dirty="0" smtClean="0">
              <a:latin typeface="Sylfaen" panose="010A0502050306030303" pitchFamily="18" charset="0"/>
            </a:endParaRPr>
          </a:p>
          <a:p>
            <a:pPr marL="58737" lvl="2" indent="0" algn="ctr">
              <a:lnSpc>
                <a:spcPct val="100000"/>
              </a:lnSpc>
              <a:spcBef>
                <a:spcPts val="0"/>
              </a:spcBef>
              <a:buNone/>
            </a:pPr>
            <a:endParaRPr lang="en-US" sz="2400" dirty="0" smtClean="0">
              <a:latin typeface="Sylfaen" panose="010A0502050306030303" pitchFamily="18" charset="0"/>
            </a:endParaRPr>
          </a:p>
          <a:p>
            <a:pPr marL="58737" lvl="2" indent="0" algn="ctr">
              <a:lnSpc>
                <a:spcPct val="100000"/>
              </a:lnSpc>
              <a:spcBef>
                <a:spcPts val="0"/>
              </a:spcBef>
              <a:buNone/>
            </a:pPr>
            <a:r>
              <a:rPr lang="en-US" sz="2400" dirty="0" smtClean="0">
                <a:latin typeface="Sylfaen" panose="010A0502050306030303" pitchFamily="18" charset="0"/>
              </a:rPr>
              <a:t>No balancing test.</a:t>
            </a:r>
            <a:endParaRPr lang="en-US" sz="2400" dirty="0">
              <a:latin typeface="Sylfaen" panose="010A0502050306030303" pitchFamily="18" charset="0"/>
            </a:endParaRPr>
          </a:p>
          <a:p>
            <a:pPr marL="58737" lvl="2" indent="0" algn="ctr">
              <a:lnSpc>
                <a:spcPct val="100000"/>
              </a:lnSpc>
              <a:spcBef>
                <a:spcPts val="0"/>
              </a:spcBef>
              <a:buNone/>
            </a:pPr>
            <a:endParaRPr lang="en-US" sz="2400" dirty="0" smtClean="0">
              <a:latin typeface="Sylfaen" panose="010A0502050306030303" pitchFamily="18" charset="0"/>
            </a:endParaRPr>
          </a:p>
          <a:p>
            <a:pPr marL="58737" lvl="2" indent="0" algn="ctr">
              <a:lnSpc>
                <a:spcPct val="100000"/>
              </a:lnSpc>
              <a:spcBef>
                <a:spcPts val="0"/>
              </a:spcBef>
              <a:buNone/>
            </a:pPr>
            <a:r>
              <a:rPr lang="en-US" sz="2400" dirty="0" smtClean="0">
                <a:latin typeface="Sylfaen" panose="010A0502050306030303" pitchFamily="18" charset="0"/>
              </a:rPr>
              <a:t>  Absolute prohibition !</a:t>
            </a:r>
            <a:endParaRPr lang="en-US" sz="2400" dirty="0">
              <a:latin typeface="Sylfaen" panose="010A0502050306030303" pitchFamily="18" charset="0"/>
            </a:endParaRPr>
          </a:p>
        </p:txBody>
      </p:sp>
      <p:sp>
        <p:nvSpPr>
          <p:cNvPr id="5" name="Content Placeholder 2"/>
          <p:cNvSpPr txBox="1">
            <a:spLocks/>
          </p:cNvSpPr>
          <p:nvPr/>
        </p:nvSpPr>
        <p:spPr>
          <a:xfrm>
            <a:off x="214604" y="409679"/>
            <a:ext cx="4069364" cy="864096"/>
          </a:xfrm>
          <a:prstGeom prst="rect">
            <a:avLst/>
          </a:prstGeom>
          <a:solidFill>
            <a:schemeClr val="accent1">
              <a:lumMod val="40000"/>
              <a:lumOff val="60000"/>
            </a:schemeClr>
          </a:solidFill>
        </p:spPr>
        <p:txBody>
          <a:bodyPr vert="horz" lIns="91440" tIns="45720" rIns="91440" bIns="45720" rtlCol="0" anchor="ctr" anchorCtr="1">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2" indent="0" algn="ctr">
              <a:lnSpc>
                <a:spcPct val="100000"/>
              </a:lnSpc>
              <a:spcBef>
                <a:spcPts val="0"/>
              </a:spcBef>
              <a:buFont typeface="Arial" panose="020B0604020202020204" pitchFamily="34" charset="0"/>
              <a:buNone/>
            </a:pPr>
            <a:r>
              <a:rPr lang="en-US" sz="2400" dirty="0" smtClean="0">
                <a:latin typeface="Sylfaen" panose="010A0502050306030303" pitchFamily="18" charset="0"/>
              </a:rPr>
              <a:t>Protected by Article 10</a:t>
            </a:r>
          </a:p>
        </p:txBody>
      </p:sp>
      <p:sp>
        <p:nvSpPr>
          <p:cNvPr id="6" name="Content Placeholder 2"/>
          <p:cNvSpPr txBox="1">
            <a:spLocks/>
          </p:cNvSpPr>
          <p:nvPr/>
        </p:nvSpPr>
        <p:spPr>
          <a:xfrm>
            <a:off x="4644008" y="409679"/>
            <a:ext cx="4176464" cy="864096"/>
          </a:xfrm>
          <a:prstGeom prst="rect">
            <a:avLst/>
          </a:prstGeom>
          <a:solidFill>
            <a:srgbClr val="FF8585"/>
          </a:solidFill>
        </p:spPr>
        <p:txBody>
          <a:bodyPr vert="horz" lIns="91440" tIns="45720" rIns="91440" bIns="45720" rtlCol="0" anchor="ctr" anchorCtr="1">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60375" lvl="2" indent="-460375" algn="ctr">
              <a:lnSpc>
                <a:spcPct val="100000"/>
              </a:lnSpc>
              <a:spcBef>
                <a:spcPts val="0"/>
              </a:spcBef>
              <a:buFont typeface="Arial" panose="020B0604020202020204" pitchFamily="34" charset="0"/>
              <a:buNone/>
            </a:pPr>
            <a:r>
              <a:rPr lang="en-US" sz="2400" dirty="0" smtClean="0">
                <a:latin typeface="Sylfaen" panose="010A0502050306030303" pitchFamily="18" charset="0"/>
              </a:rPr>
              <a:t>Not protected by article 10</a:t>
            </a:r>
          </a:p>
        </p:txBody>
      </p:sp>
    </p:spTree>
    <p:extLst>
      <p:ext uri="{BB962C8B-B14F-4D97-AF65-F5344CB8AC3E}">
        <p14:creationId xmlns:p14="http://schemas.microsoft.com/office/powerpoint/2010/main" val="13885022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850" y="0"/>
            <a:ext cx="7772400" cy="792088"/>
          </a:xfrm>
        </p:spPr>
        <p:txBody>
          <a:bodyPr>
            <a:normAutofit/>
          </a:bodyPr>
          <a:lstStyle/>
          <a:p>
            <a:pPr algn="ctr"/>
            <a:r>
              <a:rPr lang="en-US" sz="2600" b="1" dirty="0" smtClean="0">
                <a:solidFill>
                  <a:prstClr val="black"/>
                </a:solidFill>
                <a:latin typeface="Sylfaen" pitchFamily="18" charset="0"/>
              </a:rPr>
              <a:t>Balancing of protected speech under Article 10 </a:t>
            </a:r>
            <a:endParaRPr lang="en-US" sz="2600" dirty="0"/>
          </a:p>
        </p:txBody>
      </p:sp>
      <p:sp>
        <p:nvSpPr>
          <p:cNvPr id="3" name="Content Placeholder 2"/>
          <p:cNvSpPr>
            <a:spLocks noGrp="1"/>
          </p:cNvSpPr>
          <p:nvPr>
            <p:ph idx="1"/>
          </p:nvPr>
        </p:nvSpPr>
        <p:spPr>
          <a:xfrm>
            <a:off x="251520" y="692696"/>
            <a:ext cx="8568952" cy="5760640"/>
          </a:xfrm>
          <a:solidFill>
            <a:schemeClr val="accent5">
              <a:lumMod val="20000"/>
              <a:lumOff val="80000"/>
            </a:schemeClr>
          </a:solidFill>
        </p:spPr>
        <p:txBody>
          <a:bodyPr>
            <a:normAutofit lnSpcReduction="10000"/>
          </a:bodyPr>
          <a:lstStyle/>
          <a:p>
            <a:pPr marL="460375" lvl="2" indent="-400050" algn="just">
              <a:lnSpc>
                <a:spcPct val="100000"/>
              </a:lnSpc>
              <a:spcBef>
                <a:spcPts val="0"/>
              </a:spcBef>
              <a:buNone/>
            </a:pPr>
            <a:endParaRPr lang="en-US" sz="2400" dirty="0" smtClean="0">
              <a:latin typeface="Sylfaen" panose="010A0502050306030303" pitchFamily="18" charset="0"/>
            </a:endParaRPr>
          </a:p>
          <a:p>
            <a:pPr marL="460375" lvl="2" indent="-400050" algn="just">
              <a:lnSpc>
                <a:spcPct val="100000"/>
              </a:lnSpc>
              <a:spcBef>
                <a:spcPts val="0"/>
              </a:spcBef>
              <a:buNone/>
            </a:pPr>
            <a:r>
              <a:rPr lang="en-US" sz="2800" u="sng" dirty="0" smtClean="0">
                <a:latin typeface="Sylfaen" panose="010A0502050306030303" pitchFamily="18" charset="0"/>
              </a:rPr>
              <a:t>5-part test</a:t>
            </a:r>
            <a:endParaRPr lang="en-US" sz="2800" u="sng" dirty="0">
              <a:latin typeface="Sylfaen" panose="010A0502050306030303" pitchFamily="18" charset="0"/>
            </a:endParaRPr>
          </a:p>
          <a:p>
            <a:pPr marL="515938" lvl="2" indent="-457200" algn="just">
              <a:lnSpc>
                <a:spcPct val="100000"/>
              </a:lnSpc>
              <a:spcBef>
                <a:spcPts val="0"/>
              </a:spcBef>
              <a:buAutoNum type="romanLcPeriod"/>
            </a:pPr>
            <a:endParaRPr lang="en-US" sz="2400" dirty="0" smtClean="0">
              <a:solidFill>
                <a:srgbClr val="000000"/>
              </a:solidFill>
              <a:latin typeface="Times New Roman" panose="02020603050405020304" pitchFamily="18" charset="0"/>
            </a:endParaRPr>
          </a:p>
          <a:p>
            <a:pPr marL="749300" lvl="2" indent="-465138" algn="just">
              <a:lnSpc>
                <a:spcPct val="100000"/>
              </a:lnSpc>
              <a:spcBef>
                <a:spcPts val="0"/>
              </a:spcBef>
              <a:buFont typeface="+mj-lt"/>
              <a:buAutoNum type="romanLcPeriod"/>
            </a:pPr>
            <a:r>
              <a:rPr lang="en-US" sz="2400" dirty="0" smtClean="0">
                <a:solidFill>
                  <a:srgbClr val="000000"/>
                </a:solidFill>
                <a:latin typeface="Times New Roman" panose="02020603050405020304" pitchFamily="18" charset="0"/>
              </a:rPr>
              <a:t>Whether information contributes to debates of general interest</a:t>
            </a:r>
          </a:p>
          <a:p>
            <a:pPr marL="749300" lvl="2" indent="-465138" algn="just">
              <a:lnSpc>
                <a:spcPct val="100000"/>
              </a:lnSpc>
              <a:spcBef>
                <a:spcPts val="0"/>
              </a:spcBef>
              <a:buFont typeface="+mj-lt"/>
              <a:buAutoNum type="romanLcPeriod"/>
            </a:pPr>
            <a:r>
              <a:rPr lang="fr-FR" sz="2400" dirty="0" smtClean="0">
                <a:latin typeface="Times New Roman" panose="02020603050405020304" pitchFamily="18" charset="0"/>
                <a:ea typeface="Times New Roman" panose="02020603050405020304" pitchFamily="18" charset="0"/>
              </a:rPr>
              <a:t>Notoriety </a:t>
            </a:r>
            <a:r>
              <a:rPr lang="fr-FR" sz="2400" dirty="0">
                <a:latin typeface="Times New Roman" panose="02020603050405020304" pitchFamily="18" charset="0"/>
                <a:ea typeface="Times New Roman" panose="02020603050405020304" pitchFamily="18" charset="0"/>
              </a:rPr>
              <a:t>of the person </a:t>
            </a:r>
            <a:r>
              <a:rPr lang="fr-FR" sz="2400" dirty="0" smtClean="0">
                <a:latin typeface="Times New Roman" panose="02020603050405020304" pitchFamily="18" charset="0"/>
                <a:ea typeface="Times New Roman" panose="02020603050405020304" pitchFamily="18" charset="0"/>
              </a:rPr>
              <a:t>concerned</a:t>
            </a:r>
          </a:p>
          <a:p>
            <a:pPr marL="749300" lvl="2" indent="-465138" algn="just">
              <a:lnSpc>
                <a:spcPct val="100000"/>
              </a:lnSpc>
              <a:spcBef>
                <a:spcPts val="0"/>
              </a:spcBef>
              <a:buFont typeface="+mj-lt"/>
              <a:buAutoNum type="romanLcPeriod"/>
            </a:pPr>
            <a:r>
              <a:rPr lang="fr-FR" sz="2400" dirty="0" smtClean="0">
                <a:latin typeface="Times New Roman" panose="02020603050405020304" pitchFamily="18" charset="0"/>
                <a:ea typeface="Times New Roman" panose="02020603050405020304" pitchFamily="18" charset="0"/>
              </a:rPr>
              <a:t>Prior conduct of the person concerned</a:t>
            </a:r>
          </a:p>
          <a:p>
            <a:pPr marL="749300" lvl="2" indent="-465138" algn="just">
              <a:lnSpc>
                <a:spcPct val="100000"/>
              </a:lnSpc>
              <a:spcBef>
                <a:spcPts val="0"/>
              </a:spcBef>
              <a:buFont typeface="+mj-lt"/>
              <a:buAutoNum type="romanLcPeriod"/>
            </a:pPr>
            <a:r>
              <a:rPr lang="fr-FR" sz="2400" dirty="0" smtClean="0">
                <a:latin typeface="Times New Roman" panose="02020603050405020304" pitchFamily="18" charset="0"/>
                <a:ea typeface="Times New Roman" panose="02020603050405020304" pitchFamily="18" charset="0"/>
              </a:rPr>
              <a:t>Manner and form of the publication/</a:t>
            </a:r>
            <a:r>
              <a:rPr lang="fr-FR" sz="2400" dirty="0" err="1" smtClean="0">
                <a:latin typeface="Times New Roman" panose="02020603050405020304" pitchFamily="18" charset="0"/>
                <a:ea typeface="Times New Roman" panose="02020603050405020304" pitchFamily="18" charset="0"/>
              </a:rPr>
              <a:t>statement</a:t>
            </a:r>
            <a:endParaRPr lang="fr-FR" sz="2400" dirty="0" smtClean="0">
              <a:latin typeface="Times New Roman" panose="02020603050405020304" pitchFamily="18" charset="0"/>
              <a:ea typeface="Times New Roman" panose="02020603050405020304" pitchFamily="18" charset="0"/>
            </a:endParaRPr>
          </a:p>
          <a:p>
            <a:pPr marL="749300" lvl="2" indent="-465138" algn="just">
              <a:lnSpc>
                <a:spcPct val="100000"/>
              </a:lnSpc>
              <a:spcBef>
                <a:spcPts val="0"/>
              </a:spcBef>
              <a:buFont typeface="+mj-lt"/>
              <a:buAutoNum type="romanLcPeriod"/>
            </a:pPr>
            <a:r>
              <a:rPr lang="fr-FR" sz="2400" dirty="0" smtClean="0">
                <a:latin typeface="Times New Roman" panose="02020603050405020304" pitchFamily="18" charset="0"/>
                <a:ea typeface="Times New Roman" panose="02020603050405020304" pitchFamily="18" charset="0"/>
              </a:rPr>
              <a:t>The circumstance in which the information is obtained</a:t>
            </a:r>
          </a:p>
          <a:p>
            <a:pPr marL="515938" lvl="2" indent="-457200" algn="just">
              <a:lnSpc>
                <a:spcPct val="100000"/>
              </a:lnSpc>
              <a:spcBef>
                <a:spcPts val="0"/>
              </a:spcBef>
              <a:buAutoNum type="romanLcPeriod"/>
            </a:pPr>
            <a:endParaRPr lang="fr-FR" sz="2400" dirty="0" smtClean="0">
              <a:latin typeface="Times New Roman" panose="02020603050405020304" pitchFamily="18" charset="0"/>
              <a:ea typeface="Times New Roman" panose="02020603050405020304" pitchFamily="18" charset="0"/>
            </a:endParaRPr>
          </a:p>
          <a:p>
            <a:pPr marL="515938" lvl="2" indent="-457200" algn="just">
              <a:lnSpc>
                <a:spcPct val="100000"/>
              </a:lnSpc>
              <a:spcBef>
                <a:spcPts val="0"/>
              </a:spcBef>
              <a:buAutoNum type="romanLcPeriod"/>
            </a:pPr>
            <a:endParaRPr lang="en-US" sz="2400" dirty="0" smtClean="0">
              <a:solidFill>
                <a:srgbClr val="000000"/>
              </a:solidFill>
              <a:latin typeface="Times New Roman" panose="02020603050405020304" pitchFamily="18" charset="0"/>
            </a:endParaRPr>
          </a:p>
          <a:p>
            <a:pPr marL="58738" lvl="2" indent="0" algn="just">
              <a:lnSpc>
                <a:spcPct val="100000"/>
              </a:lnSpc>
              <a:spcBef>
                <a:spcPts val="0"/>
              </a:spcBef>
              <a:buNone/>
            </a:pPr>
            <a:r>
              <a:rPr lang="en-US" sz="2400" u="sng" dirty="0" smtClean="0">
                <a:solidFill>
                  <a:srgbClr val="000000"/>
                </a:solidFill>
                <a:latin typeface="Times New Roman" panose="02020603050405020304" pitchFamily="18" charset="0"/>
              </a:rPr>
              <a:t>Necessary to democratic society</a:t>
            </a:r>
          </a:p>
          <a:p>
            <a:pPr marL="401638" lvl="2" indent="-342900" algn="just">
              <a:lnSpc>
                <a:spcPct val="100000"/>
              </a:lnSpc>
              <a:spcBef>
                <a:spcPts val="0"/>
              </a:spcBef>
            </a:pPr>
            <a:endParaRPr lang="en-US" sz="2400" dirty="0" smtClean="0">
              <a:solidFill>
                <a:srgbClr val="000000"/>
              </a:solidFill>
              <a:latin typeface="Times New Roman" panose="02020603050405020304" pitchFamily="18" charset="0"/>
            </a:endParaRPr>
          </a:p>
          <a:p>
            <a:pPr marL="401638" lvl="2" indent="-342900" algn="just">
              <a:lnSpc>
                <a:spcPct val="100000"/>
              </a:lnSpc>
              <a:spcBef>
                <a:spcPts val="0"/>
              </a:spcBef>
            </a:pPr>
            <a:r>
              <a:rPr lang="en-US" sz="2400" dirty="0" smtClean="0">
                <a:solidFill>
                  <a:srgbClr val="000000"/>
                </a:solidFill>
                <a:latin typeface="Times New Roman" panose="02020603050405020304" pitchFamily="18" charset="0"/>
              </a:rPr>
              <a:t>Overriding social demand</a:t>
            </a:r>
          </a:p>
          <a:p>
            <a:pPr marL="401638" lvl="2" indent="-342900" algn="just">
              <a:lnSpc>
                <a:spcPct val="100000"/>
              </a:lnSpc>
              <a:spcBef>
                <a:spcPts val="0"/>
              </a:spcBef>
            </a:pPr>
            <a:r>
              <a:rPr lang="en-US" sz="2400" dirty="0" smtClean="0">
                <a:solidFill>
                  <a:srgbClr val="000000"/>
                </a:solidFill>
                <a:latin typeface="Times New Roman" panose="02020603050405020304" pitchFamily="18" charset="0"/>
              </a:rPr>
              <a:t>Proportionality of measures</a:t>
            </a:r>
          </a:p>
          <a:p>
            <a:pPr marL="744538" lvl="3" indent="-342900" algn="just">
              <a:lnSpc>
                <a:spcPct val="100000"/>
              </a:lnSpc>
              <a:spcBef>
                <a:spcPts val="0"/>
              </a:spcBef>
            </a:pPr>
            <a:r>
              <a:rPr lang="en-US" sz="2250" dirty="0">
                <a:solidFill>
                  <a:srgbClr val="000000"/>
                </a:solidFill>
                <a:latin typeface="Times New Roman" panose="02020603050405020304" pitchFamily="18" charset="0"/>
              </a:rPr>
              <a:t>s</a:t>
            </a:r>
            <a:r>
              <a:rPr lang="en-US" sz="2250" dirty="0" smtClean="0">
                <a:solidFill>
                  <a:srgbClr val="000000"/>
                </a:solidFill>
                <a:latin typeface="Times New Roman" panose="02020603050405020304" pitchFamily="18" charset="0"/>
              </a:rPr>
              <a:t>ufficient measures (quantitative test)</a:t>
            </a:r>
          </a:p>
          <a:p>
            <a:pPr marL="744538" lvl="3" indent="-342900" algn="just">
              <a:lnSpc>
                <a:spcPct val="100000"/>
              </a:lnSpc>
              <a:spcBef>
                <a:spcPts val="0"/>
              </a:spcBef>
            </a:pPr>
            <a:r>
              <a:rPr lang="en-US" sz="2250" dirty="0">
                <a:solidFill>
                  <a:srgbClr val="000000"/>
                </a:solidFill>
                <a:latin typeface="Times New Roman" panose="02020603050405020304" pitchFamily="18" charset="0"/>
              </a:rPr>
              <a:t>r</a:t>
            </a:r>
            <a:r>
              <a:rPr lang="en-US" sz="2250" dirty="0" smtClean="0">
                <a:solidFill>
                  <a:srgbClr val="000000"/>
                </a:solidFill>
                <a:latin typeface="Times New Roman" panose="02020603050405020304" pitchFamily="18" charset="0"/>
              </a:rPr>
              <a:t>elevant measures (qualitative test)</a:t>
            </a:r>
          </a:p>
          <a:p>
            <a:pPr marL="1087438" lvl="4" indent="-342900" algn="just">
              <a:lnSpc>
                <a:spcPct val="100000"/>
              </a:lnSpc>
              <a:spcBef>
                <a:spcPts val="0"/>
              </a:spcBef>
            </a:pPr>
            <a:r>
              <a:rPr lang="en-US" sz="2250" dirty="0">
                <a:solidFill>
                  <a:srgbClr val="000000"/>
                </a:solidFill>
                <a:latin typeface="Times New Roman" panose="02020603050405020304" pitchFamily="18" charset="0"/>
              </a:rPr>
              <a:t>r</a:t>
            </a:r>
            <a:r>
              <a:rPr lang="en-US" sz="2250" dirty="0" smtClean="0">
                <a:solidFill>
                  <a:srgbClr val="000000"/>
                </a:solidFill>
                <a:latin typeface="Times New Roman" panose="02020603050405020304" pitchFamily="18" charset="0"/>
              </a:rPr>
              <a:t>ational link between measure and the legitimate aim  </a:t>
            </a:r>
            <a:endParaRPr lang="en-US" sz="2250" dirty="0"/>
          </a:p>
        </p:txBody>
      </p:sp>
    </p:spTree>
    <p:extLst>
      <p:ext uri="{BB962C8B-B14F-4D97-AF65-F5344CB8AC3E}">
        <p14:creationId xmlns:p14="http://schemas.microsoft.com/office/powerpoint/2010/main" val="3485120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850" y="0"/>
            <a:ext cx="7772400" cy="692696"/>
          </a:xfrm>
        </p:spPr>
        <p:txBody>
          <a:bodyPr>
            <a:normAutofit/>
          </a:bodyPr>
          <a:lstStyle/>
          <a:p>
            <a:pPr algn="ctr"/>
            <a:r>
              <a:rPr lang="en-US" sz="2800" b="1" dirty="0" smtClean="0">
                <a:solidFill>
                  <a:prstClr val="black"/>
                </a:solidFill>
                <a:latin typeface="Sylfaen" pitchFamily="18" charset="0"/>
              </a:rPr>
              <a:t>Speech </a:t>
            </a:r>
            <a:r>
              <a:rPr lang="en-US" sz="2800" b="1" dirty="0">
                <a:solidFill>
                  <a:prstClr val="black"/>
                </a:solidFill>
                <a:latin typeface="Sylfaen" pitchFamily="18" charset="0"/>
              </a:rPr>
              <a:t>not protected by </a:t>
            </a:r>
            <a:r>
              <a:rPr lang="en-US" sz="2800" b="1" dirty="0" smtClean="0">
                <a:solidFill>
                  <a:prstClr val="black"/>
                </a:solidFill>
                <a:latin typeface="Sylfaen" pitchFamily="18" charset="0"/>
              </a:rPr>
              <a:t>Article 10 </a:t>
            </a:r>
            <a:endParaRPr lang="en-US" sz="2400" dirty="0"/>
          </a:p>
        </p:txBody>
      </p:sp>
      <p:sp>
        <p:nvSpPr>
          <p:cNvPr id="3" name="Content Placeholder 2"/>
          <p:cNvSpPr>
            <a:spLocks noGrp="1"/>
          </p:cNvSpPr>
          <p:nvPr>
            <p:ph idx="1"/>
          </p:nvPr>
        </p:nvSpPr>
        <p:spPr>
          <a:xfrm>
            <a:off x="251520" y="692696"/>
            <a:ext cx="8568952" cy="5976664"/>
          </a:xfrm>
          <a:solidFill>
            <a:schemeClr val="accent5">
              <a:lumMod val="20000"/>
              <a:lumOff val="80000"/>
            </a:schemeClr>
          </a:solidFill>
        </p:spPr>
        <p:txBody>
          <a:bodyPr>
            <a:normAutofit lnSpcReduction="10000"/>
          </a:bodyPr>
          <a:lstStyle/>
          <a:p>
            <a:pPr marL="460375" lvl="2" indent="0" algn="ctr">
              <a:lnSpc>
                <a:spcPct val="100000"/>
              </a:lnSpc>
              <a:spcBef>
                <a:spcPts val="0"/>
              </a:spcBef>
              <a:buNone/>
            </a:pPr>
            <a:endParaRPr lang="en-US" sz="2400" dirty="0">
              <a:latin typeface="Sylfaen" panose="010A0502050306030303" pitchFamily="18" charset="0"/>
            </a:endParaRPr>
          </a:p>
          <a:p>
            <a:pPr marL="58738" lvl="2" indent="0" algn="just">
              <a:lnSpc>
                <a:spcPct val="100000"/>
              </a:lnSpc>
              <a:spcBef>
                <a:spcPts val="0"/>
              </a:spcBef>
              <a:buNone/>
            </a:pPr>
            <a:r>
              <a:rPr lang="en-US" sz="2400" b="1" dirty="0" smtClean="0">
                <a:solidFill>
                  <a:srgbClr val="000000"/>
                </a:solidFill>
                <a:latin typeface="Times New Roman" panose="02020603050405020304" pitchFamily="18" charset="0"/>
              </a:rPr>
              <a:t>Article </a:t>
            </a:r>
            <a:r>
              <a:rPr lang="en-US" sz="2400" b="1" dirty="0">
                <a:solidFill>
                  <a:srgbClr val="000000"/>
                </a:solidFill>
                <a:latin typeface="Times New Roman" panose="02020603050405020304" pitchFamily="18" charset="0"/>
              </a:rPr>
              <a:t>17 of the </a:t>
            </a:r>
            <a:r>
              <a:rPr lang="en-US" sz="2400" b="1" dirty="0" smtClean="0">
                <a:solidFill>
                  <a:srgbClr val="000000"/>
                </a:solidFill>
                <a:latin typeface="Times New Roman" panose="02020603050405020304" pitchFamily="18" charset="0"/>
              </a:rPr>
              <a:t>ECHR </a:t>
            </a:r>
            <a:r>
              <a:rPr lang="en-US" sz="2400" b="1" dirty="0">
                <a:solidFill>
                  <a:srgbClr val="000000"/>
                </a:solidFill>
                <a:latin typeface="Times New Roman" panose="02020603050405020304" pitchFamily="18" charset="0"/>
              </a:rPr>
              <a:t>– abuse of </a:t>
            </a:r>
            <a:r>
              <a:rPr lang="en-US" sz="2400" b="1" dirty="0" smtClean="0">
                <a:solidFill>
                  <a:srgbClr val="000000"/>
                </a:solidFill>
                <a:latin typeface="Times New Roman" panose="02020603050405020304" pitchFamily="18" charset="0"/>
              </a:rPr>
              <a:t>right</a:t>
            </a:r>
            <a:r>
              <a:rPr lang="en-US" sz="2400" dirty="0" smtClean="0">
                <a:solidFill>
                  <a:srgbClr val="000000"/>
                </a:solidFill>
                <a:latin typeface="Times New Roman" panose="02020603050405020304" pitchFamily="18" charset="0"/>
              </a:rPr>
              <a:t>. </a:t>
            </a:r>
          </a:p>
          <a:p>
            <a:pPr marL="58738" lvl="2" indent="0" algn="just">
              <a:lnSpc>
                <a:spcPct val="100000"/>
              </a:lnSpc>
              <a:spcBef>
                <a:spcPts val="0"/>
              </a:spcBef>
              <a:buNone/>
            </a:pPr>
            <a:endParaRPr lang="en-US" sz="2400" dirty="0" smtClean="0">
              <a:solidFill>
                <a:srgbClr val="000000"/>
              </a:solidFill>
              <a:latin typeface="Times New Roman" panose="02020603050405020304" pitchFamily="18" charset="0"/>
            </a:endParaRPr>
          </a:p>
          <a:p>
            <a:pPr marL="569913" lvl="2" indent="-285750" algn="just">
              <a:lnSpc>
                <a:spcPct val="100000"/>
              </a:lnSpc>
              <a:spcBef>
                <a:spcPts val="0"/>
              </a:spcBef>
            </a:pPr>
            <a:r>
              <a:rPr lang="en-US" sz="2400" dirty="0" smtClean="0">
                <a:solidFill>
                  <a:srgbClr val="000000"/>
                </a:solidFill>
                <a:latin typeface="Times New Roman" panose="02020603050405020304" pitchFamily="18" charset="0"/>
              </a:rPr>
              <a:t>Form </a:t>
            </a:r>
            <a:r>
              <a:rPr lang="en-US" sz="2400" dirty="0">
                <a:solidFill>
                  <a:srgbClr val="000000"/>
                </a:solidFill>
                <a:latin typeface="Times New Roman" panose="02020603050405020304" pitchFamily="18" charset="0"/>
              </a:rPr>
              <a:t>of speech directed against Convention’s underlying values.  </a:t>
            </a:r>
          </a:p>
          <a:p>
            <a:pPr marL="58738" lvl="2" indent="0" algn="just">
              <a:lnSpc>
                <a:spcPct val="100000"/>
              </a:lnSpc>
              <a:spcBef>
                <a:spcPts val="0"/>
              </a:spcBef>
              <a:buNone/>
            </a:pPr>
            <a:endParaRPr lang="en-US" sz="2400" dirty="0">
              <a:solidFill>
                <a:srgbClr val="000000"/>
              </a:solidFill>
              <a:latin typeface="Times New Roman" panose="02020603050405020304" pitchFamily="18" charset="0"/>
            </a:endParaRPr>
          </a:p>
          <a:p>
            <a:pPr marL="58738" lvl="2" indent="0" algn="just">
              <a:lnSpc>
                <a:spcPct val="100000"/>
              </a:lnSpc>
              <a:spcBef>
                <a:spcPts val="0"/>
              </a:spcBef>
              <a:buNone/>
            </a:pPr>
            <a:r>
              <a:rPr lang="en-US" sz="2400" b="1" dirty="0">
                <a:solidFill>
                  <a:srgbClr val="000000"/>
                </a:solidFill>
                <a:latin typeface="Times New Roman" panose="02020603050405020304" pitchFamily="18" charset="0"/>
              </a:rPr>
              <a:t>Article 20 of the ICCPR</a:t>
            </a:r>
          </a:p>
          <a:p>
            <a:pPr marL="58738" lvl="2" indent="0" algn="just">
              <a:lnSpc>
                <a:spcPct val="100000"/>
              </a:lnSpc>
              <a:spcBef>
                <a:spcPts val="0"/>
              </a:spcBef>
              <a:buNone/>
            </a:pPr>
            <a:endParaRPr lang="en-US" sz="2400" dirty="0">
              <a:solidFill>
                <a:srgbClr val="000000"/>
              </a:solidFill>
              <a:latin typeface="Times New Roman" panose="02020603050405020304" pitchFamily="18" charset="0"/>
            </a:endParaRPr>
          </a:p>
          <a:p>
            <a:pPr marL="515938" lvl="2" indent="-457200" algn="just">
              <a:lnSpc>
                <a:spcPct val="100000"/>
              </a:lnSpc>
              <a:spcBef>
                <a:spcPts val="0"/>
              </a:spcBef>
              <a:buAutoNum type="arabicPeriod"/>
            </a:pPr>
            <a:r>
              <a:rPr lang="en-US" sz="2400" dirty="0">
                <a:solidFill>
                  <a:srgbClr val="000000"/>
                </a:solidFill>
                <a:latin typeface="Times New Roman" panose="02020603050405020304" pitchFamily="18" charset="0"/>
              </a:rPr>
              <a:t>Any propaganda for war shall be prohibited by law. </a:t>
            </a:r>
          </a:p>
          <a:p>
            <a:pPr marL="515938" lvl="2" indent="-457200" algn="just">
              <a:lnSpc>
                <a:spcPct val="100000"/>
              </a:lnSpc>
              <a:spcBef>
                <a:spcPts val="0"/>
              </a:spcBef>
              <a:buAutoNum type="arabicPeriod"/>
            </a:pPr>
            <a:r>
              <a:rPr lang="en-US" sz="2400" dirty="0">
                <a:solidFill>
                  <a:srgbClr val="000000"/>
                </a:solidFill>
                <a:latin typeface="Times New Roman" panose="02020603050405020304" pitchFamily="18" charset="0"/>
              </a:rPr>
              <a:t>Any advocacy of national, racial or religious hatred that constitutes incitement to discrimination, hostility or violence shall be prohibited by law. </a:t>
            </a:r>
          </a:p>
          <a:p>
            <a:pPr marL="58738" lvl="2" indent="0" algn="just">
              <a:lnSpc>
                <a:spcPct val="100000"/>
              </a:lnSpc>
              <a:spcBef>
                <a:spcPts val="0"/>
              </a:spcBef>
              <a:buNone/>
            </a:pPr>
            <a:endParaRPr lang="en-US" sz="2400" dirty="0">
              <a:solidFill>
                <a:srgbClr val="000000"/>
              </a:solidFill>
              <a:latin typeface="Times New Roman" panose="02020603050405020304" pitchFamily="18" charset="0"/>
            </a:endParaRPr>
          </a:p>
          <a:p>
            <a:pPr marL="58738" lvl="2" indent="0" algn="ctr">
              <a:lnSpc>
                <a:spcPct val="100000"/>
              </a:lnSpc>
              <a:spcBef>
                <a:spcPts val="0"/>
              </a:spcBef>
              <a:buNone/>
            </a:pPr>
            <a:r>
              <a:rPr lang="en-US" sz="2600" b="1" dirty="0" smtClean="0">
                <a:solidFill>
                  <a:schemeClr val="tx2"/>
                </a:solidFill>
              </a:rPr>
              <a:t>NO BALANCING TEST</a:t>
            </a:r>
          </a:p>
          <a:p>
            <a:pPr marL="58738" lvl="2" indent="0" algn="ctr">
              <a:lnSpc>
                <a:spcPct val="100000"/>
              </a:lnSpc>
              <a:spcBef>
                <a:spcPts val="0"/>
              </a:spcBef>
              <a:buNone/>
            </a:pPr>
            <a:endParaRPr lang="en-US" sz="2600" b="1" dirty="0">
              <a:solidFill>
                <a:schemeClr val="tx2"/>
              </a:solidFill>
            </a:endParaRPr>
          </a:p>
          <a:p>
            <a:pPr marL="58738" lvl="2" indent="0" algn="ctr">
              <a:lnSpc>
                <a:spcPct val="100000"/>
              </a:lnSpc>
              <a:spcBef>
                <a:spcPts val="0"/>
              </a:spcBef>
              <a:buNone/>
            </a:pPr>
            <a:r>
              <a:rPr lang="en-US" sz="2600" b="1" dirty="0" smtClean="0">
                <a:solidFill>
                  <a:schemeClr val="tx2"/>
                </a:solidFill>
              </a:rPr>
              <a:t>ABSOLUTE “NO”</a:t>
            </a:r>
            <a:endParaRPr lang="en-US" sz="2600" b="1" dirty="0">
              <a:solidFill>
                <a:schemeClr val="tx2"/>
              </a:solidFill>
            </a:endParaRPr>
          </a:p>
        </p:txBody>
      </p:sp>
    </p:spTree>
    <p:extLst>
      <p:ext uri="{BB962C8B-B14F-4D97-AF65-F5344CB8AC3E}">
        <p14:creationId xmlns:p14="http://schemas.microsoft.com/office/powerpoint/2010/main" val="1900000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11187</TotalTime>
  <Words>573</Words>
  <Application>Microsoft Office PowerPoint</Application>
  <PresentationFormat>On-screen Show (4:3)</PresentationFormat>
  <Paragraphs>160</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Sylfaen</vt:lpstr>
      <vt:lpstr>Times New Roman</vt:lpstr>
      <vt:lpstr>Wingdings</vt:lpstr>
      <vt:lpstr>Office Theme</vt:lpstr>
      <vt:lpstr>Hate speech and hate crime on internet</vt:lpstr>
      <vt:lpstr> Ատելության շարժառիթվ հանցագործություն (ԵԱՀԿ սահմանումը) </vt:lpstr>
      <vt:lpstr>Hate crime</vt:lpstr>
      <vt:lpstr> Three elements must be present  </vt:lpstr>
      <vt:lpstr>       Ատելության խոսք</vt:lpstr>
      <vt:lpstr>           Hate speech</vt:lpstr>
      <vt:lpstr>PowerPoint Presentation</vt:lpstr>
      <vt:lpstr>PowerPoint Presentation</vt:lpstr>
      <vt:lpstr>Balancing of protected speech under Article 10 </vt:lpstr>
      <vt:lpstr>Speech not protected by Article 10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Կիբերտարածության իրավական կարգավորումը ՀՀ-ում</dc:title>
  <dc:creator>ARAIK</dc:creator>
  <cp:lastModifiedBy>Windows User</cp:lastModifiedBy>
  <cp:revision>222</cp:revision>
  <dcterms:created xsi:type="dcterms:W3CDTF">2014-06-17T07:01:49Z</dcterms:created>
  <dcterms:modified xsi:type="dcterms:W3CDTF">2018-05-27T14:04:31Z</dcterms:modified>
</cp:coreProperties>
</file>