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44" r:id="rId2"/>
  </p:sldMasterIdLst>
  <p:sldIdLst>
    <p:sldId id="256" r:id="rId3"/>
    <p:sldId id="267" r:id="rId4"/>
    <p:sldId id="273" r:id="rId5"/>
    <p:sldId id="268" r:id="rId6"/>
    <p:sldId id="269" r:id="rId7"/>
    <p:sldId id="271" r:id="rId8"/>
    <p:sldId id="272" r:id="rId9"/>
    <p:sldId id="291" r:id="rId10"/>
    <p:sldId id="292" r:id="rId11"/>
    <p:sldId id="275" r:id="rId12"/>
    <p:sldId id="274" r:id="rId13"/>
    <p:sldId id="277" r:id="rId14"/>
    <p:sldId id="278" r:id="rId15"/>
    <p:sldId id="279" r:id="rId16"/>
    <p:sldId id="293" r:id="rId17"/>
    <p:sldId id="280" r:id="rId18"/>
    <p:sldId id="282" r:id="rId19"/>
    <p:sldId id="283" r:id="rId20"/>
    <p:sldId id="285" r:id="rId21"/>
    <p:sldId id="286" r:id="rId22"/>
    <p:sldId id="287" r:id="rId23"/>
    <p:sldId id="289" r:id="rId24"/>
    <p:sldId id="290" r:id="rId25"/>
  </p:sldIdLst>
  <p:sldSz cx="9144000" cy="6858000" type="screen4x3"/>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47" autoAdjust="0"/>
    <p:restoredTop sz="94676" autoAdjust="0"/>
  </p:normalViewPr>
  <p:slideViewPr>
    <p:cSldViewPr>
      <p:cViewPr varScale="1">
        <p:scale>
          <a:sx n="66" d="100"/>
          <a:sy n="66" d="100"/>
        </p:scale>
        <p:origin x="1440"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2868BCE6-0576-4CA0-936E-041688C15977}" type="datetimeFigureOut">
              <a:rPr lang="en-US" smtClean="0"/>
              <a:t>2/17/2020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0875936-6CC6-4024-80CC-92C59926E6B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68BCE6-0576-4CA0-936E-041688C15977}"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875936-6CC6-4024-80CC-92C59926E6BD}" type="slidenum">
              <a:rPr lang="en-US" smtClean="0"/>
              <a:t>‹#›</a:t>
            </a:fld>
            <a:endParaRPr lang="en-US"/>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868BCE6-0576-4CA0-936E-041688C15977}"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875936-6CC6-4024-80CC-92C59926E6BD}"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68BCE6-0576-4CA0-936E-041688C15977}" type="datetimeFigureOut">
              <a:rPr lang="en-US" smtClean="0"/>
              <a:t>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875936-6CC6-4024-80CC-92C59926E6BD}" type="slidenum">
              <a:rPr lang="en-US" smtClean="0"/>
              <a:t>‹#›</a:t>
            </a:fld>
            <a:endParaRPr lang="en-US"/>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868BCE6-0576-4CA0-936E-041688C15977}" type="datetimeFigureOut">
              <a:rPr lang="en-US" smtClean="0"/>
              <a:t>2/17/2020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875936-6CC6-4024-80CC-92C59926E6B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868BCE6-0576-4CA0-936E-041688C15977}" type="datetimeFigureOut">
              <a:rPr lang="en-US" smtClean="0"/>
              <a:t>2/17/2020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875936-6CC6-4024-80CC-92C59926E6BD}" type="slidenum">
              <a:rPr lang="en-US" smtClean="0"/>
              <a:t>‹#›</a:t>
            </a:fld>
            <a:endParaRPr lang="en-US"/>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68BCE6-0576-4CA0-936E-041688C15977}" type="datetimeFigureOut">
              <a:rPr lang="en-US" smtClean="0"/>
              <a:t>2/17/2020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875936-6CC6-4024-80CC-92C59926E6B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2868BCE6-0576-4CA0-936E-041688C15977}" type="datetimeFigureOut">
              <a:rPr lang="en-US" smtClean="0"/>
              <a:t>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875936-6CC6-4024-80CC-92C59926E6B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2868BCE6-0576-4CA0-936E-041688C15977}" type="datetimeFigureOut">
              <a:rPr lang="en-US" smtClean="0"/>
              <a:t>2/17/2020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0875936-6CC6-4024-80CC-92C59926E6BD}"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68BCE6-0576-4CA0-936E-041688C15977}"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875936-6CC6-4024-80CC-92C59926E6B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68BCE6-0576-4CA0-936E-041688C15977}"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875936-6CC6-4024-80CC-92C59926E6BD}"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75025-4E32-41B4-9D90-BF2387E42F7C}"/>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14C772D7-6E18-4E7D-9750-16CFACE8C0B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8F103DD-495F-436D-BE87-FF8B54CFF3A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124146-C5FE-4236-8337-BB7E23158FDD}"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2/17/2020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D363B3D-4E1E-4AE5-A271-7B309A6CE5B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10DB6B9-CBCD-4C70-A2F5-4CB0D06D3C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4A4D1-E72D-4329-BC2B-D3C4945F831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5416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4F01F-B1D8-4282-9E51-3BCD5AF795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7E085A-D2D8-4DFB-8105-E96BB2D3913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FB8F5E-277D-40E8-ABB3-5C7FC1238D5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124146-C5FE-4236-8337-BB7E23158FDD}"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2/17/2020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1CD18FAB-7F74-4BFB-B052-F97C376D052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FFF5E610-79DF-4310-BB67-F8407255B05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4A4D1-E72D-4329-BC2B-D3C4945F831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94055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13414-DB3D-44DD-9471-DF401B1311A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1960A3F-C53A-4F07-9AD5-1B41FD50512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6691E5-BA52-4007-A8C6-90D262EFFED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124146-C5FE-4236-8337-BB7E23158FDD}"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2/17/2020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B00D71B-D2CA-4264-8FA5-4DE75BC5C0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11920D51-50A5-4019-8A40-14C890341C3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4A4D1-E72D-4329-BC2B-D3C4945F831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06402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A9E57-FA6F-4380-9323-7BCE2CD0BD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6A1F20-F136-4AA4-8896-6F2BC3917C89}"/>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8448F1-4280-4DBF-B5C8-664E71CC5030}"/>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85EFBC-5322-4729-A385-BD930313297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124146-C5FE-4236-8337-BB7E23158FDD}"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2/17/2020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4FF3531B-BB80-4D4A-8FA9-2B2451ED671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78C5A181-2ABD-418C-AD03-5899264F011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4A4D1-E72D-4329-BC2B-D3C4945F831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41903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8613B-1F72-4FB3-B56F-26680D2D38E7}"/>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00670D-7445-4E72-8419-D3ADC293B04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100216DF-941B-4331-9A94-A37C80CCF5D9}"/>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D98925-D246-48CB-AD63-7A173452E72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544F5B6-FE86-440D-91C4-0B36DDC8AF04}"/>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544217D-9539-4E8D-AF18-50725FAECA7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124146-C5FE-4236-8337-BB7E23158FDD}"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2/17/2020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475D9955-2531-42E1-B9D5-BFE05E2BF2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7B27766A-9DD7-4D63-9D79-E4301F8DEEF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4A4D1-E72D-4329-BC2B-D3C4945F831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70084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C7762-4D7E-4931-A64E-3417093F42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B70CDE-90A3-4EEB-8D15-D621B29C8EB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124146-C5FE-4236-8337-BB7E23158FDD}"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2/17/2020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0B6CB6DA-0BB4-464A-8090-8CD852179BD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9B1CFE8D-FC6D-4027-83B9-0E80663AEE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4A4D1-E72D-4329-BC2B-D3C4945F831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54916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63A408-9D6F-446B-A92A-A41ACFB34A7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124146-C5FE-4236-8337-BB7E23158FDD}"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2/17/2020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3E54D9FC-803F-4E28-9B45-4F4E87E207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FCC85999-F74E-4CE0-A445-89FB169F516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4A4D1-E72D-4329-BC2B-D3C4945F831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26477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AF45F-F03A-45B4-9C95-3EEC6497781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E1ACA76-3A2F-4860-A218-C03C8067D8E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EBA4C6-8F2C-4A32-8AE1-FCED46C2221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3CA58CCC-4ADC-46B6-9436-47E47131860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124146-C5FE-4236-8337-BB7E23158FDD}"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2/17/2020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5A60039B-CE2D-4421-8B69-E8AE7CAD492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B693C525-4575-4924-B6F3-25763186F5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4A4D1-E72D-4329-BC2B-D3C4945F831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8125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C03B1-C7BE-4F45-8848-FA3C57C648A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EC61428-F88F-42B5-82C0-3F398271CC2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AF5547AE-B145-4A37-AFD2-05824537FB8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E978176-97E3-4DA6-9925-C3992B745C7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124146-C5FE-4236-8337-BB7E23158FDD}"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2/17/2020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AFA1A3E3-DB39-4577-A74B-E5FC6E5EE4A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AB795D55-01B8-4F66-B94E-0EF6ACFFB1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4A4D1-E72D-4329-BC2B-D3C4945F831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06399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81877-6739-4B5B-AA09-E67E1AE234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2131B6-C63D-4378-BD80-4B58B648F98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B5DCA1-3F26-4652-99B2-677194AE095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124146-C5FE-4236-8337-BB7E23158FDD}"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2/17/2020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500E6167-1F7D-4037-A83C-C8D89D4ECCF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36250AB-2DED-4D89-9FB0-50BF6F022B5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4A4D1-E72D-4329-BC2B-D3C4945F831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4799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3B3F26-B3B1-45D1-9358-1CA066396A05}"/>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0E0E62-B853-4AD3-BC72-4AB1EA81A44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CDCE8C-785E-4134-B244-D3549299981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124146-C5FE-4236-8337-BB7E23158FDD}"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2/17/2020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BA01F091-A868-47D4-9A2E-9E1FF0442B5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426DFE59-36AD-4FF2-8E39-6DCE6BED8A1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4A4D1-E72D-4329-BC2B-D3C4945F831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1891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868BCE6-0576-4CA0-936E-041688C15977}" type="datetimeFigureOut">
              <a:rPr lang="en-US" smtClean="0"/>
              <a:t>2/17/2020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0875936-6CC6-4024-80CC-92C59926E6B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295C4E-ABF4-4591-9412-DA7113070C2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DBD552-7C75-424F-83D5-78CDF8BE08E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1B16FC-5698-43CA-8403-9BEA9F739A0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1124146-C5FE-4236-8337-BB7E23158FDD}"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2/17/2020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5B2562D-AD7D-49C7-9FCF-893C7CBFA582}"/>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F754621-5CC2-44AD-9B06-3E2E60086EE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A44A4D1-E72D-4329-BC2B-D3C4945F831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754609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3375" y="1790700"/>
            <a:ext cx="8458200" cy="2552700"/>
          </a:xfrm>
        </p:spPr>
        <p:txBody>
          <a:bodyPr>
            <a:normAutofit fontScale="90000"/>
          </a:bodyPr>
          <a:lstStyle/>
          <a:p>
            <a:pPr algn="ctr"/>
            <a:r>
              <a:rPr lang="hy-AM" sz="3200" dirty="0" smtClean="0"/>
              <a:t/>
            </a:r>
            <a:br>
              <a:rPr lang="hy-AM" sz="3200" dirty="0" smtClean="0"/>
            </a:br>
            <a:r>
              <a:rPr lang="hy-AM" sz="3200" dirty="0"/>
              <a:t/>
            </a:r>
            <a:br>
              <a:rPr lang="hy-AM" sz="3200" dirty="0"/>
            </a:br>
            <a:r>
              <a:rPr lang="hy-AM" sz="3200" dirty="0" smtClean="0"/>
              <a:t/>
            </a:r>
            <a:br>
              <a:rPr lang="hy-AM" sz="3200" dirty="0" smtClean="0"/>
            </a:br>
            <a:r>
              <a:rPr lang="hy-AM" sz="3200" dirty="0" smtClean="0"/>
              <a:t>Փաստաբանի վարքագծի նորմեր</a:t>
            </a:r>
            <a:br>
              <a:rPr lang="hy-AM" sz="3200" dirty="0" smtClean="0"/>
            </a:br>
            <a:r>
              <a:rPr lang="hy-AM" sz="3200" dirty="0"/>
              <a:t/>
            </a:r>
            <a:br>
              <a:rPr lang="hy-AM" sz="3200" dirty="0"/>
            </a:br>
            <a:r>
              <a:rPr lang="hy-AM" sz="3200" dirty="0" smtClean="0"/>
              <a:t>ՄԻԵԴ իրավական </a:t>
            </a:r>
            <a:br>
              <a:rPr lang="hy-AM" sz="3200" dirty="0" smtClean="0"/>
            </a:br>
            <a:r>
              <a:rPr lang="hy-AM" sz="3200" dirty="0" smtClean="0"/>
              <a:t>դիրքորոշումները</a:t>
            </a:r>
            <a:r>
              <a:rPr lang="hy-AM" sz="3200" dirty="0"/>
              <a:t/>
            </a:r>
            <a:br>
              <a:rPr lang="hy-AM" sz="3200" dirty="0"/>
            </a:br>
            <a:endParaRPr lang="en-US" sz="3200" dirty="0"/>
          </a:p>
        </p:txBody>
      </p:sp>
      <p:graphicFrame>
        <p:nvGraphicFramePr>
          <p:cNvPr id="11" name="Object 10"/>
          <p:cNvGraphicFramePr>
            <a:graphicFrameLocks noChangeAspect="1"/>
          </p:cNvGraphicFramePr>
          <p:nvPr>
            <p:extLst>
              <p:ext uri="{D42A27DB-BD31-4B8C-83A1-F6EECF244321}">
                <p14:modId xmlns:p14="http://schemas.microsoft.com/office/powerpoint/2010/main" val="3917375265"/>
              </p:ext>
            </p:extLst>
          </p:nvPr>
        </p:nvGraphicFramePr>
        <p:xfrm>
          <a:off x="533400" y="753836"/>
          <a:ext cx="1095375" cy="971550"/>
        </p:xfrm>
        <a:graphic>
          <a:graphicData uri="http://schemas.openxmlformats.org/presentationml/2006/ole">
            <mc:AlternateContent xmlns:mc="http://schemas.openxmlformats.org/markup-compatibility/2006">
              <mc:Choice xmlns:v="urn:schemas-microsoft-com:vml" Requires="v">
                <p:oleObj spid="_x0000_s1057" name="Bitmap Image" r:id="rId3" imgW="14295238" imgH="9647619" progId="Paint.Picture">
                  <p:embed/>
                </p:oleObj>
              </mc:Choice>
              <mc:Fallback>
                <p:oleObj name="Bitmap Image" r:id="rId3" imgW="14295238" imgH="9647619" progId="Paint.Picture">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753836"/>
                        <a:ext cx="1095375" cy="971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31" name="Picture 1" descr="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762000"/>
            <a:ext cx="1428750" cy="102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07513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52400"/>
            <a:ext cx="8568952" cy="685800"/>
          </a:xfrm>
          <a:solidFill>
            <a:schemeClr val="accent1">
              <a:lumMod val="20000"/>
              <a:lumOff val="80000"/>
            </a:schemeClr>
          </a:solidFill>
        </p:spPr>
        <p:txBody>
          <a:bodyPr>
            <a:noAutofit/>
          </a:bodyPr>
          <a:lstStyle/>
          <a:p>
            <a:pPr lvl="0" algn="ctr"/>
            <a:r>
              <a:rPr lang="en-US" sz="2800" dirty="0" smtClean="0">
                <a:solidFill>
                  <a:prstClr val="black"/>
                </a:solidFill>
                <a:latin typeface="Arial AM" panose="020B0604020202020204" pitchFamily="34" charset="0"/>
              </a:rPr>
              <a:t/>
            </a:r>
            <a:br>
              <a:rPr lang="en-US" sz="2800" dirty="0" smtClean="0">
                <a:solidFill>
                  <a:prstClr val="black"/>
                </a:solidFill>
                <a:latin typeface="Arial AM" panose="020B0604020202020204" pitchFamily="34" charset="0"/>
              </a:rPr>
            </a:br>
            <a:r>
              <a:rPr lang="en-US" sz="2600" dirty="0" smtClean="0">
                <a:solidFill>
                  <a:prstClr val="black"/>
                </a:solidFill>
                <a:latin typeface="Arial AM" panose="020B0604020202020204" pitchFamily="34" charset="0"/>
              </a:rPr>
              <a:t>10</a:t>
            </a:r>
            <a:r>
              <a:rPr lang="hy-AM" sz="2600" dirty="0">
                <a:solidFill>
                  <a:prstClr val="black"/>
                </a:solidFill>
              </a:rPr>
              <a:t>-րդ հոդված – արտահայտվելու ազատություն</a:t>
            </a:r>
            <a:r>
              <a:rPr lang="hy-AM" sz="2800" dirty="0">
                <a:solidFill>
                  <a:prstClr val="black"/>
                </a:solidFill>
              </a:rPr>
              <a:t/>
            </a:r>
            <a:br>
              <a:rPr lang="hy-AM" sz="2800" dirty="0">
                <a:solidFill>
                  <a:prstClr val="black"/>
                </a:solidFill>
              </a:rPr>
            </a:br>
            <a:endParaRPr lang="en-US" sz="2800" dirty="0"/>
          </a:p>
        </p:txBody>
      </p:sp>
      <p:sp>
        <p:nvSpPr>
          <p:cNvPr id="3" name="Content Placeholder 2"/>
          <p:cNvSpPr>
            <a:spLocks noGrp="1"/>
          </p:cNvSpPr>
          <p:nvPr>
            <p:ph idx="1"/>
          </p:nvPr>
        </p:nvSpPr>
        <p:spPr>
          <a:xfrm>
            <a:off x="251520" y="1219200"/>
            <a:ext cx="8568952" cy="4724400"/>
          </a:xfrm>
          <a:solidFill>
            <a:schemeClr val="accent1">
              <a:lumMod val="20000"/>
              <a:lumOff val="80000"/>
            </a:schemeClr>
          </a:solidFill>
        </p:spPr>
        <p:txBody>
          <a:bodyPr>
            <a:normAutofit/>
          </a:bodyPr>
          <a:lstStyle/>
          <a:p>
            <a:pPr marL="280988" lvl="2" indent="-280988">
              <a:lnSpc>
                <a:spcPct val="100000"/>
              </a:lnSpc>
              <a:spcBef>
                <a:spcPts val="0"/>
              </a:spcBef>
              <a:buNone/>
            </a:pPr>
            <a:endParaRPr lang="en-US" sz="2400" b="1" dirty="0" smtClean="0"/>
          </a:p>
          <a:p>
            <a:pPr marL="280988" lvl="2" indent="-280988">
              <a:lnSpc>
                <a:spcPct val="100000"/>
              </a:lnSpc>
              <a:spcBef>
                <a:spcPts val="0"/>
              </a:spcBef>
              <a:buNone/>
            </a:pPr>
            <a:endParaRPr lang="en-US" sz="2400" b="1" dirty="0" smtClean="0"/>
          </a:p>
          <a:p>
            <a:pPr marL="0" lvl="0" indent="0" defTabSz="914400" fontAlgn="base">
              <a:lnSpc>
                <a:spcPct val="100000"/>
              </a:lnSpc>
              <a:spcBef>
                <a:spcPct val="0"/>
              </a:spcBef>
              <a:spcAft>
                <a:spcPct val="0"/>
              </a:spcAft>
              <a:buNone/>
            </a:pPr>
            <a:endParaRPr lang="hy-AM" sz="2400" dirty="0">
              <a:solidFill>
                <a:prstClr val="black"/>
              </a:solidFill>
            </a:endParaRPr>
          </a:p>
          <a:p>
            <a:pPr marL="0" lvl="0" indent="0" algn="ctr" defTabSz="914400">
              <a:lnSpc>
                <a:spcPct val="100000"/>
              </a:lnSpc>
              <a:spcBef>
                <a:spcPts val="0"/>
              </a:spcBef>
              <a:buNone/>
            </a:pPr>
            <a:r>
              <a:rPr lang="hy-AM" sz="2400" dirty="0">
                <a:solidFill>
                  <a:prstClr val="black"/>
                </a:solidFill>
              </a:rPr>
              <a:t> </a:t>
            </a:r>
            <a:r>
              <a:rPr lang="hy-AM" sz="2400" dirty="0" smtClean="0">
                <a:solidFill>
                  <a:prstClr val="black"/>
                </a:solidFill>
              </a:rPr>
              <a:t>Ընդհանուր սկզբունքներ/գործոններ,  որոնք հաշվի է առնում ՄԻԵԴ-ը</a:t>
            </a:r>
            <a:endParaRPr lang="hy-AM" altLang="en-US" sz="2400" dirty="0" smtClean="0">
              <a:solidFill>
                <a:prstClr val="black"/>
              </a:solidFill>
              <a:latin typeface="Arial AM" panose="020B0604020202020204" pitchFamily="34" charset="0"/>
              <a:cs typeface="Arial" pitchFamily="34" charset="0"/>
            </a:endParaRPr>
          </a:p>
          <a:p>
            <a:pPr marL="460375" lvl="2" indent="0">
              <a:lnSpc>
                <a:spcPct val="100000"/>
              </a:lnSpc>
              <a:spcBef>
                <a:spcPts val="0"/>
              </a:spcBef>
              <a:buNone/>
            </a:pPr>
            <a:endParaRPr lang="hy-AM" sz="2400" dirty="0">
              <a:solidFill>
                <a:prstClr val="black"/>
              </a:solidFill>
              <a:cs typeface="Arial" pitchFamily="34" charset="0"/>
            </a:endParaRPr>
          </a:p>
          <a:p>
            <a:pPr marL="460375" lvl="2" indent="0">
              <a:lnSpc>
                <a:spcPct val="100000"/>
              </a:lnSpc>
              <a:spcBef>
                <a:spcPts val="0"/>
              </a:spcBef>
              <a:buNone/>
            </a:pPr>
            <a:endParaRPr lang="hy-AM" sz="2400" dirty="0" smtClean="0">
              <a:solidFill>
                <a:prstClr val="black"/>
              </a:solidFill>
              <a:cs typeface="Arial" pitchFamily="34" charset="0"/>
            </a:endParaRPr>
          </a:p>
          <a:p>
            <a:pPr marL="460375" lvl="2" indent="0" algn="ctr">
              <a:lnSpc>
                <a:spcPct val="100000"/>
              </a:lnSpc>
              <a:spcBef>
                <a:spcPts val="0"/>
              </a:spcBef>
              <a:buNone/>
            </a:pPr>
            <a:r>
              <a:rPr lang="hy-AM" sz="2400" dirty="0" smtClean="0">
                <a:solidFill>
                  <a:prstClr val="black"/>
                </a:solidFill>
                <a:cs typeface="Arial" pitchFamily="34" charset="0"/>
              </a:rPr>
              <a:t>Անալոգիա լրագրողի հետ</a:t>
            </a:r>
            <a:endParaRPr lang="en-US" sz="2400" dirty="0"/>
          </a:p>
          <a:p>
            <a:pPr marL="460375" lvl="2" indent="0">
              <a:lnSpc>
                <a:spcPct val="100000"/>
              </a:lnSpc>
              <a:spcBef>
                <a:spcPts val="0"/>
              </a:spcBef>
              <a:buNone/>
            </a:pPr>
            <a:endParaRPr lang="en-US" sz="2800" dirty="0"/>
          </a:p>
          <a:p>
            <a:pPr marL="803275" lvl="2" indent="-342900">
              <a:lnSpc>
                <a:spcPct val="100000"/>
              </a:lnSpc>
              <a:spcBef>
                <a:spcPts val="0"/>
              </a:spcBef>
            </a:pPr>
            <a:endParaRPr lang="en-US" sz="2800" dirty="0"/>
          </a:p>
          <a:p>
            <a:pPr marL="460375" lvl="2" indent="0">
              <a:lnSpc>
                <a:spcPct val="100000"/>
              </a:lnSpc>
              <a:spcBef>
                <a:spcPts val="0"/>
              </a:spcBef>
              <a:buNone/>
            </a:pPr>
            <a:r>
              <a:rPr lang="hy-AM" sz="1800" b="1" dirty="0" smtClean="0">
                <a:solidFill>
                  <a:schemeClr val="accent1">
                    <a:lumMod val="75000"/>
                  </a:schemeClr>
                </a:solidFill>
              </a:rPr>
              <a:t>Մորիսն ընդդեմ Ֆրանսիայի, թիվ</a:t>
            </a:r>
            <a:r>
              <a:rPr lang="en-US" sz="1800" b="1" dirty="0" smtClean="0">
                <a:solidFill>
                  <a:schemeClr val="accent1">
                    <a:lumMod val="75000"/>
                  </a:schemeClr>
                </a:solidFill>
              </a:rPr>
              <a:t> 29369/10, 23/04/15, </a:t>
            </a:r>
            <a:r>
              <a:rPr lang="en-GB" sz="1800" b="1" dirty="0" smtClean="0">
                <a:solidFill>
                  <a:schemeClr val="accent1">
                    <a:lumMod val="75000"/>
                  </a:schemeClr>
                </a:solidFill>
                <a:latin typeface="GHEA Grapalat"/>
                <a:ea typeface="Times New Roman" panose="02020603050405020304" pitchFamily="18" charset="0"/>
                <a:cs typeface="Calibri" panose="020F0502020204030204" pitchFamily="34" charset="0"/>
              </a:rPr>
              <a:t>§§ </a:t>
            </a:r>
            <a:r>
              <a:rPr lang="en-GB" sz="1800" b="1" dirty="0">
                <a:solidFill>
                  <a:schemeClr val="accent1">
                    <a:lumMod val="75000"/>
                  </a:schemeClr>
                </a:solidFill>
                <a:latin typeface="GHEA Grapalat"/>
                <a:ea typeface="Times New Roman" panose="02020603050405020304" pitchFamily="18" charset="0"/>
                <a:cs typeface="Calibri" panose="020F0502020204030204" pitchFamily="34" charset="0"/>
              </a:rPr>
              <a:t>124-178</a:t>
            </a:r>
            <a:endParaRPr lang="en-US" sz="1800" b="1" dirty="0">
              <a:solidFill>
                <a:schemeClr val="accent1">
                  <a:lumMod val="75000"/>
                </a:schemeClr>
              </a:solidFill>
            </a:endParaRPr>
          </a:p>
          <a:p>
            <a:pPr marL="633412" lvl="3" indent="0">
              <a:lnSpc>
                <a:spcPct val="100000"/>
              </a:lnSpc>
              <a:spcBef>
                <a:spcPts val="0"/>
              </a:spcBef>
              <a:buNone/>
            </a:pPr>
            <a:endParaRPr lang="en-US" sz="2000" dirty="0">
              <a:solidFill>
                <a:srgbClr val="000000"/>
              </a:solidFill>
              <a:latin typeface="Times New Roman" panose="02020603050405020304" pitchFamily="18" charset="0"/>
            </a:endParaRPr>
          </a:p>
          <a:p>
            <a:pPr marL="796925" lvl="3" indent="-163513">
              <a:lnSpc>
                <a:spcPct val="100000"/>
              </a:lnSpc>
              <a:spcBef>
                <a:spcPts val="0"/>
              </a:spcBef>
            </a:pPr>
            <a:endParaRPr lang="en-US"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286441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685800"/>
          </a:xfrm>
          <a:solidFill>
            <a:schemeClr val="accent1">
              <a:lumMod val="20000"/>
              <a:lumOff val="80000"/>
            </a:schemeClr>
          </a:solidFill>
        </p:spPr>
        <p:txBody>
          <a:bodyPr>
            <a:noAutofit/>
          </a:bodyPr>
          <a:lstStyle/>
          <a:p>
            <a:pPr lvl="0" algn="ctr"/>
            <a:r>
              <a:rPr lang="en-US" sz="2800" dirty="0" smtClean="0">
                <a:solidFill>
                  <a:prstClr val="black"/>
                </a:solidFill>
                <a:latin typeface="Arial AM" panose="020B0604020202020204" pitchFamily="34" charset="0"/>
              </a:rPr>
              <a:t/>
            </a:r>
            <a:br>
              <a:rPr lang="en-US" sz="2800" dirty="0" smtClean="0">
                <a:solidFill>
                  <a:prstClr val="black"/>
                </a:solidFill>
                <a:latin typeface="Arial AM" panose="020B0604020202020204" pitchFamily="34" charset="0"/>
              </a:rPr>
            </a:br>
            <a:r>
              <a:rPr lang="hy-AM" sz="2800" dirty="0" smtClean="0">
                <a:solidFill>
                  <a:prstClr val="black"/>
                </a:solidFill>
                <a:latin typeface="Arial AM" panose="020B0604020202020204" pitchFamily="34" charset="0"/>
              </a:rPr>
              <a:t>Ընդհանուր սկզբունքներ</a:t>
            </a:r>
            <a:r>
              <a:rPr lang="hy-AM" sz="2800" dirty="0" smtClean="0">
                <a:solidFill>
                  <a:prstClr val="black"/>
                </a:solidFill>
              </a:rPr>
              <a:t/>
            </a:r>
            <a:br>
              <a:rPr lang="hy-AM" sz="2800" dirty="0" smtClean="0">
                <a:solidFill>
                  <a:prstClr val="black"/>
                </a:solidFill>
              </a:rPr>
            </a:br>
            <a:endParaRPr lang="en-US" sz="2800" dirty="0"/>
          </a:p>
        </p:txBody>
      </p:sp>
      <p:sp>
        <p:nvSpPr>
          <p:cNvPr id="3" name="Content Placeholder 2"/>
          <p:cNvSpPr>
            <a:spLocks noGrp="1"/>
          </p:cNvSpPr>
          <p:nvPr>
            <p:ph idx="1"/>
          </p:nvPr>
        </p:nvSpPr>
        <p:spPr>
          <a:xfrm>
            <a:off x="533400" y="914400"/>
            <a:ext cx="7772400" cy="5562600"/>
          </a:xfrm>
          <a:solidFill>
            <a:schemeClr val="bg1"/>
          </a:solidFill>
        </p:spPr>
        <p:txBody>
          <a:bodyPr>
            <a:normAutofit lnSpcReduction="10000"/>
          </a:bodyPr>
          <a:lstStyle/>
          <a:p>
            <a:pPr marL="0" marR="0" algn="just">
              <a:spcBef>
                <a:spcPts val="0"/>
              </a:spcBef>
              <a:spcAft>
                <a:spcPts val="0"/>
              </a:spcAft>
            </a:pPr>
            <a:endParaRPr lang="hy-AM" sz="2400" i="1" dirty="0" smtClean="0">
              <a:latin typeface="GHEA Grapalat"/>
              <a:ea typeface="Times New Roman" panose="02020603050405020304" pitchFamily="18" charset="0"/>
              <a:cs typeface="Tahoma" panose="020B0604030504040204" pitchFamily="34" charset="0"/>
            </a:endParaRPr>
          </a:p>
          <a:p>
            <a:pPr marL="342900" marR="90170" lvl="0" indent="-342900" algn="just">
              <a:lnSpc>
                <a:spcPct val="115000"/>
              </a:lnSpc>
              <a:spcBef>
                <a:spcPts val="0"/>
              </a:spcBef>
              <a:spcAft>
                <a:spcPts val="0"/>
              </a:spcAft>
              <a:buFont typeface="Symbol" panose="05050102010706020507" pitchFamily="18" charset="2"/>
              <a:buChar char=""/>
              <a:tabLst>
                <a:tab pos="0" algn="l"/>
                <a:tab pos="914400" algn="l"/>
              </a:tabLst>
            </a:pPr>
            <a:r>
              <a:rPr lang="hy-AM" sz="2400" b="1" i="1" dirty="0" smtClean="0">
                <a:solidFill>
                  <a:srgbClr val="000000"/>
                </a:solidFill>
                <a:latin typeface="GHEA Grapalat"/>
                <a:ea typeface="Times New Roman" panose="02020603050405020304" pitchFamily="18" charset="0"/>
                <a:cs typeface="Arial" panose="020B0604020202020204" pitchFamily="34" charset="0"/>
              </a:rPr>
              <a:t>Արտահայտվելու ազատության կարևորությունը</a:t>
            </a:r>
          </a:p>
          <a:p>
            <a:pPr marL="627063" marR="90170" lvl="1" indent="-284163" algn="just">
              <a:lnSpc>
                <a:spcPct val="115000"/>
              </a:lnSpc>
              <a:spcBef>
                <a:spcPts val="0"/>
              </a:spcBef>
              <a:buFont typeface="Courier New" panose="02070309020205020404" pitchFamily="49" charset="0"/>
              <a:buChar char="o"/>
              <a:tabLst>
                <a:tab pos="0" algn="l"/>
                <a:tab pos="914400" algn="l"/>
              </a:tabLst>
            </a:pPr>
            <a:r>
              <a:rPr lang="hy-AM" sz="2100" i="1" dirty="0" smtClean="0">
                <a:solidFill>
                  <a:srgbClr val="000000"/>
                </a:solidFill>
                <a:latin typeface="GHEA Grapalat"/>
                <a:ea typeface="Times New Roman" panose="02020603050405020304" pitchFamily="18" charset="0"/>
                <a:cs typeface="Arial" panose="020B0604020202020204" pitchFamily="34" charset="0"/>
              </a:rPr>
              <a:t>Հանրային բաց բանավեճ</a:t>
            </a:r>
          </a:p>
          <a:p>
            <a:pPr marL="627063" marR="90170" lvl="1" indent="-284163" algn="just">
              <a:lnSpc>
                <a:spcPct val="115000"/>
              </a:lnSpc>
              <a:spcBef>
                <a:spcPts val="0"/>
              </a:spcBef>
              <a:buFont typeface="Courier New" panose="02070309020205020404" pitchFamily="49" charset="0"/>
              <a:buChar char="o"/>
              <a:tabLst>
                <a:tab pos="0" algn="l"/>
                <a:tab pos="914400" algn="l"/>
              </a:tabLst>
            </a:pPr>
            <a:r>
              <a:rPr lang="hy-AM" sz="2100" i="1" dirty="0" smtClean="0">
                <a:solidFill>
                  <a:srgbClr val="000000"/>
                </a:solidFill>
                <a:latin typeface="GHEA Grapalat"/>
                <a:ea typeface="Times New Roman" panose="02020603050405020304" pitchFamily="18" charset="0"/>
                <a:cs typeface="Arial" panose="020B0604020202020204" pitchFamily="34" charset="0"/>
              </a:rPr>
              <a:t>Հատուկ պաշտպանություն</a:t>
            </a:r>
          </a:p>
          <a:p>
            <a:pPr marL="342900" marR="90170" lvl="0" indent="-342900" algn="just">
              <a:lnSpc>
                <a:spcPct val="115000"/>
              </a:lnSpc>
              <a:spcBef>
                <a:spcPts val="0"/>
              </a:spcBef>
              <a:spcAft>
                <a:spcPts val="0"/>
              </a:spcAft>
              <a:buFont typeface="Symbol" panose="05050102010706020507" pitchFamily="18" charset="2"/>
              <a:buChar char=""/>
              <a:tabLst>
                <a:tab pos="0" algn="l"/>
                <a:tab pos="914400" algn="l"/>
              </a:tabLst>
            </a:pPr>
            <a:r>
              <a:rPr lang="hy-AM" sz="2400" b="1" i="1" dirty="0" smtClean="0">
                <a:solidFill>
                  <a:srgbClr val="000000"/>
                </a:solidFill>
                <a:latin typeface="GHEA Grapalat"/>
                <a:ea typeface="Times New Roman" panose="02020603050405020304" pitchFamily="18" charset="0"/>
                <a:cs typeface="Arial" panose="020B0604020202020204" pitchFamily="34" charset="0"/>
              </a:rPr>
              <a:t>Դատարանի հեղինակությունը</a:t>
            </a:r>
          </a:p>
          <a:p>
            <a:pPr marL="627063" marR="90170" lvl="1" indent="-284163" algn="just">
              <a:lnSpc>
                <a:spcPct val="115000"/>
              </a:lnSpc>
              <a:spcBef>
                <a:spcPts val="0"/>
              </a:spcBef>
              <a:buFont typeface="Courier New" panose="02070309020205020404" pitchFamily="49" charset="0"/>
              <a:buChar char="o"/>
              <a:tabLst>
                <a:tab pos="0" algn="l"/>
                <a:tab pos="914400" algn="l"/>
              </a:tabLst>
            </a:pPr>
            <a:r>
              <a:rPr lang="hy-AM" sz="1900" i="1" dirty="0" smtClean="0">
                <a:solidFill>
                  <a:srgbClr val="000000"/>
                </a:solidFill>
                <a:latin typeface="GHEA Grapalat"/>
                <a:ea typeface="Times New Roman" panose="02020603050405020304" pitchFamily="18" charset="0"/>
                <a:cs typeface="Arial" panose="020B0604020202020204" pitchFamily="34" charset="0"/>
              </a:rPr>
              <a:t>Դատարանի հատուկ դերը հասարակությունում</a:t>
            </a:r>
          </a:p>
          <a:p>
            <a:pPr marL="627063" marR="90170" lvl="1" indent="-284163" algn="just">
              <a:lnSpc>
                <a:spcPct val="115000"/>
              </a:lnSpc>
              <a:spcBef>
                <a:spcPts val="0"/>
              </a:spcBef>
              <a:buFont typeface="Courier New" panose="02070309020205020404" pitchFamily="49" charset="0"/>
              <a:buChar char="o"/>
              <a:tabLst>
                <a:tab pos="0" algn="l"/>
                <a:tab pos="914400" algn="l"/>
              </a:tabLst>
            </a:pPr>
            <a:r>
              <a:rPr lang="hy-AM" sz="1900" i="1" dirty="0" smtClean="0">
                <a:solidFill>
                  <a:srgbClr val="000000"/>
                </a:solidFill>
                <a:latin typeface="GHEA Grapalat"/>
                <a:ea typeface="Times New Roman" panose="02020603050405020304" pitchFamily="18" charset="0"/>
                <a:cs typeface="Arial" panose="020B0604020202020204" pitchFamily="34" charset="0"/>
              </a:rPr>
              <a:t>Որպես արդարադատության երաշխավոր</a:t>
            </a:r>
          </a:p>
          <a:p>
            <a:pPr marL="627063" marR="90170" lvl="1" indent="-284163" algn="just">
              <a:lnSpc>
                <a:spcPct val="115000"/>
              </a:lnSpc>
              <a:spcBef>
                <a:spcPts val="0"/>
              </a:spcBef>
              <a:buFont typeface="Courier New" panose="02070309020205020404" pitchFamily="49" charset="0"/>
              <a:buChar char="o"/>
              <a:tabLst>
                <a:tab pos="0" algn="l"/>
                <a:tab pos="914400" algn="l"/>
              </a:tabLst>
            </a:pPr>
            <a:r>
              <a:rPr lang="hy-AM" sz="1900" i="1" dirty="0" smtClean="0">
                <a:solidFill>
                  <a:srgbClr val="000000"/>
                </a:solidFill>
                <a:latin typeface="GHEA Grapalat"/>
                <a:ea typeface="Times New Roman" panose="02020603050405020304" pitchFamily="18" charset="0"/>
                <a:cs typeface="Arial" panose="020B0604020202020204" pitchFamily="34" charset="0"/>
              </a:rPr>
              <a:t>Որպես հիմնարար արժեք հասարակությունում</a:t>
            </a:r>
          </a:p>
          <a:p>
            <a:pPr marL="685800" marR="90170" lvl="2" indent="0" algn="just">
              <a:lnSpc>
                <a:spcPct val="115000"/>
              </a:lnSpc>
              <a:spcBef>
                <a:spcPts val="0"/>
              </a:spcBef>
              <a:buNone/>
              <a:tabLst>
                <a:tab pos="0" algn="l"/>
                <a:tab pos="914400" algn="l"/>
              </a:tabLst>
            </a:pPr>
            <a:r>
              <a:rPr lang="hy-AM" sz="1800" i="1" dirty="0" smtClean="0">
                <a:solidFill>
                  <a:srgbClr val="000000"/>
                </a:solidFill>
                <a:latin typeface="GHEA Grapalat"/>
                <a:ea typeface="Times New Roman" panose="02020603050405020304" pitchFamily="18" charset="0"/>
                <a:cs typeface="Arial" panose="020B0604020202020204" pitchFamily="34" charset="0"/>
              </a:rPr>
              <a:t>	Անհրաժեշտ է պաշտպանել հասարակական 	վստահությունը դատարանների հանդեպ մեծ վնաս պատճառող այնպիսի հարձակումներից, որոնք էապես անհիմն են՝ 	հատկապես հաշվի առնելով , որ դատավորները իրենց դիրքից ելնելով 	կաշկանդված են իրենց հասցեին հնչող քննադատությանը 	քննադատությամբ պատասխանելու հնարավորությունից։ </a:t>
            </a:r>
          </a:p>
          <a:p>
            <a:pPr marL="342900" marR="90170" lvl="0" indent="-342900" algn="just">
              <a:lnSpc>
                <a:spcPct val="115000"/>
              </a:lnSpc>
              <a:spcBef>
                <a:spcPts val="0"/>
              </a:spcBef>
              <a:spcAft>
                <a:spcPts val="0"/>
              </a:spcAft>
              <a:buFont typeface="Symbol" panose="05050102010706020507" pitchFamily="18" charset="2"/>
              <a:buChar char=""/>
              <a:tabLst>
                <a:tab pos="0" algn="l"/>
                <a:tab pos="914400" algn="l"/>
              </a:tabLst>
            </a:pPr>
            <a:r>
              <a:rPr lang="hy-AM" sz="2400" b="1" i="1" dirty="0" smtClean="0">
                <a:solidFill>
                  <a:srgbClr val="000000"/>
                </a:solidFill>
                <a:latin typeface="GHEA Grapalat"/>
                <a:ea typeface="Times New Roman" panose="02020603050405020304" pitchFamily="18" charset="0"/>
                <a:cs typeface="Arial" panose="020B0604020202020204" pitchFamily="34" charset="0"/>
              </a:rPr>
              <a:t>փաստաբանի հատուկ դերը / կարգավիճակը</a:t>
            </a:r>
          </a:p>
          <a:p>
            <a:pPr marL="685800" marR="90170" lvl="1" indent="-342900" algn="just">
              <a:lnSpc>
                <a:spcPct val="115000"/>
              </a:lnSpc>
              <a:spcBef>
                <a:spcPts val="0"/>
              </a:spcBef>
              <a:buFont typeface="Symbol" panose="05050102010706020507" pitchFamily="18" charset="2"/>
              <a:buChar char=""/>
              <a:tabLst>
                <a:tab pos="0" algn="l"/>
                <a:tab pos="914400" algn="l"/>
              </a:tabLst>
            </a:pPr>
            <a:r>
              <a:rPr lang="hy-AM" sz="1900" i="1" dirty="0" smtClean="0">
                <a:solidFill>
                  <a:srgbClr val="000000"/>
                </a:solidFill>
                <a:latin typeface="GHEA Grapalat"/>
                <a:ea typeface="Times New Roman" panose="02020603050405020304" pitchFamily="18" charset="0"/>
                <a:cs typeface="Arial" panose="020B0604020202020204" pitchFamily="34" charset="0"/>
              </a:rPr>
              <a:t>Միջնորդ հասարակության և դատարանների միջև </a:t>
            </a:r>
            <a:endParaRPr lang="en-US" sz="1900" dirty="0">
              <a:latin typeface="Calibri" panose="020F0502020204030204" pitchFamily="34" charset="0"/>
              <a:ea typeface="Times New Roman" panose="02020603050405020304" pitchFamily="18" charset="0"/>
              <a:cs typeface="Times New Roman" panose="02020603050405020304" pitchFamily="18" charset="0"/>
            </a:endParaRPr>
          </a:p>
          <a:p>
            <a:pPr marL="566738" lvl="3" indent="-276225">
              <a:lnSpc>
                <a:spcPct val="100000"/>
              </a:lnSpc>
              <a:spcBef>
                <a:spcPts val="0"/>
              </a:spcBef>
              <a:buNone/>
            </a:pPr>
            <a:endParaRPr lang="hy-AM" sz="2400" b="1" dirty="0" smtClean="0">
              <a:solidFill>
                <a:srgbClr val="000000"/>
              </a:solidFill>
              <a:latin typeface="Sylfaen" panose="010A0502050306030303" pitchFamily="18" charset="0"/>
            </a:endParaRPr>
          </a:p>
        </p:txBody>
      </p:sp>
    </p:spTree>
    <p:extLst>
      <p:ext uri="{BB962C8B-B14F-4D97-AF65-F5344CB8AC3E}">
        <p14:creationId xmlns:p14="http://schemas.microsoft.com/office/powerpoint/2010/main" val="35122366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96" y="152400"/>
            <a:ext cx="7772400" cy="685800"/>
          </a:xfrm>
          <a:solidFill>
            <a:schemeClr val="accent1">
              <a:lumMod val="20000"/>
              <a:lumOff val="80000"/>
            </a:schemeClr>
          </a:solidFill>
        </p:spPr>
        <p:txBody>
          <a:bodyPr>
            <a:noAutofit/>
          </a:bodyPr>
          <a:lstStyle/>
          <a:p>
            <a:pPr lvl="0" algn="ctr"/>
            <a:r>
              <a:rPr lang="en-US" sz="2800" dirty="0" smtClean="0">
                <a:solidFill>
                  <a:prstClr val="black"/>
                </a:solidFill>
                <a:latin typeface="Arial AM" panose="020B0604020202020204" pitchFamily="34" charset="0"/>
              </a:rPr>
              <a:t/>
            </a:r>
            <a:br>
              <a:rPr lang="en-US" sz="2800" dirty="0" smtClean="0">
                <a:solidFill>
                  <a:prstClr val="black"/>
                </a:solidFill>
                <a:latin typeface="Arial AM" panose="020B0604020202020204" pitchFamily="34" charset="0"/>
              </a:rPr>
            </a:br>
            <a:r>
              <a:rPr lang="hy-AM" sz="2800" dirty="0" smtClean="0">
                <a:solidFill>
                  <a:prstClr val="black"/>
                </a:solidFill>
                <a:latin typeface="Arial AM" panose="020B0604020202020204" pitchFamily="34" charset="0"/>
              </a:rPr>
              <a:t>Արտահայտվելու ազատությունը</a:t>
            </a:r>
            <a:r>
              <a:rPr lang="hy-AM" sz="2800" dirty="0">
                <a:solidFill>
                  <a:prstClr val="black"/>
                </a:solidFill>
              </a:rPr>
              <a:t/>
            </a:r>
            <a:br>
              <a:rPr lang="hy-AM" sz="2800" dirty="0">
                <a:solidFill>
                  <a:prstClr val="black"/>
                </a:solidFill>
              </a:rPr>
            </a:br>
            <a:endParaRPr lang="en-US" sz="2800" dirty="0"/>
          </a:p>
        </p:txBody>
      </p:sp>
      <p:sp>
        <p:nvSpPr>
          <p:cNvPr id="3" name="Content Placeholder 2"/>
          <p:cNvSpPr>
            <a:spLocks noGrp="1"/>
          </p:cNvSpPr>
          <p:nvPr>
            <p:ph idx="1"/>
          </p:nvPr>
        </p:nvSpPr>
        <p:spPr>
          <a:xfrm>
            <a:off x="251520" y="1219200"/>
            <a:ext cx="8740080" cy="5105400"/>
          </a:xfrm>
          <a:solidFill>
            <a:schemeClr val="bg1"/>
          </a:solidFill>
        </p:spPr>
        <p:txBody>
          <a:bodyPr>
            <a:normAutofit lnSpcReduction="10000"/>
          </a:bodyPr>
          <a:lstStyle/>
          <a:p>
            <a:pPr marL="406400" lvl="3" indent="-347663">
              <a:lnSpc>
                <a:spcPct val="100000"/>
              </a:lnSpc>
              <a:spcBef>
                <a:spcPts val="0"/>
              </a:spcBef>
              <a:buFont typeface="Wingdings" panose="05000000000000000000" pitchFamily="2" charset="2"/>
              <a:buChar char="q"/>
            </a:pPr>
            <a:endParaRPr lang="hy-AM" sz="2400" b="1" dirty="0" smtClean="0">
              <a:solidFill>
                <a:srgbClr val="000000"/>
              </a:solidFill>
              <a:latin typeface="Sylfaen" panose="010A0502050306030303" pitchFamily="18" charset="0"/>
            </a:endParaRPr>
          </a:p>
          <a:p>
            <a:pPr marL="406400" lvl="3" indent="-347663">
              <a:lnSpc>
                <a:spcPct val="100000"/>
              </a:lnSpc>
              <a:spcBef>
                <a:spcPts val="0"/>
              </a:spcBef>
              <a:buFont typeface="Wingdings" panose="05000000000000000000" pitchFamily="2" charset="2"/>
              <a:buChar char="q"/>
            </a:pPr>
            <a:r>
              <a:rPr lang="hy-AM" sz="2400" b="1" dirty="0" smtClean="0">
                <a:solidFill>
                  <a:srgbClr val="000000"/>
                </a:solidFill>
                <a:latin typeface="Sylfaen" panose="010A0502050306030303" pitchFamily="18" charset="0"/>
              </a:rPr>
              <a:t>Խոսքի ազատության լայն պաշտպանություն</a:t>
            </a:r>
          </a:p>
          <a:p>
            <a:pPr marL="406400" lvl="3" indent="-347663">
              <a:lnSpc>
                <a:spcPct val="100000"/>
              </a:lnSpc>
              <a:spcBef>
                <a:spcPts val="0"/>
              </a:spcBef>
              <a:buFont typeface="Wingdings" panose="05000000000000000000" pitchFamily="2" charset="2"/>
              <a:buChar char="q"/>
            </a:pPr>
            <a:endParaRPr lang="hy-AM" sz="2400" b="1" dirty="0">
              <a:solidFill>
                <a:srgbClr val="000000"/>
              </a:solidFill>
              <a:latin typeface="Sylfaen" panose="010A0502050306030303" pitchFamily="18" charset="0"/>
            </a:endParaRPr>
          </a:p>
          <a:p>
            <a:pPr marL="406400" lvl="3" indent="-347663">
              <a:lnSpc>
                <a:spcPct val="100000"/>
              </a:lnSpc>
              <a:spcBef>
                <a:spcPts val="0"/>
              </a:spcBef>
              <a:buFont typeface="Wingdings" panose="05000000000000000000" pitchFamily="2" charset="2"/>
              <a:buChar char="q"/>
            </a:pPr>
            <a:endParaRPr lang="hy-AM" sz="2400" b="1" dirty="0" smtClean="0">
              <a:solidFill>
                <a:srgbClr val="000000"/>
              </a:solidFill>
              <a:latin typeface="Sylfaen" panose="010A0502050306030303" pitchFamily="18" charset="0"/>
            </a:endParaRPr>
          </a:p>
          <a:p>
            <a:pPr marL="0" lvl="0" indent="0" algn="just" defTabSz="914400">
              <a:lnSpc>
                <a:spcPct val="100000"/>
              </a:lnSpc>
              <a:spcBef>
                <a:spcPts val="0"/>
              </a:spcBef>
              <a:buNone/>
            </a:pPr>
            <a:r>
              <a:rPr lang="hy-AM" sz="2200" dirty="0">
                <a:solidFill>
                  <a:prstClr val="black"/>
                </a:solidFill>
                <a:latin typeface="GHEA Grapalat"/>
                <a:ea typeface="Times New Roman" panose="02020603050405020304" pitchFamily="18" charset="0"/>
                <a:cs typeface="Tahoma" panose="020B0604030504040204" pitchFamily="34" charset="0"/>
              </a:rPr>
              <a:t>‹‹</a:t>
            </a:r>
            <a:r>
              <a:rPr lang="hy-AM" sz="2200" i="1" dirty="0">
                <a:solidFill>
                  <a:prstClr val="black"/>
                </a:solidFill>
                <a:latin typeface="GHEA Grapalat"/>
                <a:ea typeface="Times New Roman" panose="02020603050405020304" pitchFamily="18" charset="0"/>
                <a:cs typeface="Tahoma" panose="020B0604030504040204" pitchFamily="34" charset="0"/>
              </a:rPr>
              <a:t>Խոսքի ազատությունն ընդգրկում է ոչ միայն տեղակատվությունը կամ գաղափարները, որոնք լինում են նպաստավոր կամ դիտվում են անվնաս, կամ էլ՝ չեզոք, այլ նաև այնպիսիք, որոնք </a:t>
            </a:r>
            <a:r>
              <a:rPr lang="hy-AM" sz="2200" b="1" i="1" dirty="0">
                <a:solidFill>
                  <a:prstClr val="black"/>
                </a:solidFill>
                <a:latin typeface="GHEA Grapalat"/>
                <a:ea typeface="Times New Roman" panose="02020603050405020304" pitchFamily="18" charset="0"/>
                <a:cs typeface="Tahoma" panose="020B0604030504040204" pitchFamily="34" charset="0"/>
              </a:rPr>
              <a:t>վիրավորում են</a:t>
            </a:r>
            <a:r>
              <a:rPr lang="hy-AM" sz="2200" i="1" dirty="0">
                <a:solidFill>
                  <a:prstClr val="black"/>
                </a:solidFill>
                <a:latin typeface="GHEA Grapalat"/>
                <a:ea typeface="Times New Roman" panose="02020603050405020304" pitchFamily="18" charset="0"/>
                <a:cs typeface="Tahoma" panose="020B0604030504040204" pitchFamily="34" charset="0"/>
              </a:rPr>
              <a:t>, </a:t>
            </a:r>
            <a:r>
              <a:rPr lang="hy-AM" sz="2200" b="1" i="1" dirty="0">
                <a:solidFill>
                  <a:prstClr val="black"/>
                </a:solidFill>
                <a:latin typeface="GHEA Grapalat"/>
                <a:ea typeface="Times New Roman" panose="02020603050405020304" pitchFamily="18" charset="0"/>
                <a:cs typeface="Tahoma" panose="020B0604030504040204" pitchFamily="34" charset="0"/>
              </a:rPr>
              <a:t>ցնցում</a:t>
            </a:r>
            <a:r>
              <a:rPr lang="hy-AM" sz="2200" i="1" dirty="0">
                <a:solidFill>
                  <a:prstClr val="black"/>
                </a:solidFill>
                <a:latin typeface="GHEA Grapalat"/>
                <a:ea typeface="Times New Roman" panose="02020603050405020304" pitchFamily="18" charset="0"/>
                <a:cs typeface="Tahoma" panose="020B0604030504040204" pitchFamily="34" charset="0"/>
              </a:rPr>
              <a:t> կամ </a:t>
            </a:r>
            <a:r>
              <a:rPr lang="hy-AM" sz="2200" b="1" i="1" dirty="0">
                <a:solidFill>
                  <a:prstClr val="black"/>
                </a:solidFill>
                <a:latin typeface="GHEA Grapalat"/>
                <a:ea typeface="Times New Roman" panose="02020603050405020304" pitchFamily="18" charset="0"/>
                <a:cs typeface="Tahoma" panose="020B0604030504040204" pitchFamily="34" charset="0"/>
              </a:rPr>
              <a:t>անհանգստություն</a:t>
            </a:r>
            <a:r>
              <a:rPr lang="hy-AM" sz="2200" i="1" dirty="0">
                <a:solidFill>
                  <a:prstClr val="black"/>
                </a:solidFill>
                <a:latin typeface="GHEA Grapalat"/>
                <a:ea typeface="Times New Roman" panose="02020603050405020304" pitchFamily="18" charset="0"/>
                <a:cs typeface="Tahoma" panose="020B0604030504040204" pitchFamily="34" charset="0"/>
              </a:rPr>
              <a:t> պատճառում պետությանը կամ բնակչության մի մասին Այդպիսիք են բազմակարծության, հանդուրժողականության և ազատականության պահանջները՝ առանց որոնց գոյություն  չունի ժողովրդավարական հասարակություն››</a:t>
            </a:r>
            <a:r>
              <a:rPr lang="hy-AM" sz="2200" dirty="0">
                <a:solidFill>
                  <a:prstClr val="black"/>
                </a:solidFill>
                <a:latin typeface="GHEA Grapalat"/>
                <a:ea typeface="Times New Roman" panose="02020603050405020304" pitchFamily="18" charset="0"/>
                <a:cs typeface="Tahoma" panose="020B0604030504040204" pitchFamily="34" charset="0"/>
              </a:rPr>
              <a:t>:</a:t>
            </a:r>
            <a:r>
              <a:rPr lang="en-US" sz="2200" dirty="0">
                <a:solidFill>
                  <a:prstClr val="black"/>
                </a:solidFill>
                <a:latin typeface="Lucida Sans Unicode"/>
              </a:rPr>
              <a:t> </a:t>
            </a:r>
            <a:r>
              <a:rPr lang="en-US" sz="2200" dirty="0">
                <a:solidFill>
                  <a:prstClr val="black"/>
                </a:solidFill>
                <a:latin typeface="GHEA Grapalat"/>
                <a:ea typeface="Times New Roman" panose="02020603050405020304" pitchFamily="18" charset="0"/>
                <a:cs typeface="Calibri" panose="020F0502020204030204" pitchFamily="34" charset="0"/>
              </a:rPr>
              <a:t> </a:t>
            </a:r>
            <a:endParaRPr lang="en-US" altLang="en-US" sz="2200" dirty="0">
              <a:solidFill>
                <a:prstClr val="black"/>
              </a:solidFill>
              <a:latin typeface="Arial AM" panose="020B0604020202020204" pitchFamily="34" charset="0"/>
              <a:cs typeface="Arial" pitchFamily="34" charset="0"/>
            </a:endParaRPr>
          </a:p>
          <a:p>
            <a:pPr marL="58737" lvl="3" indent="0">
              <a:lnSpc>
                <a:spcPct val="100000"/>
              </a:lnSpc>
              <a:spcBef>
                <a:spcPts val="0"/>
              </a:spcBef>
              <a:buNone/>
            </a:pPr>
            <a:endParaRPr lang="hy-AM" sz="2400" b="1" dirty="0" smtClean="0">
              <a:solidFill>
                <a:srgbClr val="000000"/>
              </a:solidFill>
              <a:latin typeface="Sylfaen" panose="010A0502050306030303" pitchFamily="18" charset="0"/>
            </a:endParaRPr>
          </a:p>
          <a:p>
            <a:pPr marL="58737" lvl="3" indent="0">
              <a:lnSpc>
                <a:spcPct val="100000"/>
              </a:lnSpc>
              <a:spcBef>
                <a:spcPts val="0"/>
              </a:spcBef>
              <a:buNone/>
            </a:pPr>
            <a:r>
              <a:rPr lang="hy-AM" sz="2000" b="1" dirty="0" smtClean="0">
                <a:solidFill>
                  <a:schemeClr val="accent1">
                    <a:lumMod val="75000"/>
                  </a:schemeClr>
                </a:solidFill>
                <a:latin typeface="Sylfaen" panose="010A0502050306030303" pitchFamily="18" charset="0"/>
              </a:rPr>
              <a:t>Լինգենսն ընդդեմ Ավստրիայի</a:t>
            </a:r>
            <a:endParaRPr lang="en-US" sz="2000" b="1" dirty="0">
              <a:solidFill>
                <a:schemeClr val="accent1">
                  <a:lumMod val="75000"/>
                </a:schemeClr>
              </a:solidFill>
              <a:latin typeface="Sylfaen" panose="010A0502050306030303" pitchFamily="18" charset="0"/>
            </a:endParaRPr>
          </a:p>
        </p:txBody>
      </p:sp>
    </p:spTree>
    <p:extLst>
      <p:ext uri="{BB962C8B-B14F-4D97-AF65-F5344CB8AC3E}">
        <p14:creationId xmlns:p14="http://schemas.microsoft.com/office/powerpoint/2010/main" val="25806121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685800"/>
          </a:xfrm>
          <a:solidFill>
            <a:schemeClr val="accent1">
              <a:lumMod val="20000"/>
              <a:lumOff val="80000"/>
            </a:schemeClr>
          </a:solidFill>
        </p:spPr>
        <p:txBody>
          <a:bodyPr>
            <a:noAutofit/>
          </a:bodyPr>
          <a:lstStyle/>
          <a:p>
            <a:pPr lvl="0" algn="ctr"/>
            <a:r>
              <a:rPr lang="en-US" sz="2800" dirty="0" smtClean="0">
                <a:solidFill>
                  <a:prstClr val="black"/>
                </a:solidFill>
                <a:latin typeface="Arial AM" panose="020B0604020202020204" pitchFamily="34" charset="0"/>
              </a:rPr>
              <a:t/>
            </a:r>
            <a:br>
              <a:rPr lang="en-US" sz="2800" dirty="0" smtClean="0">
                <a:solidFill>
                  <a:prstClr val="black"/>
                </a:solidFill>
                <a:latin typeface="Arial AM" panose="020B0604020202020204" pitchFamily="34" charset="0"/>
              </a:rPr>
            </a:br>
            <a:r>
              <a:rPr lang="hy-AM" sz="2600" dirty="0" smtClean="0">
                <a:solidFill>
                  <a:prstClr val="black"/>
                </a:solidFill>
                <a:latin typeface="Arial AM" panose="020B0604020202020204" pitchFamily="34" charset="0"/>
              </a:rPr>
              <a:t>Արտահայտվելու ազատությունը</a:t>
            </a:r>
            <a:r>
              <a:rPr lang="hy-AM" sz="2800" dirty="0">
                <a:solidFill>
                  <a:prstClr val="black"/>
                </a:solidFill>
              </a:rPr>
              <a:t/>
            </a:r>
            <a:br>
              <a:rPr lang="hy-AM" sz="2800" dirty="0">
                <a:solidFill>
                  <a:prstClr val="black"/>
                </a:solidFill>
              </a:rPr>
            </a:br>
            <a:endParaRPr lang="en-US" sz="2800" dirty="0"/>
          </a:p>
        </p:txBody>
      </p:sp>
      <p:sp>
        <p:nvSpPr>
          <p:cNvPr id="3" name="Content Placeholder 2"/>
          <p:cNvSpPr>
            <a:spLocks noGrp="1"/>
          </p:cNvSpPr>
          <p:nvPr>
            <p:ph idx="1"/>
          </p:nvPr>
        </p:nvSpPr>
        <p:spPr>
          <a:xfrm>
            <a:off x="165956" y="1600200"/>
            <a:ext cx="8740080" cy="5029200"/>
          </a:xfrm>
          <a:solidFill>
            <a:schemeClr val="bg1"/>
          </a:solidFill>
        </p:spPr>
        <p:txBody>
          <a:bodyPr>
            <a:normAutofit/>
          </a:bodyPr>
          <a:lstStyle/>
          <a:p>
            <a:pPr marL="406400" lvl="3" indent="-347663">
              <a:lnSpc>
                <a:spcPct val="100000"/>
              </a:lnSpc>
              <a:spcBef>
                <a:spcPts val="0"/>
              </a:spcBef>
              <a:buFont typeface="Wingdings" panose="05000000000000000000" pitchFamily="2" charset="2"/>
              <a:buChar char="q"/>
            </a:pPr>
            <a:r>
              <a:rPr lang="hy-AM" sz="2400" dirty="0" smtClean="0">
                <a:solidFill>
                  <a:srgbClr val="000000"/>
                </a:solidFill>
                <a:latin typeface="Sylfaen" panose="010A0502050306030303" pitchFamily="18" charset="0"/>
              </a:rPr>
              <a:t>Խոսքի ազատությունը որպես </a:t>
            </a:r>
            <a:r>
              <a:rPr lang="hy-AM" sz="2400" b="1" dirty="0" smtClean="0">
                <a:solidFill>
                  <a:srgbClr val="000000"/>
                </a:solidFill>
                <a:latin typeface="Sylfaen" panose="010A0502050306030303" pitchFamily="18" charset="0"/>
              </a:rPr>
              <a:t>միջոց</a:t>
            </a:r>
            <a:r>
              <a:rPr lang="hy-AM" sz="2400" dirty="0" smtClean="0">
                <a:solidFill>
                  <a:srgbClr val="000000"/>
                </a:solidFill>
                <a:latin typeface="Sylfaen" panose="010A0502050306030303" pitchFamily="18" charset="0"/>
              </a:rPr>
              <a:t>, այլ ոչ որպես ավարտված </a:t>
            </a:r>
            <a:r>
              <a:rPr lang="hy-AM" sz="2400" b="1" dirty="0" smtClean="0">
                <a:solidFill>
                  <a:srgbClr val="000000"/>
                </a:solidFill>
                <a:latin typeface="Sylfaen" panose="010A0502050306030303" pitchFamily="18" charset="0"/>
              </a:rPr>
              <a:t>երևույթ</a:t>
            </a:r>
          </a:p>
          <a:p>
            <a:pPr marL="406400" lvl="3" indent="-347663">
              <a:lnSpc>
                <a:spcPct val="100000"/>
              </a:lnSpc>
              <a:spcBef>
                <a:spcPts val="0"/>
              </a:spcBef>
              <a:buFont typeface="Wingdings" panose="05000000000000000000" pitchFamily="2" charset="2"/>
              <a:buChar char="q"/>
            </a:pPr>
            <a:endParaRPr lang="hy-AM" sz="2400" b="1" dirty="0">
              <a:solidFill>
                <a:srgbClr val="000000"/>
              </a:solidFill>
              <a:latin typeface="Sylfaen" panose="010A0502050306030303" pitchFamily="18" charset="0"/>
            </a:endParaRPr>
          </a:p>
          <a:p>
            <a:pPr marL="406400" lvl="3" indent="-347663">
              <a:lnSpc>
                <a:spcPct val="100000"/>
              </a:lnSpc>
              <a:spcBef>
                <a:spcPts val="0"/>
              </a:spcBef>
              <a:buFont typeface="Wingdings" panose="05000000000000000000" pitchFamily="2" charset="2"/>
              <a:buChar char="q"/>
            </a:pPr>
            <a:endParaRPr lang="hy-AM" sz="2400" b="1" dirty="0" smtClean="0">
              <a:solidFill>
                <a:srgbClr val="000000"/>
              </a:solidFill>
              <a:latin typeface="Sylfaen" panose="010A0502050306030303" pitchFamily="18" charset="0"/>
            </a:endParaRPr>
          </a:p>
          <a:p>
            <a:pPr marL="566738" indent="-276225" algn="just" defTabSz="914400">
              <a:lnSpc>
                <a:spcPct val="100000"/>
              </a:lnSpc>
              <a:spcBef>
                <a:spcPts val="0"/>
              </a:spcBef>
            </a:pPr>
            <a:r>
              <a:rPr lang="hy-AM" sz="2200" dirty="0" smtClean="0">
                <a:solidFill>
                  <a:prstClr val="black"/>
                </a:solidFill>
                <a:latin typeface="GHEA Grapalat"/>
                <a:ea typeface="Times New Roman" panose="02020603050405020304" pitchFamily="18" charset="0"/>
                <a:cs typeface="Tahoma" panose="020B0604030504040204" pitchFamily="34" charset="0"/>
              </a:rPr>
              <a:t>Ճշմարտության բացահայտում</a:t>
            </a:r>
          </a:p>
          <a:p>
            <a:pPr marL="566738" indent="-276225" algn="just" defTabSz="914400">
              <a:lnSpc>
                <a:spcPct val="100000"/>
              </a:lnSpc>
              <a:spcBef>
                <a:spcPts val="0"/>
              </a:spcBef>
            </a:pPr>
            <a:endParaRPr lang="hy-AM" sz="2200" dirty="0">
              <a:solidFill>
                <a:prstClr val="black"/>
              </a:solidFill>
              <a:latin typeface="GHEA Grapalat"/>
              <a:ea typeface="Times New Roman" panose="02020603050405020304" pitchFamily="18" charset="0"/>
              <a:cs typeface="Tahoma" panose="020B0604030504040204" pitchFamily="34" charset="0"/>
            </a:endParaRPr>
          </a:p>
          <a:p>
            <a:pPr marL="566738" indent="-276225" algn="just" defTabSz="914400">
              <a:lnSpc>
                <a:spcPct val="100000"/>
              </a:lnSpc>
              <a:spcBef>
                <a:spcPts val="0"/>
              </a:spcBef>
            </a:pPr>
            <a:r>
              <a:rPr lang="hy-AM" sz="2200" dirty="0" smtClean="0">
                <a:solidFill>
                  <a:prstClr val="black"/>
                </a:solidFill>
                <a:latin typeface="GHEA Grapalat"/>
                <a:ea typeface="Times New Roman" panose="02020603050405020304" pitchFamily="18" charset="0"/>
                <a:cs typeface="Tahoma" panose="020B0604030504040204" pitchFamily="34" charset="0"/>
              </a:rPr>
              <a:t>Անձի ինքնազարգացում/ինքնաիրացում</a:t>
            </a:r>
          </a:p>
          <a:p>
            <a:pPr marL="566738" indent="-276225" algn="just" defTabSz="914400">
              <a:lnSpc>
                <a:spcPct val="100000"/>
              </a:lnSpc>
              <a:spcBef>
                <a:spcPts val="0"/>
              </a:spcBef>
            </a:pPr>
            <a:endParaRPr lang="hy-AM" sz="2200" dirty="0">
              <a:solidFill>
                <a:prstClr val="black"/>
              </a:solidFill>
              <a:latin typeface="GHEA Grapalat"/>
              <a:ea typeface="Times New Roman" panose="02020603050405020304" pitchFamily="18" charset="0"/>
              <a:cs typeface="Tahoma" panose="020B0604030504040204" pitchFamily="34" charset="0"/>
            </a:endParaRPr>
          </a:p>
          <a:p>
            <a:pPr marL="566738" indent="-276225" algn="just" defTabSz="914400">
              <a:lnSpc>
                <a:spcPct val="100000"/>
              </a:lnSpc>
              <a:spcBef>
                <a:spcPts val="0"/>
              </a:spcBef>
            </a:pPr>
            <a:r>
              <a:rPr lang="hy-AM" sz="2200" dirty="0" smtClean="0">
                <a:solidFill>
                  <a:prstClr val="black"/>
                </a:solidFill>
                <a:latin typeface="GHEA Grapalat"/>
                <a:ea typeface="Times New Roman" panose="02020603050405020304" pitchFamily="18" charset="0"/>
                <a:cs typeface="Tahoma" panose="020B0604030504040204" pitchFamily="34" charset="0"/>
              </a:rPr>
              <a:t>Ժողովրդավարական ինքնակարգավորում/վերահսկողություն</a:t>
            </a:r>
            <a:endParaRPr lang="en-US" sz="2200" dirty="0" smtClean="0">
              <a:solidFill>
                <a:prstClr val="black"/>
              </a:solidFill>
              <a:latin typeface="GHEA Grapalat"/>
              <a:ea typeface="Times New Roman" panose="02020603050405020304" pitchFamily="18" charset="0"/>
              <a:cs typeface="Tahoma" panose="020B0604030504040204" pitchFamily="34" charset="0"/>
            </a:endParaRPr>
          </a:p>
          <a:p>
            <a:pPr marL="566738" indent="-276225" algn="just" defTabSz="914400">
              <a:lnSpc>
                <a:spcPct val="100000"/>
              </a:lnSpc>
              <a:spcBef>
                <a:spcPts val="0"/>
              </a:spcBef>
            </a:pPr>
            <a:endParaRPr lang="en-US" sz="2200" dirty="0">
              <a:solidFill>
                <a:prstClr val="black"/>
              </a:solidFill>
              <a:latin typeface="GHEA Grapalat"/>
              <a:cs typeface="Tahoma" panose="020B0604030504040204" pitchFamily="34" charset="0"/>
            </a:endParaRPr>
          </a:p>
          <a:p>
            <a:pPr marL="290513" indent="0" algn="ctr" defTabSz="914400">
              <a:lnSpc>
                <a:spcPct val="100000"/>
              </a:lnSpc>
              <a:spcBef>
                <a:spcPts val="0"/>
              </a:spcBef>
              <a:buNone/>
            </a:pPr>
            <a:endParaRPr lang="en-US" sz="2200" dirty="0" smtClean="0">
              <a:solidFill>
                <a:prstClr val="black"/>
              </a:solidFill>
              <a:latin typeface="GHEA Grapalat"/>
              <a:cs typeface="Tahoma" panose="020B0604030504040204" pitchFamily="34" charset="0"/>
            </a:endParaRPr>
          </a:p>
          <a:p>
            <a:pPr marL="290513" indent="0" algn="ctr" defTabSz="914400">
              <a:lnSpc>
                <a:spcPct val="100000"/>
              </a:lnSpc>
              <a:spcBef>
                <a:spcPts val="0"/>
              </a:spcBef>
              <a:buNone/>
            </a:pPr>
            <a:r>
              <a:rPr lang="hy-AM" sz="2200" dirty="0" smtClean="0">
                <a:solidFill>
                  <a:prstClr val="black"/>
                </a:solidFill>
                <a:latin typeface="GHEA Grapalat"/>
                <a:cs typeface="Tahoma" panose="020B0604030504040204" pitchFamily="34" charset="0"/>
              </a:rPr>
              <a:t>Փաստաբանի դեպքում՝ </a:t>
            </a:r>
          </a:p>
          <a:p>
            <a:pPr marL="290513" indent="0" algn="ctr" defTabSz="914400">
              <a:lnSpc>
                <a:spcPct val="100000"/>
              </a:lnSpc>
              <a:spcBef>
                <a:spcPts val="0"/>
              </a:spcBef>
              <a:buNone/>
            </a:pPr>
            <a:endParaRPr lang="hy-AM" sz="2200" dirty="0">
              <a:solidFill>
                <a:prstClr val="black"/>
              </a:solidFill>
              <a:latin typeface="GHEA Grapalat"/>
              <a:cs typeface="Tahoma" panose="020B0604030504040204" pitchFamily="34" charset="0"/>
            </a:endParaRPr>
          </a:p>
          <a:p>
            <a:pPr marL="290513" indent="0" algn="ctr" defTabSz="914400">
              <a:lnSpc>
                <a:spcPct val="100000"/>
              </a:lnSpc>
              <a:spcBef>
                <a:spcPts val="0"/>
              </a:spcBef>
              <a:buNone/>
            </a:pPr>
            <a:r>
              <a:rPr lang="hy-AM" sz="2200" dirty="0" smtClean="0">
                <a:solidFill>
                  <a:prstClr val="black"/>
                </a:solidFill>
                <a:latin typeface="GHEA Grapalat"/>
                <a:cs typeface="Tahoma" panose="020B0604030504040204" pitchFamily="34" charset="0"/>
              </a:rPr>
              <a:t>Իր վստահորդին պաշտպանելու միջոց</a:t>
            </a:r>
          </a:p>
          <a:p>
            <a:pPr marL="290513" indent="0" algn="ctr" defTabSz="914400">
              <a:lnSpc>
                <a:spcPct val="100000"/>
              </a:lnSpc>
              <a:spcBef>
                <a:spcPts val="0"/>
              </a:spcBef>
              <a:buNone/>
            </a:pPr>
            <a:endParaRPr lang="en-US" sz="2200" dirty="0" smtClean="0">
              <a:solidFill>
                <a:prstClr val="black"/>
              </a:solidFill>
              <a:latin typeface="GHEA Grapalat"/>
              <a:cs typeface="Tahoma" panose="020B0604030504040204" pitchFamily="34" charset="0"/>
            </a:endParaRPr>
          </a:p>
          <a:p>
            <a:pPr marL="566738" lvl="3" indent="-276225">
              <a:lnSpc>
                <a:spcPct val="100000"/>
              </a:lnSpc>
              <a:spcBef>
                <a:spcPts val="0"/>
              </a:spcBef>
              <a:buNone/>
            </a:pPr>
            <a:endParaRPr lang="hy-AM" sz="2400" b="1" dirty="0" smtClean="0">
              <a:solidFill>
                <a:srgbClr val="000000"/>
              </a:solidFill>
              <a:latin typeface="Sylfaen" panose="010A0502050306030303" pitchFamily="18" charset="0"/>
            </a:endParaRPr>
          </a:p>
        </p:txBody>
      </p:sp>
    </p:spTree>
    <p:extLst>
      <p:ext uri="{BB962C8B-B14F-4D97-AF65-F5344CB8AC3E}">
        <p14:creationId xmlns:p14="http://schemas.microsoft.com/office/powerpoint/2010/main" val="8676837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685800"/>
          </a:xfrm>
          <a:solidFill>
            <a:schemeClr val="accent1">
              <a:lumMod val="20000"/>
              <a:lumOff val="80000"/>
            </a:schemeClr>
          </a:solidFill>
        </p:spPr>
        <p:txBody>
          <a:bodyPr>
            <a:noAutofit/>
          </a:bodyPr>
          <a:lstStyle/>
          <a:p>
            <a:pPr lvl="0" algn="ctr"/>
            <a:r>
              <a:rPr lang="en-US" sz="2800" dirty="0" smtClean="0">
                <a:solidFill>
                  <a:prstClr val="black"/>
                </a:solidFill>
                <a:latin typeface="Arial AM" panose="020B0604020202020204" pitchFamily="34" charset="0"/>
              </a:rPr>
              <a:t/>
            </a:r>
            <a:br>
              <a:rPr lang="en-US" sz="2800" dirty="0" smtClean="0">
                <a:solidFill>
                  <a:prstClr val="black"/>
                </a:solidFill>
                <a:latin typeface="Arial AM" panose="020B0604020202020204" pitchFamily="34" charset="0"/>
              </a:rPr>
            </a:br>
            <a:r>
              <a:rPr lang="hy-AM" sz="2800" dirty="0" smtClean="0">
                <a:solidFill>
                  <a:prstClr val="black"/>
                </a:solidFill>
                <a:latin typeface="Arial AM" panose="020B0604020202020204" pitchFamily="34" charset="0"/>
              </a:rPr>
              <a:t>Խոսքի ազատությունը որպես միջոց</a:t>
            </a:r>
            <a:r>
              <a:rPr lang="hy-AM" sz="2800" dirty="0">
                <a:solidFill>
                  <a:prstClr val="black"/>
                </a:solidFill>
              </a:rPr>
              <a:t/>
            </a:r>
            <a:br>
              <a:rPr lang="hy-AM" sz="2800" dirty="0">
                <a:solidFill>
                  <a:prstClr val="black"/>
                </a:solidFill>
              </a:rPr>
            </a:br>
            <a:endParaRPr lang="en-US" sz="2800" dirty="0"/>
          </a:p>
        </p:txBody>
      </p:sp>
      <p:sp>
        <p:nvSpPr>
          <p:cNvPr id="3" name="Content Placeholder 2"/>
          <p:cNvSpPr>
            <a:spLocks noGrp="1"/>
          </p:cNvSpPr>
          <p:nvPr>
            <p:ph idx="1"/>
          </p:nvPr>
        </p:nvSpPr>
        <p:spPr>
          <a:xfrm>
            <a:off x="533400" y="1066800"/>
            <a:ext cx="8001000" cy="5410200"/>
          </a:xfrm>
          <a:solidFill>
            <a:schemeClr val="bg1"/>
          </a:solidFill>
        </p:spPr>
        <p:txBody>
          <a:bodyPr>
            <a:normAutofit/>
          </a:bodyPr>
          <a:lstStyle/>
          <a:p>
            <a:pPr marL="0" marR="0" algn="just">
              <a:spcBef>
                <a:spcPts val="0"/>
              </a:spcBef>
              <a:spcAft>
                <a:spcPts val="0"/>
              </a:spcAft>
            </a:pPr>
            <a:endParaRPr lang="hy-AM" sz="2400" i="1" dirty="0">
              <a:latin typeface="GHEA Grapalat"/>
              <a:ea typeface="Times New Roman" panose="02020603050405020304" pitchFamily="18" charset="0"/>
              <a:cs typeface="Tahoma" panose="020B0604030504040204" pitchFamily="34" charset="0"/>
            </a:endParaRPr>
          </a:p>
          <a:p>
            <a:pPr marL="0" marR="0" algn="just">
              <a:spcBef>
                <a:spcPts val="0"/>
              </a:spcBef>
              <a:spcAft>
                <a:spcPts val="0"/>
              </a:spcAft>
            </a:pPr>
            <a:endParaRPr lang="hy-AM" sz="2400" i="1" dirty="0" smtClean="0">
              <a:latin typeface="GHEA Grapalat"/>
              <a:ea typeface="Times New Roman" panose="02020603050405020304" pitchFamily="18" charset="0"/>
              <a:cs typeface="Tahoma" panose="020B0604030504040204" pitchFamily="34" charset="0"/>
            </a:endParaRPr>
          </a:p>
          <a:p>
            <a:pPr marL="0" marR="0" indent="0" algn="just">
              <a:spcBef>
                <a:spcPts val="0"/>
              </a:spcBef>
              <a:spcAft>
                <a:spcPts val="0"/>
              </a:spcAft>
              <a:buNone/>
            </a:pPr>
            <a:r>
              <a:rPr lang="hy-AM" sz="2200" i="1" dirty="0" smtClean="0">
                <a:latin typeface="GHEA Grapalat"/>
                <a:ea typeface="Times New Roman" panose="02020603050405020304" pitchFamily="18" charset="0"/>
                <a:cs typeface="Tahoma" panose="020B0604030504040204" pitchFamily="34" charset="0"/>
              </a:rPr>
              <a:t>‹‹</a:t>
            </a:r>
            <a:r>
              <a:rPr lang="hy-AM" sz="2200" i="1" dirty="0">
                <a:solidFill>
                  <a:srgbClr val="000000"/>
                </a:solidFill>
                <a:latin typeface="GHEA Grapalat"/>
                <a:ea typeface="Times New Roman" panose="02020603050405020304" pitchFamily="18" charset="0"/>
                <a:cs typeface="Arial" panose="020B0604020202020204" pitchFamily="34" charset="0"/>
              </a:rPr>
              <a:t>Ազատ արտահայտվելու իրավունքի խնդիրը կապված է իրավաբանի մասնագիտության անկախության սկզբունքի հետ, ինչն ունի վճռորոշ դեր արդարադատության համակարգի արդյունավետ գործունեության իրականացման ապահովման </a:t>
            </a:r>
            <a:r>
              <a:rPr lang="hy-AM" sz="2200" i="1" dirty="0" smtClean="0">
                <a:solidFill>
                  <a:srgbClr val="000000"/>
                </a:solidFill>
                <a:latin typeface="GHEA Grapalat"/>
                <a:ea typeface="Times New Roman" panose="02020603050405020304" pitchFamily="18" charset="0"/>
                <a:cs typeface="Arial" panose="020B0604020202020204" pitchFamily="34" charset="0"/>
              </a:rPr>
              <a:t>համար</a:t>
            </a:r>
            <a:r>
              <a:rPr lang="hy-AM" sz="2200" i="1" dirty="0" smtClean="0">
                <a:latin typeface="GHEA Grapalat"/>
                <a:ea typeface="Times New Roman" panose="02020603050405020304" pitchFamily="18" charset="0"/>
                <a:cs typeface="Tahoma" panose="020B0604030504040204" pitchFamily="34" charset="0"/>
              </a:rPr>
              <a:t>։ </a:t>
            </a:r>
            <a:r>
              <a:rPr lang="hy-AM" sz="2200" i="1" dirty="0" smtClean="0">
                <a:solidFill>
                  <a:srgbClr val="000000"/>
                </a:solidFill>
                <a:latin typeface="GHEA Grapalat"/>
                <a:ea typeface="Times New Roman" panose="02020603050405020304" pitchFamily="18" charset="0"/>
                <a:cs typeface="Arial" panose="020B0604020202020204" pitchFamily="34" charset="0"/>
              </a:rPr>
              <a:t>Միայն </a:t>
            </a:r>
            <a:r>
              <a:rPr lang="hy-AM" sz="2200" i="1" dirty="0">
                <a:solidFill>
                  <a:srgbClr val="000000"/>
                </a:solidFill>
                <a:latin typeface="GHEA Grapalat"/>
                <a:ea typeface="Times New Roman" panose="02020603050405020304" pitchFamily="18" charset="0"/>
                <a:cs typeface="Arial" panose="020B0604020202020204" pitchFamily="34" charset="0"/>
              </a:rPr>
              <a:t>բացառիկ դեպքերում է, որ պաշտպանի ազատ արտահայտվելու իրավունքի </a:t>
            </a:r>
            <a:r>
              <a:rPr lang="hy-AM" sz="2200" i="1" dirty="0" smtClean="0">
                <a:solidFill>
                  <a:srgbClr val="000000"/>
                </a:solidFill>
                <a:latin typeface="GHEA Grapalat"/>
                <a:ea typeface="Times New Roman" panose="02020603050405020304" pitchFamily="18" charset="0"/>
                <a:cs typeface="Arial" panose="020B0604020202020204" pitchFamily="34" charset="0"/>
              </a:rPr>
              <a:t>սահմանափակումը </a:t>
            </a:r>
            <a:r>
              <a:rPr lang="hy-AM" sz="2200" i="1" dirty="0">
                <a:solidFill>
                  <a:srgbClr val="000000"/>
                </a:solidFill>
                <a:latin typeface="GHEA Grapalat"/>
                <a:ea typeface="Times New Roman" panose="02020603050405020304" pitchFamily="18" charset="0"/>
                <a:cs typeface="Arial" panose="020B0604020202020204" pitchFamily="34" charset="0"/>
              </a:rPr>
              <a:t>(նույնիսկ մեղմ քրեական պատասխանատվության ձևով) կարելի է ընդունել որպես անհրաժեշտ ժողովրդավարական հասարակությունում</a:t>
            </a:r>
            <a:r>
              <a:rPr lang="hy-AM" sz="2200" i="1" dirty="0">
                <a:latin typeface="GHEA Grapalat"/>
                <a:ea typeface="Times New Roman" panose="02020603050405020304" pitchFamily="18" charset="0"/>
                <a:cs typeface="Tahoma" panose="020B0604030504040204" pitchFamily="34" charset="0"/>
              </a:rPr>
              <a:t>››</a:t>
            </a:r>
            <a:r>
              <a:rPr lang="en-US" sz="2200" dirty="0"/>
              <a:t> </a:t>
            </a:r>
            <a:r>
              <a:rPr lang="en-US" sz="2200" dirty="0">
                <a:latin typeface="GHEA Grapalat"/>
                <a:ea typeface="Times New Roman" panose="02020603050405020304" pitchFamily="18" charset="0"/>
                <a:cs typeface="Calibri" panose="020F0502020204030204" pitchFamily="34" charset="0"/>
              </a:rPr>
              <a:t> </a:t>
            </a:r>
            <a:endParaRPr lang="hy-AM" sz="2200" dirty="0" smtClean="0">
              <a:latin typeface="GHEA Grapalat"/>
              <a:ea typeface="Times New Roman" panose="02020603050405020304" pitchFamily="18" charset="0"/>
              <a:cs typeface="Calibri" panose="020F0502020204030204" pitchFamily="34" charset="0"/>
            </a:endParaRPr>
          </a:p>
          <a:p>
            <a:pPr marL="0" marR="0" algn="just">
              <a:spcBef>
                <a:spcPts val="0"/>
              </a:spcBef>
              <a:spcAft>
                <a:spcPts val="0"/>
              </a:spcAft>
            </a:pPr>
            <a:endParaRPr lang="hy-AM" sz="1600" dirty="0">
              <a:solidFill>
                <a:srgbClr val="000000"/>
              </a:solidFill>
              <a:latin typeface="GHEA Grapalat"/>
              <a:ea typeface="Times New Roman" panose="02020603050405020304" pitchFamily="18" charset="0"/>
              <a:cs typeface="Calibri" panose="020F0502020204030204" pitchFamily="34" charset="0"/>
            </a:endParaRPr>
          </a:p>
          <a:p>
            <a:pPr marL="0" marR="0" algn="just">
              <a:spcBef>
                <a:spcPts val="0"/>
              </a:spcBef>
              <a:spcAft>
                <a:spcPts val="0"/>
              </a:spcAft>
            </a:pPr>
            <a:r>
              <a:rPr lang="hy-AM" sz="1800" b="1" dirty="0" smtClean="0">
                <a:solidFill>
                  <a:schemeClr val="accent1">
                    <a:lumMod val="75000"/>
                  </a:schemeClr>
                </a:solidFill>
                <a:latin typeface="GHEA Grapalat"/>
                <a:ea typeface="Times New Roman" panose="02020603050405020304" pitchFamily="18" charset="0"/>
                <a:cs typeface="Calibri" panose="020F0502020204030204" pitchFamily="34" charset="0"/>
              </a:rPr>
              <a:t>Մորիսն ընդդեմ Ֆրանսիայի</a:t>
            </a:r>
            <a:r>
              <a:rPr lang="en-US" sz="1800" dirty="0" smtClean="0">
                <a:solidFill>
                  <a:schemeClr val="accent1">
                    <a:lumMod val="75000"/>
                  </a:schemeClr>
                </a:solidFill>
                <a:latin typeface="GHEA Grapalat"/>
                <a:ea typeface="Times New Roman" panose="02020603050405020304" pitchFamily="18" charset="0"/>
                <a:cs typeface="Calibri" panose="020F0502020204030204" pitchFamily="34" charset="0"/>
              </a:rPr>
              <a:t> </a:t>
            </a:r>
            <a:r>
              <a:rPr lang="en-US" sz="1800" dirty="0">
                <a:solidFill>
                  <a:schemeClr val="accent1">
                    <a:lumMod val="75000"/>
                  </a:schemeClr>
                </a:solidFill>
                <a:latin typeface="GHEA Grapalat"/>
                <a:ea typeface="Times New Roman" panose="02020603050405020304" pitchFamily="18" charset="0"/>
                <a:cs typeface="Calibri" panose="020F0502020204030204" pitchFamily="34" charset="0"/>
              </a:rPr>
              <a:t>§ </a:t>
            </a:r>
            <a:r>
              <a:rPr lang="en-US" sz="1800" dirty="0" smtClean="0">
                <a:solidFill>
                  <a:schemeClr val="accent1">
                    <a:lumMod val="75000"/>
                  </a:schemeClr>
                </a:solidFill>
                <a:latin typeface="GHEA Grapalat"/>
                <a:ea typeface="Times New Roman" panose="02020603050405020304" pitchFamily="18" charset="0"/>
                <a:cs typeface="Calibri" panose="020F0502020204030204" pitchFamily="34" charset="0"/>
              </a:rPr>
              <a:t>135,  </a:t>
            </a:r>
            <a:endParaRPr lang="en-US" sz="1800" dirty="0">
              <a:solidFill>
                <a:schemeClr val="accent1">
                  <a:lumMod val="75000"/>
                </a:schemeClr>
              </a:solidFill>
              <a:latin typeface="Calibri" panose="020F0502020204030204" pitchFamily="34" charset="0"/>
              <a:ea typeface="Times New Roman" panose="02020603050405020304" pitchFamily="18" charset="0"/>
              <a:cs typeface="Times New Roman" panose="02020603050405020304" pitchFamily="18" charset="0"/>
            </a:endParaRPr>
          </a:p>
          <a:p>
            <a:pPr marL="58737" lvl="3" indent="0">
              <a:lnSpc>
                <a:spcPct val="100000"/>
              </a:lnSpc>
              <a:spcBef>
                <a:spcPts val="0"/>
              </a:spcBef>
              <a:buNone/>
            </a:pPr>
            <a:endParaRPr lang="hy-AM" sz="2400" b="1" dirty="0">
              <a:solidFill>
                <a:srgbClr val="000000"/>
              </a:solidFill>
              <a:latin typeface="Sylfaen" panose="010A0502050306030303" pitchFamily="18" charset="0"/>
            </a:endParaRPr>
          </a:p>
          <a:p>
            <a:pPr marL="566738" lvl="3" indent="-276225">
              <a:lnSpc>
                <a:spcPct val="100000"/>
              </a:lnSpc>
              <a:spcBef>
                <a:spcPts val="0"/>
              </a:spcBef>
              <a:buNone/>
            </a:pPr>
            <a:endParaRPr lang="hy-AM" sz="2400" b="1" dirty="0" smtClean="0">
              <a:solidFill>
                <a:srgbClr val="000000"/>
              </a:solidFill>
              <a:latin typeface="Sylfaen" panose="010A0502050306030303" pitchFamily="18" charset="0"/>
            </a:endParaRPr>
          </a:p>
        </p:txBody>
      </p:sp>
    </p:spTree>
    <p:extLst>
      <p:ext uri="{BB962C8B-B14F-4D97-AF65-F5344CB8AC3E}">
        <p14:creationId xmlns:p14="http://schemas.microsoft.com/office/powerpoint/2010/main" val="10036022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063"/>
            <a:ext cx="8458200" cy="685800"/>
          </a:xfrm>
          <a:solidFill>
            <a:schemeClr val="accent1">
              <a:lumMod val="20000"/>
              <a:lumOff val="80000"/>
            </a:schemeClr>
          </a:solidFill>
        </p:spPr>
        <p:txBody>
          <a:bodyPr>
            <a:noAutofit/>
          </a:bodyPr>
          <a:lstStyle/>
          <a:p>
            <a:pPr lvl="0" algn="ctr"/>
            <a:r>
              <a:rPr lang="en-US" sz="2800" dirty="0" smtClean="0">
                <a:solidFill>
                  <a:prstClr val="black"/>
                </a:solidFill>
                <a:latin typeface="Arial AM" panose="020B0604020202020204" pitchFamily="34" charset="0"/>
              </a:rPr>
              <a:t/>
            </a:r>
            <a:br>
              <a:rPr lang="en-US" sz="2800" dirty="0" smtClean="0">
                <a:solidFill>
                  <a:prstClr val="black"/>
                </a:solidFill>
                <a:latin typeface="Arial AM" panose="020B0604020202020204" pitchFamily="34" charset="0"/>
              </a:rPr>
            </a:br>
            <a:r>
              <a:rPr lang="en-US" sz="2800" dirty="0" smtClean="0">
                <a:solidFill>
                  <a:prstClr val="black"/>
                </a:solidFill>
                <a:latin typeface="Arial AM" panose="020B0604020202020204" pitchFamily="34" charset="0"/>
              </a:rPr>
              <a:t>CCBE</a:t>
            </a:r>
            <a:r>
              <a:rPr lang="hy-AM" sz="2800" dirty="0">
                <a:solidFill>
                  <a:prstClr val="black"/>
                </a:solidFill>
              </a:rPr>
              <a:t/>
            </a:r>
            <a:br>
              <a:rPr lang="hy-AM" sz="2800" dirty="0">
                <a:solidFill>
                  <a:prstClr val="black"/>
                </a:solidFill>
              </a:rPr>
            </a:br>
            <a:endParaRPr lang="en-US" sz="2800" dirty="0"/>
          </a:p>
        </p:txBody>
      </p:sp>
      <p:sp>
        <p:nvSpPr>
          <p:cNvPr id="3" name="Content Placeholder 2"/>
          <p:cNvSpPr>
            <a:spLocks noGrp="1"/>
          </p:cNvSpPr>
          <p:nvPr>
            <p:ph idx="1"/>
          </p:nvPr>
        </p:nvSpPr>
        <p:spPr>
          <a:xfrm>
            <a:off x="533400" y="1600200"/>
            <a:ext cx="7772400" cy="4876800"/>
          </a:xfrm>
          <a:solidFill>
            <a:schemeClr val="bg1"/>
          </a:solidFill>
        </p:spPr>
        <p:txBody>
          <a:bodyPr>
            <a:normAutofit/>
          </a:bodyPr>
          <a:lstStyle/>
          <a:p>
            <a:pPr marL="0" marR="0" algn="just">
              <a:spcBef>
                <a:spcPts val="0"/>
              </a:spcBef>
              <a:spcAft>
                <a:spcPts val="0"/>
              </a:spcAft>
            </a:pPr>
            <a:endParaRPr lang="hy-AM" sz="2400" i="1" dirty="0" smtClean="0">
              <a:latin typeface="GHEA Grapalat"/>
              <a:ea typeface="Times New Roman" panose="02020603050405020304" pitchFamily="18" charset="0"/>
              <a:cs typeface="Tahoma" panose="020B0604030504040204" pitchFamily="34" charset="0"/>
            </a:endParaRPr>
          </a:p>
          <a:p>
            <a:pPr marL="0" marR="0" indent="0" algn="just">
              <a:spcBef>
                <a:spcPts val="0"/>
              </a:spcBef>
              <a:spcAft>
                <a:spcPts val="0"/>
              </a:spcAft>
              <a:buNone/>
            </a:pPr>
            <a:r>
              <a:rPr lang="hy-AM" sz="2400" i="1" dirty="0" smtClean="0">
                <a:latin typeface="GHEA Grapalat"/>
                <a:ea typeface="Times New Roman" panose="02020603050405020304" pitchFamily="18" charset="0"/>
                <a:cs typeface="Tahoma" panose="020B0604030504040204" pitchFamily="34" charset="0"/>
              </a:rPr>
              <a:t>Այն պահից, երբ գործը գրավում է լրատվամիջոցների ուշադրությունը և հատկապես, երբ վճռվում են  պետության համար կարևոր հարցեր, պաշտպանության իրավունքները, որոշ դեպքերում, կարող են միայն արդյունավետ կերպով պաշտպանված լինել հրապարակային հայտարարության միջոցով՝ նույնիսկ այնպիսին, որը որոշակիորեն բարձրաձայն է։</a:t>
            </a:r>
            <a:endParaRPr lang="hy-AM" sz="1600" dirty="0" smtClean="0">
              <a:latin typeface="GHEA Grapalat"/>
              <a:ea typeface="Times New Roman" panose="02020603050405020304" pitchFamily="18" charset="0"/>
              <a:cs typeface="Calibri" panose="020F0502020204030204" pitchFamily="34" charset="0"/>
            </a:endParaRPr>
          </a:p>
          <a:p>
            <a:pPr marL="0" marR="0" algn="just">
              <a:spcBef>
                <a:spcPts val="0"/>
              </a:spcBef>
              <a:spcAft>
                <a:spcPts val="0"/>
              </a:spcAft>
            </a:pPr>
            <a:endParaRPr lang="hy-AM" sz="1600" dirty="0">
              <a:solidFill>
                <a:srgbClr val="000000"/>
              </a:solidFill>
              <a:latin typeface="GHEA Grapalat"/>
              <a:ea typeface="Times New Roman" panose="02020603050405020304" pitchFamily="18" charset="0"/>
              <a:cs typeface="Calibri" panose="020F0502020204030204" pitchFamily="34" charset="0"/>
            </a:endParaRPr>
          </a:p>
          <a:p>
            <a:pPr marL="0" marR="0" algn="just">
              <a:spcBef>
                <a:spcPts val="0"/>
              </a:spcBef>
              <a:spcAft>
                <a:spcPts val="0"/>
              </a:spcAft>
            </a:pPr>
            <a:r>
              <a:rPr lang="hy-AM" sz="1800" b="1" dirty="0" smtClean="0">
                <a:solidFill>
                  <a:schemeClr val="accent1">
                    <a:lumMod val="75000"/>
                  </a:schemeClr>
                </a:solidFill>
                <a:latin typeface="GHEA Grapalat"/>
                <a:ea typeface="Times New Roman" panose="02020603050405020304" pitchFamily="18" charset="0"/>
                <a:cs typeface="Calibri" panose="020F0502020204030204" pitchFamily="34" charset="0"/>
              </a:rPr>
              <a:t>Մորիսն ընդդեմ Ֆրանսիայի</a:t>
            </a:r>
            <a:r>
              <a:rPr lang="en-US" sz="1800" dirty="0" smtClean="0">
                <a:solidFill>
                  <a:schemeClr val="accent1">
                    <a:lumMod val="75000"/>
                  </a:schemeClr>
                </a:solidFill>
                <a:latin typeface="GHEA Grapalat"/>
                <a:ea typeface="Times New Roman" panose="02020603050405020304" pitchFamily="18" charset="0"/>
                <a:cs typeface="Calibri" panose="020F0502020204030204" pitchFamily="34" charset="0"/>
              </a:rPr>
              <a:t> </a:t>
            </a:r>
            <a:r>
              <a:rPr lang="en-US" sz="1800" dirty="0">
                <a:solidFill>
                  <a:schemeClr val="accent1">
                    <a:lumMod val="75000"/>
                  </a:schemeClr>
                </a:solidFill>
                <a:latin typeface="GHEA Grapalat"/>
                <a:ea typeface="Times New Roman" panose="02020603050405020304" pitchFamily="18" charset="0"/>
                <a:cs typeface="Calibri" panose="020F0502020204030204" pitchFamily="34" charset="0"/>
              </a:rPr>
              <a:t>§ </a:t>
            </a:r>
            <a:r>
              <a:rPr lang="en-US" sz="1800" dirty="0" smtClean="0">
                <a:solidFill>
                  <a:schemeClr val="accent1">
                    <a:lumMod val="75000"/>
                  </a:schemeClr>
                </a:solidFill>
                <a:latin typeface="GHEA Grapalat"/>
                <a:ea typeface="Times New Roman" panose="02020603050405020304" pitchFamily="18" charset="0"/>
                <a:cs typeface="Calibri" panose="020F0502020204030204" pitchFamily="34" charset="0"/>
              </a:rPr>
              <a:t>117,  </a:t>
            </a:r>
            <a:endParaRPr lang="en-US" sz="1800" dirty="0">
              <a:solidFill>
                <a:schemeClr val="accent1">
                  <a:lumMod val="75000"/>
                </a:schemeClr>
              </a:solidFill>
              <a:latin typeface="Calibri" panose="020F0502020204030204" pitchFamily="34" charset="0"/>
              <a:ea typeface="Times New Roman" panose="02020603050405020304" pitchFamily="18" charset="0"/>
              <a:cs typeface="Times New Roman" panose="02020603050405020304" pitchFamily="18" charset="0"/>
            </a:endParaRPr>
          </a:p>
          <a:p>
            <a:pPr marL="58737" lvl="3" indent="0">
              <a:lnSpc>
                <a:spcPct val="100000"/>
              </a:lnSpc>
              <a:spcBef>
                <a:spcPts val="0"/>
              </a:spcBef>
              <a:buNone/>
            </a:pPr>
            <a:endParaRPr lang="hy-AM" sz="2400" b="1" dirty="0">
              <a:solidFill>
                <a:srgbClr val="000000"/>
              </a:solidFill>
              <a:latin typeface="Sylfaen" panose="010A0502050306030303" pitchFamily="18" charset="0"/>
            </a:endParaRPr>
          </a:p>
          <a:p>
            <a:pPr marL="566738" lvl="3" indent="-276225">
              <a:lnSpc>
                <a:spcPct val="100000"/>
              </a:lnSpc>
              <a:spcBef>
                <a:spcPts val="0"/>
              </a:spcBef>
              <a:buNone/>
            </a:pPr>
            <a:endParaRPr lang="hy-AM" sz="2400" b="1" dirty="0" smtClean="0">
              <a:solidFill>
                <a:srgbClr val="000000"/>
              </a:solidFill>
              <a:latin typeface="Sylfaen" panose="010A0502050306030303" pitchFamily="18" charset="0"/>
            </a:endParaRPr>
          </a:p>
        </p:txBody>
      </p:sp>
    </p:spTree>
    <p:extLst>
      <p:ext uri="{BB962C8B-B14F-4D97-AF65-F5344CB8AC3E}">
        <p14:creationId xmlns:p14="http://schemas.microsoft.com/office/powerpoint/2010/main" val="37637441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063"/>
            <a:ext cx="8458200" cy="685800"/>
          </a:xfrm>
          <a:solidFill>
            <a:schemeClr val="accent1">
              <a:lumMod val="20000"/>
              <a:lumOff val="80000"/>
            </a:schemeClr>
          </a:solidFill>
        </p:spPr>
        <p:txBody>
          <a:bodyPr>
            <a:noAutofit/>
          </a:bodyPr>
          <a:lstStyle/>
          <a:p>
            <a:pPr lvl="0" algn="ctr"/>
            <a:r>
              <a:rPr lang="en-US" sz="2800" dirty="0" smtClean="0">
                <a:solidFill>
                  <a:prstClr val="black"/>
                </a:solidFill>
                <a:latin typeface="Arial AM" panose="020B0604020202020204" pitchFamily="34" charset="0"/>
              </a:rPr>
              <a:t/>
            </a:r>
            <a:br>
              <a:rPr lang="en-US" sz="2800" dirty="0" smtClean="0">
                <a:solidFill>
                  <a:prstClr val="black"/>
                </a:solidFill>
                <a:latin typeface="Arial AM" panose="020B0604020202020204" pitchFamily="34" charset="0"/>
              </a:rPr>
            </a:br>
            <a:r>
              <a:rPr lang="en-US" sz="2800" dirty="0" smtClean="0">
                <a:solidFill>
                  <a:prstClr val="black"/>
                </a:solidFill>
                <a:latin typeface="Arial AM" panose="020B0604020202020204" pitchFamily="34" charset="0"/>
              </a:rPr>
              <a:t>CCBE</a:t>
            </a:r>
            <a:r>
              <a:rPr lang="hy-AM" sz="2800" dirty="0">
                <a:solidFill>
                  <a:prstClr val="black"/>
                </a:solidFill>
              </a:rPr>
              <a:t/>
            </a:r>
            <a:br>
              <a:rPr lang="hy-AM" sz="2800" dirty="0">
                <a:solidFill>
                  <a:prstClr val="black"/>
                </a:solidFill>
              </a:rPr>
            </a:br>
            <a:endParaRPr lang="en-US" sz="2800" dirty="0"/>
          </a:p>
        </p:txBody>
      </p:sp>
      <p:sp>
        <p:nvSpPr>
          <p:cNvPr id="3" name="Content Placeholder 2"/>
          <p:cNvSpPr>
            <a:spLocks noGrp="1"/>
          </p:cNvSpPr>
          <p:nvPr>
            <p:ph idx="1"/>
          </p:nvPr>
        </p:nvSpPr>
        <p:spPr>
          <a:xfrm>
            <a:off x="533400" y="1066800"/>
            <a:ext cx="8077200" cy="4876800"/>
          </a:xfrm>
          <a:solidFill>
            <a:schemeClr val="bg1"/>
          </a:solidFill>
        </p:spPr>
        <p:txBody>
          <a:bodyPr>
            <a:normAutofit lnSpcReduction="10000"/>
          </a:bodyPr>
          <a:lstStyle/>
          <a:p>
            <a:pPr marL="0" marR="0" algn="just">
              <a:spcBef>
                <a:spcPts val="0"/>
              </a:spcBef>
              <a:spcAft>
                <a:spcPts val="0"/>
              </a:spcAft>
            </a:pPr>
            <a:endParaRPr lang="en-US" sz="2400" i="1" dirty="0" smtClean="0">
              <a:latin typeface="GHEA Grapalat"/>
              <a:ea typeface="Times New Roman" panose="02020603050405020304" pitchFamily="18" charset="0"/>
              <a:cs typeface="Tahoma" panose="020B0604030504040204" pitchFamily="34" charset="0"/>
            </a:endParaRPr>
          </a:p>
          <a:p>
            <a:pPr marL="0" marR="0" algn="just">
              <a:spcBef>
                <a:spcPts val="0"/>
              </a:spcBef>
              <a:spcAft>
                <a:spcPts val="0"/>
              </a:spcAft>
            </a:pPr>
            <a:endParaRPr lang="en-US" sz="2400" i="1" dirty="0">
              <a:latin typeface="GHEA Grapalat"/>
              <a:ea typeface="Times New Roman" panose="02020603050405020304" pitchFamily="18" charset="0"/>
              <a:cs typeface="Tahoma" panose="020B0604030504040204" pitchFamily="34" charset="0"/>
            </a:endParaRPr>
          </a:p>
          <a:p>
            <a:pPr marL="0" marR="0" indent="0" algn="just">
              <a:spcBef>
                <a:spcPts val="0"/>
              </a:spcBef>
              <a:spcAft>
                <a:spcPts val="0"/>
              </a:spcAft>
              <a:buNone/>
            </a:pPr>
            <a:r>
              <a:rPr lang="en-US" sz="2400" i="1" dirty="0" smtClean="0">
                <a:latin typeface="GHEA Grapalat"/>
                <a:ea typeface="Times New Roman" panose="02020603050405020304" pitchFamily="18" charset="0"/>
                <a:cs typeface="Tahoma" panose="020B0604030504040204" pitchFamily="34" charset="0"/>
              </a:rPr>
              <a:t>…</a:t>
            </a:r>
            <a:r>
              <a:rPr lang="hy-AM" sz="2400" i="1" dirty="0" smtClean="0">
                <a:latin typeface="GHEA Grapalat"/>
                <a:ea typeface="Times New Roman" panose="02020603050405020304" pitchFamily="18" charset="0"/>
                <a:cs typeface="Tahoma" panose="020B0604030504040204" pitchFamily="34" charset="0"/>
              </a:rPr>
              <a:t>Զգայուն ու հանրային հետաքրքրություն ներկայացնող գործերով</a:t>
            </a:r>
            <a:r>
              <a:rPr lang="hy-AM" sz="2400" i="1" dirty="0" smtClean="0">
                <a:latin typeface="GHEA Grapalat"/>
                <a:ea typeface="Times New Roman" panose="02020603050405020304" pitchFamily="18" charset="0"/>
                <a:cs typeface="Tahoma" panose="020B0604030504040204" pitchFamily="34" charset="0"/>
              </a:rPr>
              <a:t>, </a:t>
            </a:r>
            <a:r>
              <a:rPr lang="hy-AM" sz="2400" i="1" dirty="0" smtClean="0">
                <a:latin typeface="GHEA Grapalat"/>
                <a:ea typeface="Times New Roman" panose="02020603050405020304" pitchFamily="18" charset="0"/>
                <a:cs typeface="Tahoma" panose="020B0604030504040204" pitchFamily="34" charset="0"/>
              </a:rPr>
              <a:t>ու </a:t>
            </a:r>
            <a:r>
              <a:rPr lang="hy-AM" sz="2400" i="1" dirty="0" smtClean="0">
                <a:latin typeface="GHEA Grapalat"/>
                <a:ea typeface="Times New Roman" panose="02020603050405020304" pitchFamily="18" charset="0"/>
                <a:cs typeface="Tahoma" panose="020B0604030504040204" pitchFamily="34" charset="0"/>
              </a:rPr>
              <a:t>հատկապես այն գործերով, որոնցում որոշվում են պետության համար կարևոր հարցեր, փաստաբանները երբեմն չունեն այլընտրանք, քան </a:t>
            </a:r>
            <a:r>
              <a:rPr lang="hy-AM" sz="2400" i="1" dirty="0" smtClean="0">
                <a:latin typeface="GHEA Grapalat"/>
                <a:ea typeface="Times New Roman" panose="02020603050405020304" pitchFamily="18" charset="0"/>
                <a:cs typeface="Tahoma" panose="020B0604030504040204" pitchFamily="34" charset="0"/>
              </a:rPr>
              <a:t>հրապարակային </a:t>
            </a:r>
            <a:r>
              <a:rPr lang="hy-AM" sz="2400" i="1" dirty="0" smtClean="0">
                <a:latin typeface="GHEA Grapalat"/>
                <a:ea typeface="Times New Roman" panose="02020603050405020304" pitchFamily="18" charset="0"/>
                <a:cs typeface="Tahoma" panose="020B0604030504040204" pitchFamily="34" charset="0"/>
              </a:rPr>
              <a:t>հայտարարություններ կատարելը, որպեսզի բարձրաձայնեն վարույթի պատշաճ իրականացման խոչընդոտների վերաբերյալ իրենց մտահոգությունների մասին։ Նման դեպքերում, փաստաբանները պետք է ունենան արտահայտվելու  և </a:t>
            </a:r>
            <a:r>
              <a:rPr lang="hy-AM" sz="2400" i="1" dirty="0" smtClean="0">
                <a:latin typeface="GHEA Grapalat"/>
                <a:ea typeface="Times New Roman" panose="02020603050405020304" pitchFamily="18" charset="0"/>
                <a:cs typeface="Tahoma" panose="020B0604030504040204" pitchFamily="34" charset="0"/>
              </a:rPr>
              <a:t>խոս</a:t>
            </a:r>
            <a:r>
              <a:rPr lang="hy-AM" sz="2400" i="1" dirty="0">
                <a:latin typeface="GHEA Grapalat"/>
                <a:ea typeface="Times New Roman" panose="02020603050405020304" pitchFamily="18" charset="0"/>
                <a:cs typeface="Tahoma" panose="020B0604030504040204" pitchFamily="34" charset="0"/>
              </a:rPr>
              <a:t>ք</a:t>
            </a:r>
            <a:r>
              <a:rPr lang="hy-AM" sz="2400" i="1" dirty="0" smtClean="0">
                <a:latin typeface="GHEA Grapalat"/>
                <a:ea typeface="Times New Roman" panose="02020603050405020304" pitchFamily="18" charset="0"/>
                <a:cs typeface="Tahoma" panose="020B0604030504040204" pitchFamily="34" charset="0"/>
              </a:rPr>
              <a:t>ի </a:t>
            </a:r>
            <a:r>
              <a:rPr lang="hy-AM" sz="2400" i="1" dirty="0" smtClean="0">
                <a:latin typeface="GHEA Grapalat"/>
                <a:ea typeface="Times New Roman" panose="02020603050405020304" pitchFamily="18" charset="0"/>
                <a:cs typeface="Tahoma" panose="020B0604030504040204" pitchFamily="34" charset="0"/>
              </a:rPr>
              <a:t>ազատության նույն իրավունքը, ինչ լրագրողները</a:t>
            </a:r>
            <a:r>
              <a:rPr lang="hy-AM" sz="2400" i="1" dirty="0" smtClean="0">
                <a:latin typeface="GHEA Grapalat"/>
                <a:ea typeface="Times New Roman" panose="02020603050405020304" pitchFamily="18" charset="0"/>
                <a:cs typeface="Tahoma" panose="020B0604030504040204" pitchFamily="34" charset="0"/>
              </a:rPr>
              <a:t>։</a:t>
            </a:r>
          </a:p>
          <a:p>
            <a:pPr marL="0" marR="0" indent="0" algn="just">
              <a:spcBef>
                <a:spcPts val="0"/>
              </a:spcBef>
              <a:spcAft>
                <a:spcPts val="0"/>
              </a:spcAft>
              <a:buNone/>
            </a:pPr>
            <a:endParaRPr lang="hy-AM" sz="2400" i="1" dirty="0" smtClean="0">
              <a:latin typeface="GHEA Grapalat"/>
              <a:ea typeface="Times New Roman" panose="02020603050405020304" pitchFamily="18" charset="0"/>
              <a:cs typeface="Tahoma" panose="020B0604030504040204" pitchFamily="34" charset="0"/>
            </a:endParaRPr>
          </a:p>
          <a:p>
            <a:pPr marL="0" marR="0" algn="just">
              <a:spcBef>
                <a:spcPts val="0"/>
              </a:spcBef>
              <a:spcAft>
                <a:spcPts val="0"/>
              </a:spcAft>
            </a:pPr>
            <a:endParaRPr lang="hy-AM" sz="1600" dirty="0">
              <a:solidFill>
                <a:srgbClr val="000000"/>
              </a:solidFill>
              <a:latin typeface="GHEA Grapalat"/>
              <a:ea typeface="Times New Roman" panose="02020603050405020304" pitchFamily="18" charset="0"/>
              <a:cs typeface="Calibri" panose="020F0502020204030204" pitchFamily="34" charset="0"/>
            </a:endParaRPr>
          </a:p>
          <a:p>
            <a:pPr marL="0" marR="0" algn="just">
              <a:spcBef>
                <a:spcPts val="0"/>
              </a:spcBef>
              <a:spcAft>
                <a:spcPts val="0"/>
              </a:spcAft>
            </a:pPr>
            <a:r>
              <a:rPr lang="hy-AM" sz="1600" b="1" i="1" dirty="0" smtClean="0">
                <a:solidFill>
                  <a:schemeClr val="accent1">
                    <a:lumMod val="75000"/>
                  </a:schemeClr>
                </a:solidFill>
                <a:latin typeface="GHEA Grapalat"/>
                <a:ea typeface="Times New Roman" panose="02020603050405020304" pitchFamily="18" charset="0"/>
                <a:cs typeface="Calibri" panose="020F0502020204030204" pitchFamily="34" charset="0"/>
              </a:rPr>
              <a:t>Մորիսն ընդդեմ Ֆրանսիայի</a:t>
            </a:r>
            <a:r>
              <a:rPr lang="en-US" sz="1600" i="1" dirty="0" smtClean="0">
                <a:solidFill>
                  <a:schemeClr val="accent1">
                    <a:lumMod val="75000"/>
                  </a:schemeClr>
                </a:solidFill>
                <a:latin typeface="GHEA Grapalat"/>
                <a:ea typeface="Times New Roman" panose="02020603050405020304" pitchFamily="18" charset="0"/>
                <a:cs typeface="Calibri" panose="020F0502020204030204" pitchFamily="34" charset="0"/>
              </a:rPr>
              <a:t> </a:t>
            </a:r>
            <a:r>
              <a:rPr lang="en-US" sz="1600" dirty="0">
                <a:solidFill>
                  <a:schemeClr val="accent1">
                    <a:lumMod val="75000"/>
                  </a:schemeClr>
                </a:solidFill>
                <a:latin typeface="GHEA Grapalat"/>
                <a:ea typeface="Times New Roman" panose="02020603050405020304" pitchFamily="18" charset="0"/>
                <a:cs typeface="Calibri" panose="020F0502020204030204" pitchFamily="34" charset="0"/>
              </a:rPr>
              <a:t>§ </a:t>
            </a:r>
            <a:r>
              <a:rPr lang="en-US" sz="1600" dirty="0" smtClean="0">
                <a:solidFill>
                  <a:schemeClr val="accent1">
                    <a:lumMod val="75000"/>
                  </a:schemeClr>
                </a:solidFill>
                <a:latin typeface="GHEA Grapalat"/>
                <a:ea typeface="Times New Roman" panose="02020603050405020304" pitchFamily="18" charset="0"/>
                <a:cs typeface="Calibri" panose="020F0502020204030204" pitchFamily="34" charset="0"/>
              </a:rPr>
              <a:t>116,  </a:t>
            </a:r>
            <a:endParaRPr lang="en-US" sz="1600" dirty="0">
              <a:solidFill>
                <a:schemeClr val="accent1">
                  <a:lumMod val="75000"/>
                </a:schemeClr>
              </a:solidFill>
              <a:latin typeface="Calibri" panose="020F0502020204030204" pitchFamily="34" charset="0"/>
              <a:ea typeface="Times New Roman" panose="02020603050405020304" pitchFamily="18" charset="0"/>
              <a:cs typeface="Times New Roman" panose="02020603050405020304" pitchFamily="18" charset="0"/>
            </a:endParaRPr>
          </a:p>
          <a:p>
            <a:pPr marL="58737" lvl="3" indent="0">
              <a:lnSpc>
                <a:spcPct val="100000"/>
              </a:lnSpc>
              <a:spcBef>
                <a:spcPts val="0"/>
              </a:spcBef>
              <a:buNone/>
            </a:pPr>
            <a:endParaRPr lang="hy-AM" sz="2400" b="1" dirty="0">
              <a:solidFill>
                <a:srgbClr val="000000"/>
              </a:solidFill>
              <a:latin typeface="Sylfaen" panose="010A0502050306030303" pitchFamily="18" charset="0"/>
            </a:endParaRPr>
          </a:p>
        </p:txBody>
      </p:sp>
    </p:spTree>
    <p:extLst>
      <p:ext uri="{BB962C8B-B14F-4D97-AF65-F5344CB8AC3E}">
        <p14:creationId xmlns:p14="http://schemas.microsoft.com/office/powerpoint/2010/main" val="42143203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458200" cy="685800"/>
          </a:xfrm>
          <a:solidFill>
            <a:schemeClr val="accent1">
              <a:lumMod val="20000"/>
              <a:lumOff val="80000"/>
            </a:schemeClr>
          </a:solidFill>
        </p:spPr>
        <p:txBody>
          <a:bodyPr>
            <a:noAutofit/>
          </a:bodyPr>
          <a:lstStyle/>
          <a:p>
            <a:pPr lvl="0" algn="ctr"/>
            <a:r>
              <a:rPr lang="hy-AM" sz="2800" dirty="0" smtClean="0">
                <a:solidFill>
                  <a:prstClr val="black"/>
                </a:solidFill>
                <a:latin typeface="Arial AM" panose="020B0604020202020204" pitchFamily="34" charset="0"/>
              </a:rPr>
              <a:t/>
            </a:r>
            <a:br>
              <a:rPr lang="hy-AM" sz="2800" dirty="0" smtClean="0">
                <a:solidFill>
                  <a:prstClr val="black"/>
                </a:solidFill>
                <a:latin typeface="Arial AM" panose="020B0604020202020204" pitchFamily="34" charset="0"/>
              </a:rPr>
            </a:br>
            <a:r>
              <a:rPr lang="hy-AM" sz="2800" dirty="0" smtClean="0">
                <a:solidFill>
                  <a:prstClr val="black"/>
                </a:solidFill>
                <a:latin typeface="Arial AM" panose="020B0604020202020204" pitchFamily="34" charset="0"/>
              </a:rPr>
              <a:t>Փարիզի փաստաբանների պալատ</a:t>
            </a:r>
            <a:r>
              <a:rPr lang="hy-AM" sz="2800" dirty="0">
                <a:solidFill>
                  <a:prstClr val="black"/>
                </a:solidFill>
              </a:rPr>
              <a:t/>
            </a:r>
            <a:br>
              <a:rPr lang="hy-AM" sz="2800" dirty="0">
                <a:solidFill>
                  <a:prstClr val="black"/>
                </a:solidFill>
              </a:rPr>
            </a:br>
            <a:endParaRPr lang="en-US" sz="2800" dirty="0"/>
          </a:p>
        </p:txBody>
      </p:sp>
      <p:sp>
        <p:nvSpPr>
          <p:cNvPr id="3" name="Content Placeholder 2"/>
          <p:cNvSpPr>
            <a:spLocks noGrp="1"/>
          </p:cNvSpPr>
          <p:nvPr>
            <p:ph idx="1"/>
          </p:nvPr>
        </p:nvSpPr>
        <p:spPr>
          <a:xfrm>
            <a:off x="723900" y="1371600"/>
            <a:ext cx="7772400" cy="1524000"/>
          </a:xfrm>
          <a:solidFill>
            <a:schemeClr val="bg1"/>
          </a:solidFill>
        </p:spPr>
        <p:txBody>
          <a:bodyPr>
            <a:normAutofit/>
          </a:bodyPr>
          <a:lstStyle/>
          <a:p>
            <a:pPr marL="0" marR="0" indent="0" algn="ctr">
              <a:lnSpc>
                <a:spcPct val="150000"/>
              </a:lnSpc>
              <a:spcBef>
                <a:spcPts val="0"/>
              </a:spcBef>
              <a:spcAft>
                <a:spcPts val="0"/>
              </a:spcAft>
              <a:buNone/>
            </a:pPr>
            <a:r>
              <a:rPr lang="hy-AM" sz="2600" dirty="0" smtClean="0">
                <a:latin typeface="GHEA Grapalat"/>
                <a:ea typeface="Times New Roman" panose="02020603050405020304" pitchFamily="18" charset="0"/>
                <a:cs typeface="Tahoma" panose="020B0604030504040204" pitchFamily="34" charset="0"/>
              </a:rPr>
              <a:t>Փաստաբանները նույնպես, լրագրողների նման, ժողովրդավարության հսկող շներ են։ </a:t>
            </a:r>
            <a:endParaRPr lang="hy-AM" sz="2600" dirty="0">
              <a:latin typeface="GHEA Grapalat"/>
              <a:ea typeface="Times New Roman" panose="02020603050405020304" pitchFamily="18" charset="0"/>
              <a:cs typeface="Tahoma" panose="020B0604030504040204" pitchFamily="34" charset="0"/>
            </a:endParaRPr>
          </a:p>
        </p:txBody>
      </p:sp>
      <p:sp>
        <p:nvSpPr>
          <p:cNvPr id="4" name="Content Placeholder 2"/>
          <p:cNvSpPr txBox="1">
            <a:spLocks/>
          </p:cNvSpPr>
          <p:nvPr/>
        </p:nvSpPr>
        <p:spPr>
          <a:xfrm>
            <a:off x="838200" y="3733800"/>
            <a:ext cx="7772400" cy="1828800"/>
          </a:xfrm>
          <a:prstGeom prst="rect">
            <a:avLst/>
          </a:prstGeom>
          <a:solidFill>
            <a:schemeClr val="bg1"/>
          </a:solidFill>
        </p:spPr>
        <p:txBody>
          <a:bodyPr vert="horz" lIns="91440" tIns="45720" rIns="91440" bIns="45720" rtlCol="0">
            <a:normAutofit fontScale="92500"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spcBef>
                <a:spcPts val="0"/>
              </a:spcBef>
              <a:buFont typeface="Arial" panose="020B0604020202020204" pitchFamily="34" charset="0"/>
              <a:buNone/>
            </a:pPr>
            <a:r>
              <a:rPr lang="hy-AM" sz="2800" dirty="0" smtClean="0">
                <a:latin typeface="GHEA Grapalat"/>
                <a:ea typeface="Times New Roman" panose="02020603050405020304" pitchFamily="18" charset="0"/>
                <a:cs typeface="Tahoma" panose="020B0604030504040204" pitchFamily="34" charset="0"/>
              </a:rPr>
              <a:t>Փաստաբանների արտահայտվելու ազատության շրջանակը պետք է մնա նույնքան լայն, որքան լրագրողներինը</a:t>
            </a:r>
            <a:r>
              <a:rPr lang="en-US" sz="2800" dirty="0" smtClean="0">
                <a:latin typeface="GHEA Grapalat"/>
                <a:ea typeface="Times New Roman" panose="02020603050405020304" pitchFamily="18" charset="0"/>
                <a:cs typeface="Tahoma" panose="020B0604030504040204" pitchFamily="34" charset="0"/>
              </a:rPr>
              <a:t>:</a:t>
            </a:r>
            <a:r>
              <a:rPr lang="hy-AM" sz="2800" dirty="0" smtClean="0">
                <a:latin typeface="GHEA Grapalat"/>
                <a:ea typeface="Times New Roman" panose="02020603050405020304" pitchFamily="18" charset="0"/>
                <a:cs typeface="Tahoma" panose="020B0604030504040204" pitchFamily="34" charset="0"/>
              </a:rPr>
              <a:t> </a:t>
            </a:r>
            <a:endParaRPr lang="hy-AM" sz="2800" dirty="0">
              <a:latin typeface="GHEA Grapalat"/>
              <a:ea typeface="Times New Roman" panose="02020603050405020304" pitchFamily="18" charset="0"/>
              <a:cs typeface="Tahoma" panose="020B0604030504040204" pitchFamily="34" charset="0"/>
            </a:endParaRPr>
          </a:p>
        </p:txBody>
      </p:sp>
      <p:pic>
        <p:nvPicPr>
          <p:cNvPr id="5" name="Picture 4"/>
          <p:cNvPicPr>
            <a:picLocks noChangeAspect="1"/>
          </p:cNvPicPr>
          <p:nvPr/>
        </p:nvPicPr>
        <p:blipFill>
          <a:blip r:embed="rId2"/>
          <a:stretch>
            <a:fillRect/>
          </a:stretch>
        </p:blipFill>
        <p:spPr>
          <a:xfrm>
            <a:off x="7657887" y="1981200"/>
            <a:ext cx="1147194" cy="1101306"/>
          </a:xfrm>
          <a:prstGeom prst="rect">
            <a:avLst/>
          </a:prstGeom>
        </p:spPr>
      </p:pic>
      <p:pic>
        <p:nvPicPr>
          <p:cNvPr id="8" name="Picture 7"/>
          <p:cNvPicPr>
            <a:picLocks noChangeAspect="1"/>
          </p:cNvPicPr>
          <p:nvPr/>
        </p:nvPicPr>
        <p:blipFill>
          <a:blip r:embed="rId3"/>
          <a:stretch>
            <a:fillRect/>
          </a:stretch>
        </p:blipFill>
        <p:spPr>
          <a:xfrm>
            <a:off x="6400800" y="4876800"/>
            <a:ext cx="533496" cy="711228"/>
          </a:xfrm>
          <a:prstGeom prst="rect">
            <a:avLst/>
          </a:prstGeom>
        </p:spPr>
      </p:pic>
    </p:spTree>
    <p:extLst>
      <p:ext uri="{BB962C8B-B14F-4D97-AF65-F5344CB8AC3E}">
        <p14:creationId xmlns:p14="http://schemas.microsoft.com/office/powerpoint/2010/main" val="1450107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685800"/>
          </a:xfrm>
          <a:solidFill>
            <a:schemeClr val="accent1">
              <a:lumMod val="20000"/>
              <a:lumOff val="80000"/>
            </a:schemeClr>
          </a:solidFill>
        </p:spPr>
        <p:txBody>
          <a:bodyPr>
            <a:noAutofit/>
          </a:bodyPr>
          <a:lstStyle/>
          <a:p>
            <a:pPr lvl="0" algn="ctr"/>
            <a:r>
              <a:rPr lang="en-US" sz="2800" dirty="0" smtClean="0">
                <a:solidFill>
                  <a:prstClr val="black"/>
                </a:solidFill>
                <a:latin typeface="Arial AM" panose="020B0604020202020204" pitchFamily="34" charset="0"/>
              </a:rPr>
              <a:t/>
            </a:r>
            <a:br>
              <a:rPr lang="en-US" sz="2800" dirty="0" smtClean="0">
                <a:solidFill>
                  <a:prstClr val="black"/>
                </a:solidFill>
                <a:latin typeface="Arial AM" panose="020B0604020202020204" pitchFamily="34" charset="0"/>
              </a:rPr>
            </a:br>
            <a:r>
              <a:rPr lang="hy-AM" sz="2800" dirty="0" smtClean="0">
                <a:solidFill>
                  <a:prstClr val="black"/>
                </a:solidFill>
                <a:latin typeface="Arial AM" panose="020B0604020202020204" pitchFamily="34" charset="0"/>
              </a:rPr>
              <a:t>Փաստաբանի հատուկ կարգավիճակը</a:t>
            </a:r>
            <a:r>
              <a:rPr lang="hy-AM" sz="2800" dirty="0">
                <a:solidFill>
                  <a:prstClr val="black"/>
                </a:solidFill>
              </a:rPr>
              <a:t/>
            </a:r>
            <a:br>
              <a:rPr lang="hy-AM" sz="2800" dirty="0">
                <a:solidFill>
                  <a:prstClr val="black"/>
                </a:solidFill>
              </a:rPr>
            </a:br>
            <a:endParaRPr lang="en-US" sz="2800" dirty="0"/>
          </a:p>
        </p:txBody>
      </p:sp>
      <p:sp>
        <p:nvSpPr>
          <p:cNvPr id="3" name="Content Placeholder 2"/>
          <p:cNvSpPr>
            <a:spLocks noGrp="1"/>
          </p:cNvSpPr>
          <p:nvPr>
            <p:ph idx="1"/>
          </p:nvPr>
        </p:nvSpPr>
        <p:spPr>
          <a:xfrm>
            <a:off x="304800" y="1066800"/>
            <a:ext cx="8001000" cy="3886200"/>
          </a:xfrm>
          <a:solidFill>
            <a:schemeClr val="bg1"/>
          </a:solidFill>
        </p:spPr>
        <p:txBody>
          <a:bodyPr>
            <a:normAutofit/>
          </a:bodyPr>
          <a:lstStyle/>
          <a:p>
            <a:pPr marR="0" algn="just">
              <a:spcBef>
                <a:spcPts val="0"/>
              </a:spcBef>
              <a:spcAft>
                <a:spcPts val="0"/>
              </a:spcAft>
              <a:buFont typeface="Wingdings" panose="05000000000000000000" pitchFamily="2" charset="2"/>
              <a:buChar char="q"/>
            </a:pPr>
            <a:r>
              <a:rPr lang="hy-AM" sz="2400" dirty="0" smtClean="0">
                <a:latin typeface="GHEA Grapalat"/>
                <a:ea typeface="Times New Roman" panose="02020603050405020304" pitchFamily="18" charset="0"/>
                <a:cs typeface="Tahoma" panose="020B0604030504040204" pitchFamily="34" charset="0"/>
              </a:rPr>
              <a:t>  Փաստաբանի հատուկ դերը</a:t>
            </a:r>
          </a:p>
          <a:p>
            <a:pPr marL="0" marR="0" indent="0" algn="ctr">
              <a:spcBef>
                <a:spcPts val="0"/>
              </a:spcBef>
              <a:spcAft>
                <a:spcPts val="0"/>
              </a:spcAft>
              <a:buNone/>
            </a:pPr>
            <a:endParaRPr lang="en-US" sz="2600" dirty="0" smtClean="0">
              <a:latin typeface="GHEA Grapalat"/>
              <a:ea typeface="Times New Roman" panose="02020603050405020304" pitchFamily="18" charset="0"/>
              <a:cs typeface="Tahoma" panose="020B0604030504040204" pitchFamily="34" charset="0"/>
            </a:endParaRPr>
          </a:p>
          <a:p>
            <a:pPr marL="0" marR="0" indent="0" algn="ctr">
              <a:spcBef>
                <a:spcPts val="0"/>
              </a:spcBef>
              <a:spcAft>
                <a:spcPts val="0"/>
              </a:spcAft>
              <a:buNone/>
            </a:pPr>
            <a:endParaRPr lang="en-US" sz="2600" dirty="0" smtClean="0">
              <a:latin typeface="GHEA Grapalat"/>
              <a:ea typeface="Times New Roman" panose="02020603050405020304" pitchFamily="18" charset="0"/>
              <a:cs typeface="Tahoma" panose="020B0604030504040204" pitchFamily="34" charset="0"/>
            </a:endParaRPr>
          </a:p>
          <a:p>
            <a:pPr marL="0" marR="0" indent="0" algn="ctr">
              <a:spcBef>
                <a:spcPts val="0"/>
              </a:spcBef>
              <a:spcAft>
                <a:spcPts val="0"/>
              </a:spcAft>
              <a:buNone/>
            </a:pPr>
            <a:r>
              <a:rPr lang="hy-AM" sz="2800" dirty="0" smtClean="0">
                <a:latin typeface="GHEA Grapalat"/>
                <a:ea typeface="Times New Roman" panose="02020603050405020304" pitchFamily="18" charset="0"/>
                <a:cs typeface="Tahoma" panose="020B0604030504040204" pitchFamily="34" charset="0"/>
              </a:rPr>
              <a:t>Միջնորդ դատարանի և </a:t>
            </a:r>
          </a:p>
          <a:p>
            <a:pPr marL="0" marR="0" indent="0" algn="ctr">
              <a:spcBef>
                <a:spcPts val="0"/>
              </a:spcBef>
              <a:spcAft>
                <a:spcPts val="0"/>
              </a:spcAft>
              <a:buNone/>
            </a:pPr>
            <a:endParaRPr lang="hy-AM" sz="2800" dirty="0">
              <a:latin typeface="GHEA Grapalat"/>
              <a:ea typeface="Times New Roman" panose="02020603050405020304" pitchFamily="18" charset="0"/>
              <a:cs typeface="Tahoma" panose="020B0604030504040204" pitchFamily="34" charset="0"/>
            </a:endParaRPr>
          </a:p>
          <a:p>
            <a:pPr marL="0" marR="0" indent="0" algn="ctr">
              <a:spcBef>
                <a:spcPts val="0"/>
              </a:spcBef>
              <a:spcAft>
                <a:spcPts val="0"/>
              </a:spcAft>
              <a:buNone/>
            </a:pPr>
            <a:r>
              <a:rPr lang="hy-AM" sz="2800" dirty="0" smtClean="0">
                <a:latin typeface="GHEA Grapalat"/>
                <a:ea typeface="Times New Roman" panose="02020603050405020304" pitchFamily="18" charset="0"/>
                <a:cs typeface="Tahoma" panose="020B0604030504040204" pitchFamily="34" charset="0"/>
              </a:rPr>
              <a:t>հասարակության միջև</a:t>
            </a:r>
          </a:p>
          <a:p>
            <a:pPr marL="0" marR="0" algn="just">
              <a:spcBef>
                <a:spcPts val="0"/>
              </a:spcBef>
              <a:spcAft>
                <a:spcPts val="0"/>
              </a:spcAft>
            </a:pPr>
            <a:endParaRPr lang="hy-AM" sz="2800" dirty="0" smtClean="0">
              <a:latin typeface="GHEA Grapalat"/>
              <a:ea typeface="Times New Roman" panose="02020603050405020304" pitchFamily="18" charset="0"/>
              <a:cs typeface="Tahoma" panose="020B0604030504040204" pitchFamily="34" charset="0"/>
            </a:endParaRPr>
          </a:p>
          <a:p>
            <a:pPr marL="0" marR="0" indent="0" algn="just">
              <a:spcBef>
                <a:spcPts val="0"/>
              </a:spcBef>
              <a:spcAft>
                <a:spcPts val="0"/>
              </a:spcAft>
              <a:buNone/>
            </a:pPr>
            <a:endParaRPr lang="hy-AM" sz="2800" i="1" dirty="0" smtClean="0">
              <a:latin typeface="GHEA Grapalat"/>
              <a:ea typeface="Times New Roman" panose="02020603050405020304" pitchFamily="18" charset="0"/>
              <a:cs typeface="Tahoma" panose="020B0604030504040204" pitchFamily="34" charset="0"/>
            </a:endParaRPr>
          </a:p>
          <a:p>
            <a:pPr marL="0" marR="0" indent="0" algn="just">
              <a:spcBef>
                <a:spcPts val="0"/>
              </a:spcBef>
              <a:spcAft>
                <a:spcPts val="0"/>
              </a:spcAft>
              <a:buNone/>
            </a:pPr>
            <a:endParaRPr lang="hy-AM" sz="2800" b="1" dirty="0" smtClean="0">
              <a:solidFill>
                <a:srgbClr val="000000"/>
              </a:solidFill>
              <a:latin typeface="Sylfaen" panose="010A0502050306030303" pitchFamily="18" charset="0"/>
            </a:endParaRPr>
          </a:p>
        </p:txBody>
      </p:sp>
    </p:spTree>
    <p:extLst>
      <p:ext uri="{BB962C8B-B14F-4D97-AF65-F5344CB8AC3E}">
        <p14:creationId xmlns:p14="http://schemas.microsoft.com/office/powerpoint/2010/main" val="14124191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685800"/>
          </a:xfrm>
          <a:solidFill>
            <a:schemeClr val="accent1">
              <a:lumMod val="20000"/>
              <a:lumOff val="80000"/>
            </a:schemeClr>
          </a:solidFill>
        </p:spPr>
        <p:txBody>
          <a:bodyPr>
            <a:noAutofit/>
          </a:bodyPr>
          <a:lstStyle/>
          <a:p>
            <a:pPr lvl="0" algn="ctr"/>
            <a:r>
              <a:rPr lang="en-US" sz="2800" dirty="0" smtClean="0">
                <a:solidFill>
                  <a:prstClr val="black"/>
                </a:solidFill>
                <a:latin typeface="Arial AM" panose="020B0604020202020204" pitchFamily="34" charset="0"/>
              </a:rPr>
              <a:t/>
            </a:r>
            <a:br>
              <a:rPr lang="en-US" sz="2800" dirty="0" smtClean="0">
                <a:solidFill>
                  <a:prstClr val="black"/>
                </a:solidFill>
                <a:latin typeface="Arial AM" panose="020B0604020202020204" pitchFamily="34" charset="0"/>
              </a:rPr>
            </a:br>
            <a:r>
              <a:rPr lang="hy-AM" sz="2800" dirty="0" smtClean="0">
                <a:solidFill>
                  <a:prstClr val="black"/>
                </a:solidFill>
                <a:latin typeface="Arial AM" panose="020B0604020202020204" pitchFamily="34" charset="0"/>
              </a:rPr>
              <a:t>Փաստաբանի հատուկ դերը</a:t>
            </a:r>
            <a:r>
              <a:rPr lang="hy-AM" sz="2800" dirty="0">
                <a:solidFill>
                  <a:prstClr val="black"/>
                </a:solidFill>
              </a:rPr>
              <a:t/>
            </a:r>
            <a:br>
              <a:rPr lang="hy-AM" sz="2800" dirty="0">
                <a:solidFill>
                  <a:prstClr val="black"/>
                </a:solidFill>
              </a:rPr>
            </a:br>
            <a:endParaRPr lang="en-US" sz="2800" dirty="0"/>
          </a:p>
        </p:txBody>
      </p:sp>
      <p:sp>
        <p:nvSpPr>
          <p:cNvPr id="3" name="Content Placeholder 2"/>
          <p:cNvSpPr>
            <a:spLocks noGrp="1"/>
          </p:cNvSpPr>
          <p:nvPr>
            <p:ph idx="1"/>
          </p:nvPr>
        </p:nvSpPr>
        <p:spPr>
          <a:xfrm>
            <a:off x="609600" y="1828800"/>
            <a:ext cx="7848600" cy="2971800"/>
          </a:xfrm>
          <a:solidFill>
            <a:schemeClr val="bg1"/>
          </a:solidFill>
        </p:spPr>
        <p:txBody>
          <a:bodyPr>
            <a:normAutofit/>
          </a:bodyPr>
          <a:lstStyle/>
          <a:p>
            <a:pPr marL="0" marR="0" algn="just">
              <a:spcBef>
                <a:spcPts val="0"/>
              </a:spcBef>
              <a:spcAft>
                <a:spcPts val="0"/>
              </a:spcAft>
            </a:pPr>
            <a:endParaRPr lang="hy-AM" sz="2400" dirty="0" smtClean="0">
              <a:latin typeface="GHEA Grapalat"/>
              <a:ea typeface="Times New Roman" panose="02020603050405020304" pitchFamily="18" charset="0"/>
              <a:cs typeface="Tahoma" panose="020B0604030504040204" pitchFamily="34" charset="0"/>
            </a:endParaRPr>
          </a:p>
          <a:p>
            <a:pPr marL="0" marR="0" indent="0" algn="ctr">
              <a:lnSpc>
                <a:spcPct val="150000"/>
              </a:lnSpc>
              <a:spcBef>
                <a:spcPts val="0"/>
              </a:spcBef>
              <a:spcAft>
                <a:spcPts val="0"/>
              </a:spcAft>
              <a:buNone/>
            </a:pPr>
            <a:r>
              <a:rPr lang="hy-AM" sz="2600" dirty="0" smtClean="0">
                <a:latin typeface="GHEA Grapalat"/>
                <a:ea typeface="Times New Roman" panose="02020603050405020304" pitchFamily="18" charset="0"/>
                <a:cs typeface="Tahoma" panose="020B0604030504040204" pitchFamily="34" charset="0"/>
              </a:rPr>
              <a:t>Կարևոր դերակատարում</a:t>
            </a:r>
            <a:r>
              <a:rPr lang="en-US" sz="2600" dirty="0" smtClean="0">
                <a:latin typeface="GHEA Grapalat"/>
                <a:ea typeface="Times New Roman" panose="02020603050405020304" pitchFamily="18" charset="0"/>
                <a:cs typeface="Tahoma" panose="020B0604030504040204" pitchFamily="34" charset="0"/>
              </a:rPr>
              <a:t> </a:t>
            </a:r>
            <a:r>
              <a:rPr lang="hy-AM" sz="2600" dirty="0" smtClean="0">
                <a:latin typeface="GHEA Grapalat"/>
                <a:ea typeface="Times New Roman" panose="02020603050405020304" pitchFamily="18" charset="0"/>
                <a:cs typeface="Tahoma" panose="020B0604030504040204" pitchFamily="34" charset="0"/>
              </a:rPr>
              <a:t>դատարանի հեղինակության</a:t>
            </a:r>
            <a:r>
              <a:rPr lang="en-US" sz="2600" dirty="0" smtClean="0">
                <a:latin typeface="GHEA Grapalat"/>
                <a:ea typeface="Times New Roman" panose="02020603050405020304" pitchFamily="18" charset="0"/>
                <a:cs typeface="Tahoma" panose="020B0604030504040204" pitchFamily="34" charset="0"/>
              </a:rPr>
              <a:t> </a:t>
            </a:r>
            <a:r>
              <a:rPr lang="hy-AM" sz="2600" dirty="0" smtClean="0">
                <a:latin typeface="GHEA Grapalat"/>
                <a:ea typeface="Times New Roman" panose="02020603050405020304" pitchFamily="18" charset="0"/>
                <a:cs typeface="Tahoma" panose="020B0604030504040204" pitchFamily="34" charset="0"/>
              </a:rPr>
              <a:t>ապահովման գործում</a:t>
            </a:r>
          </a:p>
          <a:p>
            <a:pPr marL="0" marR="0" algn="ctr">
              <a:lnSpc>
                <a:spcPct val="150000"/>
              </a:lnSpc>
              <a:spcBef>
                <a:spcPts val="0"/>
              </a:spcBef>
              <a:spcAft>
                <a:spcPts val="0"/>
              </a:spcAft>
            </a:pPr>
            <a:endParaRPr lang="hy-AM" sz="2400" dirty="0" smtClean="0">
              <a:latin typeface="GHEA Grapalat"/>
              <a:ea typeface="Times New Roman" panose="02020603050405020304" pitchFamily="18" charset="0"/>
              <a:cs typeface="Tahoma" panose="020B0604030504040204" pitchFamily="34" charset="0"/>
            </a:endParaRPr>
          </a:p>
        </p:txBody>
      </p:sp>
    </p:spTree>
    <p:extLst>
      <p:ext uri="{BB962C8B-B14F-4D97-AF65-F5344CB8AC3E}">
        <p14:creationId xmlns:p14="http://schemas.microsoft.com/office/powerpoint/2010/main" val="15117238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685800"/>
          </a:xfrm>
          <a:solidFill>
            <a:schemeClr val="accent1">
              <a:lumMod val="20000"/>
              <a:lumOff val="80000"/>
            </a:schemeClr>
          </a:solidFill>
        </p:spPr>
        <p:txBody>
          <a:bodyPr>
            <a:noAutofit/>
          </a:bodyPr>
          <a:lstStyle/>
          <a:p>
            <a:pPr lvl="0" algn="ctr"/>
            <a:r>
              <a:rPr lang="en-US" sz="2800" dirty="0" smtClean="0">
                <a:solidFill>
                  <a:prstClr val="black"/>
                </a:solidFill>
                <a:latin typeface="Arial AM" panose="020B0604020202020204" pitchFamily="34" charset="0"/>
              </a:rPr>
              <a:t/>
            </a:r>
            <a:br>
              <a:rPr lang="en-US" sz="2800" dirty="0" smtClean="0">
                <a:solidFill>
                  <a:prstClr val="black"/>
                </a:solidFill>
                <a:latin typeface="Arial AM" panose="020B0604020202020204" pitchFamily="34" charset="0"/>
              </a:rPr>
            </a:br>
            <a:r>
              <a:rPr lang="hy-AM" sz="2800" dirty="0" smtClean="0">
                <a:solidFill>
                  <a:prstClr val="black"/>
                </a:solidFill>
                <a:latin typeface="Arial AM" panose="020B0604020202020204" pitchFamily="34" charset="0"/>
              </a:rPr>
              <a:t>Փաստաբանի հատուկ դերը</a:t>
            </a:r>
            <a:r>
              <a:rPr lang="hy-AM" sz="2800" dirty="0">
                <a:solidFill>
                  <a:prstClr val="black"/>
                </a:solidFill>
              </a:rPr>
              <a:t/>
            </a:r>
            <a:br>
              <a:rPr lang="hy-AM" sz="2800" dirty="0">
                <a:solidFill>
                  <a:prstClr val="black"/>
                </a:solidFill>
              </a:rPr>
            </a:br>
            <a:endParaRPr lang="en-US" sz="2800" dirty="0"/>
          </a:p>
        </p:txBody>
      </p:sp>
      <p:sp>
        <p:nvSpPr>
          <p:cNvPr id="3" name="Content Placeholder 2"/>
          <p:cNvSpPr>
            <a:spLocks noGrp="1"/>
          </p:cNvSpPr>
          <p:nvPr>
            <p:ph idx="1"/>
          </p:nvPr>
        </p:nvSpPr>
        <p:spPr>
          <a:xfrm>
            <a:off x="876300" y="1143000"/>
            <a:ext cx="7315200" cy="4191000"/>
          </a:xfrm>
          <a:solidFill>
            <a:schemeClr val="bg1"/>
          </a:solidFill>
        </p:spPr>
        <p:txBody>
          <a:bodyPr>
            <a:normAutofit/>
          </a:bodyPr>
          <a:lstStyle/>
          <a:p>
            <a:pPr marL="0" marR="0" algn="just">
              <a:spcBef>
                <a:spcPts val="0"/>
              </a:spcBef>
              <a:spcAft>
                <a:spcPts val="0"/>
              </a:spcAft>
            </a:pPr>
            <a:endParaRPr lang="hy-AM" sz="2400" dirty="0" smtClean="0">
              <a:latin typeface="GHEA Grapalat"/>
              <a:ea typeface="Times New Roman" panose="02020603050405020304" pitchFamily="18" charset="0"/>
              <a:cs typeface="Tahoma" panose="020B0604030504040204" pitchFamily="34" charset="0"/>
            </a:endParaRPr>
          </a:p>
          <a:p>
            <a:pPr marL="0" marR="0" indent="0" algn="ctr">
              <a:lnSpc>
                <a:spcPct val="150000"/>
              </a:lnSpc>
              <a:spcBef>
                <a:spcPts val="0"/>
              </a:spcBef>
              <a:spcAft>
                <a:spcPts val="0"/>
              </a:spcAft>
              <a:buNone/>
            </a:pPr>
            <a:r>
              <a:rPr lang="hy-AM" sz="2800" dirty="0" smtClean="0">
                <a:latin typeface="GHEA Grapalat"/>
                <a:ea typeface="Times New Roman" panose="02020603050405020304" pitchFamily="18" charset="0"/>
                <a:cs typeface="Tahoma" panose="020B0604030504040204" pitchFamily="34" charset="0"/>
              </a:rPr>
              <a:t>Հասարակությունն էլ պետք է հավաստիանա, որ փաստաբանը կարող  արդյունավետ պաշտպանություն իրականացնել</a:t>
            </a:r>
            <a:endParaRPr lang="hy-AM" sz="2800" i="1" dirty="0" smtClean="0">
              <a:latin typeface="GHEA Grapalat"/>
              <a:ea typeface="Times New Roman" panose="02020603050405020304" pitchFamily="18" charset="0"/>
              <a:cs typeface="Tahoma" panose="020B0604030504040204" pitchFamily="34" charset="0"/>
            </a:endParaRPr>
          </a:p>
          <a:p>
            <a:pPr marL="0" marR="0" indent="0" algn="ctr">
              <a:lnSpc>
                <a:spcPct val="150000"/>
              </a:lnSpc>
              <a:spcBef>
                <a:spcPts val="0"/>
              </a:spcBef>
              <a:spcAft>
                <a:spcPts val="0"/>
              </a:spcAft>
              <a:buNone/>
            </a:pPr>
            <a:endParaRPr lang="hy-AM" sz="2800" b="1" dirty="0" smtClean="0">
              <a:solidFill>
                <a:srgbClr val="000000"/>
              </a:solidFill>
              <a:latin typeface="Sylfaen" panose="010A0502050306030303" pitchFamily="18" charset="0"/>
            </a:endParaRPr>
          </a:p>
        </p:txBody>
      </p:sp>
    </p:spTree>
    <p:extLst>
      <p:ext uri="{BB962C8B-B14F-4D97-AF65-F5344CB8AC3E}">
        <p14:creationId xmlns:p14="http://schemas.microsoft.com/office/powerpoint/2010/main" val="13489422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685800"/>
          </a:xfrm>
          <a:solidFill>
            <a:schemeClr val="accent1">
              <a:lumMod val="20000"/>
              <a:lumOff val="80000"/>
            </a:schemeClr>
          </a:solidFill>
        </p:spPr>
        <p:txBody>
          <a:bodyPr>
            <a:noAutofit/>
          </a:bodyPr>
          <a:lstStyle/>
          <a:p>
            <a:pPr lvl="0" algn="ctr"/>
            <a:r>
              <a:rPr lang="en-US" sz="2800" dirty="0" smtClean="0">
                <a:solidFill>
                  <a:prstClr val="black"/>
                </a:solidFill>
                <a:latin typeface="Arial AM" panose="020B0604020202020204" pitchFamily="34" charset="0"/>
              </a:rPr>
              <a:t/>
            </a:r>
            <a:br>
              <a:rPr lang="en-US" sz="2800" dirty="0" smtClean="0">
                <a:solidFill>
                  <a:prstClr val="black"/>
                </a:solidFill>
                <a:latin typeface="Arial AM" panose="020B0604020202020204" pitchFamily="34" charset="0"/>
              </a:rPr>
            </a:br>
            <a:r>
              <a:rPr lang="hy-AM" sz="2800" dirty="0" smtClean="0">
                <a:solidFill>
                  <a:prstClr val="black"/>
                </a:solidFill>
                <a:latin typeface="Arial AM" panose="020B0604020202020204" pitchFamily="34" charset="0"/>
              </a:rPr>
              <a:t>Փաստաբանի հատուկ դերը</a:t>
            </a:r>
            <a:r>
              <a:rPr lang="hy-AM" sz="2800" dirty="0">
                <a:solidFill>
                  <a:prstClr val="black"/>
                </a:solidFill>
              </a:rPr>
              <a:t/>
            </a:r>
            <a:br>
              <a:rPr lang="hy-AM" sz="2800" dirty="0">
                <a:solidFill>
                  <a:prstClr val="black"/>
                </a:solidFill>
              </a:rPr>
            </a:br>
            <a:endParaRPr lang="en-US" sz="2800" dirty="0"/>
          </a:p>
        </p:txBody>
      </p:sp>
      <p:sp>
        <p:nvSpPr>
          <p:cNvPr id="3" name="Content Placeholder 2"/>
          <p:cNvSpPr>
            <a:spLocks noGrp="1"/>
          </p:cNvSpPr>
          <p:nvPr>
            <p:ph idx="1"/>
          </p:nvPr>
        </p:nvSpPr>
        <p:spPr>
          <a:xfrm>
            <a:off x="838200" y="1828800"/>
            <a:ext cx="7315200" cy="3733800"/>
          </a:xfrm>
          <a:solidFill>
            <a:schemeClr val="bg1"/>
          </a:solidFill>
        </p:spPr>
        <p:txBody>
          <a:bodyPr>
            <a:normAutofit/>
          </a:bodyPr>
          <a:lstStyle/>
          <a:p>
            <a:pPr marL="0" marR="0" indent="0" algn="ctr">
              <a:lnSpc>
                <a:spcPct val="150000"/>
              </a:lnSpc>
              <a:spcBef>
                <a:spcPts val="0"/>
              </a:spcBef>
              <a:spcAft>
                <a:spcPts val="0"/>
              </a:spcAft>
              <a:buNone/>
            </a:pPr>
            <a:r>
              <a:rPr lang="hy-AM" sz="2800" dirty="0" smtClean="0">
                <a:latin typeface="GHEA Grapalat"/>
                <a:ea typeface="Times New Roman" panose="02020603050405020304" pitchFamily="18" charset="0"/>
                <a:cs typeface="Tahoma" panose="020B0604030504040204" pitchFamily="34" charset="0"/>
              </a:rPr>
              <a:t>Փաստաբանի հատուկ կարգավիճակը և նրա մասնագիտության անկախությունը մի շարք պարտավորություններ են փաստաբանի համար նախատեսում՝ այդ թվում նաև վարքագծային</a:t>
            </a:r>
            <a:r>
              <a:rPr lang="en-US" sz="2800" dirty="0" smtClean="0">
                <a:latin typeface="GHEA Grapalat"/>
                <a:ea typeface="Times New Roman" panose="02020603050405020304" pitchFamily="18" charset="0"/>
                <a:cs typeface="Tahoma" panose="020B0604030504040204" pitchFamily="34" charset="0"/>
              </a:rPr>
              <a:t>:</a:t>
            </a:r>
            <a:endParaRPr lang="hy-AM" sz="2800" b="1" dirty="0" smtClean="0">
              <a:solidFill>
                <a:srgbClr val="000000"/>
              </a:solidFill>
              <a:latin typeface="Sylfaen" panose="010A0502050306030303" pitchFamily="18" charset="0"/>
            </a:endParaRPr>
          </a:p>
        </p:txBody>
      </p:sp>
    </p:spTree>
    <p:extLst>
      <p:ext uri="{BB962C8B-B14F-4D97-AF65-F5344CB8AC3E}">
        <p14:creationId xmlns:p14="http://schemas.microsoft.com/office/powerpoint/2010/main" val="35795026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685800"/>
          </a:xfrm>
          <a:solidFill>
            <a:schemeClr val="accent1">
              <a:lumMod val="20000"/>
              <a:lumOff val="80000"/>
            </a:schemeClr>
          </a:solidFill>
        </p:spPr>
        <p:txBody>
          <a:bodyPr>
            <a:noAutofit/>
          </a:bodyPr>
          <a:lstStyle/>
          <a:p>
            <a:pPr lvl="0" algn="ctr"/>
            <a:r>
              <a:rPr lang="en-US" sz="2800" dirty="0" smtClean="0">
                <a:solidFill>
                  <a:prstClr val="black"/>
                </a:solidFill>
                <a:latin typeface="Arial AM" panose="020B0604020202020204" pitchFamily="34" charset="0"/>
              </a:rPr>
              <a:t/>
            </a:r>
            <a:br>
              <a:rPr lang="en-US" sz="2800" dirty="0" smtClean="0">
                <a:solidFill>
                  <a:prstClr val="black"/>
                </a:solidFill>
                <a:latin typeface="Arial AM" panose="020B0604020202020204" pitchFamily="34" charset="0"/>
              </a:rPr>
            </a:br>
            <a:r>
              <a:rPr lang="hy-AM" sz="2800" dirty="0" smtClean="0">
                <a:solidFill>
                  <a:prstClr val="black"/>
                </a:solidFill>
                <a:latin typeface="Arial AM" panose="020B0604020202020204" pitchFamily="34" charset="0"/>
              </a:rPr>
              <a:t>Փաստաբանի հատուկ դերը</a:t>
            </a:r>
            <a:r>
              <a:rPr lang="hy-AM" sz="2800" dirty="0">
                <a:solidFill>
                  <a:prstClr val="black"/>
                </a:solidFill>
              </a:rPr>
              <a:t/>
            </a:r>
            <a:br>
              <a:rPr lang="hy-AM" sz="2800" dirty="0">
                <a:solidFill>
                  <a:prstClr val="black"/>
                </a:solidFill>
              </a:rPr>
            </a:br>
            <a:endParaRPr lang="en-US" sz="2800" dirty="0"/>
          </a:p>
        </p:txBody>
      </p:sp>
      <p:sp>
        <p:nvSpPr>
          <p:cNvPr id="3" name="Content Placeholder 2"/>
          <p:cNvSpPr>
            <a:spLocks noGrp="1"/>
          </p:cNvSpPr>
          <p:nvPr>
            <p:ph idx="1"/>
          </p:nvPr>
        </p:nvSpPr>
        <p:spPr>
          <a:xfrm>
            <a:off x="876300" y="1295400"/>
            <a:ext cx="7315200" cy="3733800"/>
          </a:xfrm>
          <a:solidFill>
            <a:schemeClr val="bg1"/>
          </a:solidFill>
        </p:spPr>
        <p:txBody>
          <a:bodyPr>
            <a:normAutofit fontScale="92500"/>
          </a:bodyPr>
          <a:lstStyle/>
          <a:p>
            <a:pPr marL="0" marR="0" indent="0" algn="ctr">
              <a:lnSpc>
                <a:spcPct val="150000"/>
              </a:lnSpc>
              <a:spcBef>
                <a:spcPts val="0"/>
              </a:spcBef>
              <a:spcAft>
                <a:spcPts val="0"/>
              </a:spcAft>
              <a:buNone/>
            </a:pPr>
            <a:r>
              <a:rPr lang="hy-AM" sz="2800" dirty="0" smtClean="0">
                <a:latin typeface="GHEA Grapalat"/>
                <a:ea typeface="Times New Roman" panose="02020603050405020304" pitchFamily="18" charset="0"/>
                <a:cs typeface="Tahoma" panose="020B0604030504040204" pitchFamily="34" charset="0"/>
              </a:rPr>
              <a:t>Արտահայտվելու ազատությունը փաստաբանի համար որպես միջոց իր պաշտպանությունը իրականացնելու համար</a:t>
            </a:r>
            <a:r>
              <a:rPr lang="en-US" sz="2800" dirty="0" smtClean="0">
                <a:latin typeface="GHEA Grapalat"/>
                <a:ea typeface="Times New Roman" panose="02020603050405020304" pitchFamily="18" charset="0"/>
                <a:cs typeface="Tahoma" panose="020B0604030504040204" pitchFamily="34" charset="0"/>
              </a:rPr>
              <a:t>, </a:t>
            </a:r>
            <a:r>
              <a:rPr lang="hy-AM" sz="2800" dirty="0" smtClean="0">
                <a:latin typeface="GHEA Grapalat"/>
                <a:ea typeface="Times New Roman" panose="02020603050405020304" pitchFamily="18" charset="0"/>
                <a:cs typeface="Tahoma" panose="020B0604030504040204" pitchFamily="34" charset="0"/>
              </a:rPr>
              <a:t>բայց միևնույն ժամանակ փաստաբանը ունի պարտավորություն ապահովելու դատարանի հեղինակությունը հանրության աչքում</a:t>
            </a:r>
            <a:endParaRPr lang="hy-AM" sz="2800" i="1" dirty="0" smtClean="0">
              <a:latin typeface="GHEA Grapalat"/>
              <a:ea typeface="Times New Roman" panose="02020603050405020304" pitchFamily="18" charset="0"/>
              <a:cs typeface="Tahoma" panose="020B0604030504040204" pitchFamily="34" charset="0"/>
            </a:endParaRPr>
          </a:p>
          <a:p>
            <a:pPr marL="0" marR="0" indent="0" algn="ctr">
              <a:lnSpc>
                <a:spcPct val="150000"/>
              </a:lnSpc>
              <a:spcBef>
                <a:spcPts val="0"/>
              </a:spcBef>
              <a:spcAft>
                <a:spcPts val="0"/>
              </a:spcAft>
              <a:buNone/>
            </a:pPr>
            <a:endParaRPr lang="hy-AM" sz="2800" b="1" dirty="0" smtClean="0">
              <a:solidFill>
                <a:srgbClr val="000000"/>
              </a:solidFill>
              <a:latin typeface="Sylfaen" panose="010A0502050306030303" pitchFamily="18" charset="0"/>
            </a:endParaRPr>
          </a:p>
        </p:txBody>
      </p:sp>
    </p:spTree>
    <p:extLst>
      <p:ext uri="{BB962C8B-B14F-4D97-AF65-F5344CB8AC3E}">
        <p14:creationId xmlns:p14="http://schemas.microsoft.com/office/powerpoint/2010/main" val="27465236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685800"/>
          </a:xfrm>
          <a:solidFill>
            <a:schemeClr val="accent1">
              <a:lumMod val="20000"/>
              <a:lumOff val="80000"/>
            </a:schemeClr>
          </a:solidFill>
        </p:spPr>
        <p:txBody>
          <a:bodyPr>
            <a:noAutofit/>
          </a:bodyPr>
          <a:lstStyle/>
          <a:p>
            <a:pPr lvl="0" algn="ctr"/>
            <a:r>
              <a:rPr lang="en-US" sz="2800" dirty="0" smtClean="0">
                <a:solidFill>
                  <a:prstClr val="black"/>
                </a:solidFill>
                <a:latin typeface="Arial AM" panose="020B0604020202020204" pitchFamily="34" charset="0"/>
              </a:rPr>
              <a:t/>
            </a:r>
            <a:br>
              <a:rPr lang="en-US" sz="2800" dirty="0" smtClean="0">
                <a:solidFill>
                  <a:prstClr val="black"/>
                </a:solidFill>
                <a:latin typeface="Arial AM" panose="020B0604020202020204" pitchFamily="34" charset="0"/>
              </a:rPr>
            </a:br>
            <a:r>
              <a:rPr lang="hy-AM" sz="2800" dirty="0" smtClean="0">
                <a:solidFill>
                  <a:prstClr val="black"/>
                </a:solidFill>
                <a:latin typeface="Arial AM" panose="020B0604020202020204" pitchFamily="34" charset="0"/>
              </a:rPr>
              <a:t>Կարևոր գործոններ</a:t>
            </a:r>
            <a:r>
              <a:rPr lang="hy-AM" sz="2800" dirty="0">
                <a:solidFill>
                  <a:prstClr val="black"/>
                </a:solidFill>
              </a:rPr>
              <a:t/>
            </a:r>
            <a:br>
              <a:rPr lang="hy-AM" sz="2800" dirty="0">
                <a:solidFill>
                  <a:prstClr val="black"/>
                </a:solidFill>
              </a:rPr>
            </a:br>
            <a:endParaRPr lang="en-US" sz="2800" dirty="0"/>
          </a:p>
        </p:txBody>
      </p:sp>
      <p:sp>
        <p:nvSpPr>
          <p:cNvPr id="3" name="Content Placeholder 2"/>
          <p:cNvSpPr>
            <a:spLocks noGrp="1"/>
          </p:cNvSpPr>
          <p:nvPr>
            <p:ph idx="1"/>
          </p:nvPr>
        </p:nvSpPr>
        <p:spPr>
          <a:xfrm>
            <a:off x="304800" y="1295400"/>
            <a:ext cx="8458200" cy="4191000"/>
          </a:xfrm>
          <a:solidFill>
            <a:schemeClr val="bg1"/>
          </a:solidFill>
        </p:spPr>
        <p:txBody>
          <a:bodyPr>
            <a:normAutofit/>
          </a:bodyPr>
          <a:lstStyle/>
          <a:p>
            <a:pPr marR="0">
              <a:lnSpc>
                <a:spcPct val="100000"/>
              </a:lnSpc>
              <a:spcBef>
                <a:spcPts val="0"/>
              </a:spcBef>
              <a:spcAft>
                <a:spcPts val="0"/>
              </a:spcAft>
              <a:buFont typeface="Wingdings" panose="05000000000000000000" pitchFamily="2" charset="2"/>
              <a:buChar char="§"/>
            </a:pPr>
            <a:r>
              <a:rPr lang="hy-AM" sz="2200" dirty="0" smtClean="0">
                <a:solidFill>
                  <a:srgbClr val="000000"/>
                </a:solidFill>
                <a:latin typeface="Sylfaen" panose="010A0502050306030303" pitchFamily="18" charset="0"/>
              </a:rPr>
              <a:t>Փաստաբանի կարգավիճակը</a:t>
            </a:r>
          </a:p>
          <a:p>
            <a:pPr marR="0">
              <a:lnSpc>
                <a:spcPct val="100000"/>
              </a:lnSpc>
              <a:spcBef>
                <a:spcPts val="0"/>
              </a:spcBef>
              <a:spcAft>
                <a:spcPts val="0"/>
              </a:spcAft>
              <a:buFont typeface="Wingdings" panose="05000000000000000000" pitchFamily="2" charset="2"/>
              <a:buChar char="§"/>
            </a:pPr>
            <a:endParaRPr lang="en-US" sz="2200" dirty="0" smtClean="0">
              <a:solidFill>
                <a:srgbClr val="000000"/>
              </a:solidFill>
              <a:latin typeface="Sylfaen" panose="010A0502050306030303" pitchFamily="18" charset="0"/>
            </a:endParaRPr>
          </a:p>
          <a:p>
            <a:pPr marR="0">
              <a:lnSpc>
                <a:spcPct val="100000"/>
              </a:lnSpc>
              <a:spcBef>
                <a:spcPts val="0"/>
              </a:spcBef>
              <a:spcAft>
                <a:spcPts val="0"/>
              </a:spcAft>
              <a:buFont typeface="Wingdings" panose="05000000000000000000" pitchFamily="2" charset="2"/>
              <a:buChar char="§"/>
            </a:pPr>
            <a:r>
              <a:rPr lang="hy-AM" sz="2200" dirty="0" smtClean="0">
                <a:solidFill>
                  <a:srgbClr val="000000"/>
                </a:solidFill>
                <a:latin typeface="Sylfaen" panose="010A0502050306030303" pitchFamily="18" charset="0"/>
              </a:rPr>
              <a:t>Հանրային բաց բանավեճի լրացում/հանրային հետաքրքրություն ներկայացնող թեմա</a:t>
            </a:r>
            <a:endParaRPr lang="en-US" sz="2200" dirty="0" smtClean="0">
              <a:solidFill>
                <a:srgbClr val="000000"/>
              </a:solidFill>
              <a:latin typeface="Sylfaen" panose="010A0502050306030303" pitchFamily="18" charset="0"/>
            </a:endParaRPr>
          </a:p>
          <a:p>
            <a:pPr marR="0">
              <a:lnSpc>
                <a:spcPct val="100000"/>
              </a:lnSpc>
              <a:spcBef>
                <a:spcPts val="0"/>
              </a:spcBef>
              <a:spcAft>
                <a:spcPts val="0"/>
              </a:spcAft>
              <a:buFont typeface="Wingdings" panose="05000000000000000000" pitchFamily="2" charset="2"/>
              <a:buChar char="§"/>
            </a:pPr>
            <a:endParaRPr lang="en-US" sz="2200" dirty="0">
              <a:solidFill>
                <a:srgbClr val="000000"/>
              </a:solidFill>
              <a:latin typeface="Sylfaen" panose="010A0502050306030303" pitchFamily="18" charset="0"/>
            </a:endParaRPr>
          </a:p>
          <a:p>
            <a:pPr marR="0">
              <a:lnSpc>
                <a:spcPct val="100000"/>
              </a:lnSpc>
              <a:spcBef>
                <a:spcPts val="0"/>
              </a:spcBef>
              <a:spcAft>
                <a:spcPts val="0"/>
              </a:spcAft>
              <a:buFont typeface="Wingdings" panose="05000000000000000000" pitchFamily="2" charset="2"/>
              <a:buChar char="§"/>
            </a:pPr>
            <a:r>
              <a:rPr lang="hy-AM" sz="2200" dirty="0" smtClean="0">
                <a:solidFill>
                  <a:srgbClr val="000000"/>
                </a:solidFill>
                <a:latin typeface="Sylfaen" panose="010A0502050306030303" pitchFamily="18" charset="0"/>
              </a:rPr>
              <a:t>Վիճելի հայտարարության բնույթը</a:t>
            </a:r>
          </a:p>
          <a:p>
            <a:pPr marR="0">
              <a:lnSpc>
                <a:spcPct val="100000"/>
              </a:lnSpc>
              <a:spcBef>
                <a:spcPts val="0"/>
              </a:spcBef>
              <a:spcAft>
                <a:spcPts val="0"/>
              </a:spcAft>
              <a:buFont typeface="Wingdings" panose="05000000000000000000" pitchFamily="2" charset="2"/>
              <a:buChar char="§"/>
            </a:pPr>
            <a:endParaRPr lang="hy-AM" sz="2200" dirty="0">
              <a:solidFill>
                <a:srgbClr val="000000"/>
              </a:solidFill>
              <a:latin typeface="Sylfaen" panose="010A0502050306030303" pitchFamily="18" charset="0"/>
            </a:endParaRPr>
          </a:p>
          <a:p>
            <a:pPr marR="0">
              <a:lnSpc>
                <a:spcPct val="100000"/>
              </a:lnSpc>
              <a:spcBef>
                <a:spcPts val="0"/>
              </a:spcBef>
              <a:spcAft>
                <a:spcPts val="0"/>
              </a:spcAft>
              <a:buFont typeface="Wingdings" panose="05000000000000000000" pitchFamily="2" charset="2"/>
              <a:buChar char="§"/>
            </a:pPr>
            <a:r>
              <a:rPr lang="hy-AM" sz="2200" dirty="0" smtClean="0">
                <a:solidFill>
                  <a:srgbClr val="000000"/>
                </a:solidFill>
                <a:latin typeface="Sylfaen" panose="010A0502050306030303" pitchFamily="18" charset="0"/>
              </a:rPr>
              <a:t>Հատուկ հանգամանքներ</a:t>
            </a:r>
            <a:endParaRPr lang="en-US" sz="2200" dirty="0" smtClean="0">
              <a:solidFill>
                <a:srgbClr val="000000"/>
              </a:solidFill>
              <a:latin typeface="Sylfaen" panose="010A0502050306030303" pitchFamily="18" charset="0"/>
            </a:endParaRPr>
          </a:p>
          <a:p>
            <a:pPr marR="0">
              <a:lnSpc>
                <a:spcPct val="100000"/>
              </a:lnSpc>
              <a:spcBef>
                <a:spcPts val="0"/>
              </a:spcBef>
              <a:spcAft>
                <a:spcPts val="0"/>
              </a:spcAft>
              <a:buFont typeface="Wingdings" panose="05000000000000000000" pitchFamily="2" charset="2"/>
              <a:buChar char="§"/>
            </a:pPr>
            <a:endParaRPr lang="en-US" sz="2200" dirty="0">
              <a:solidFill>
                <a:srgbClr val="000000"/>
              </a:solidFill>
              <a:latin typeface="Sylfaen" panose="010A0502050306030303" pitchFamily="18" charset="0"/>
            </a:endParaRPr>
          </a:p>
          <a:p>
            <a:pPr marR="0" algn="just">
              <a:lnSpc>
                <a:spcPct val="100000"/>
              </a:lnSpc>
              <a:spcBef>
                <a:spcPts val="0"/>
              </a:spcBef>
              <a:spcAft>
                <a:spcPts val="0"/>
              </a:spcAft>
              <a:buFont typeface="Wingdings" panose="05000000000000000000" pitchFamily="2" charset="2"/>
              <a:buChar char="§"/>
            </a:pPr>
            <a:endParaRPr lang="hy-AM" sz="2200" dirty="0" smtClean="0">
              <a:solidFill>
                <a:srgbClr val="000000"/>
              </a:solidFill>
              <a:latin typeface="Sylfaen" panose="010A0502050306030303" pitchFamily="18" charset="0"/>
            </a:endParaRPr>
          </a:p>
        </p:txBody>
      </p:sp>
    </p:spTree>
    <p:extLst>
      <p:ext uri="{BB962C8B-B14F-4D97-AF65-F5344CB8AC3E}">
        <p14:creationId xmlns:p14="http://schemas.microsoft.com/office/powerpoint/2010/main" val="693776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685800"/>
          </a:xfrm>
          <a:solidFill>
            <a:schemeClr val="accent1">
              <a:lumMod val="20000"/>
              <a:lumOff val="80000"/>
            </a:schemeClr>
          </a:solidFill>
        </p:spPr>
        <p:txBody>
          <a:bodyPr>
            <a:noAutofit/>
          </a:bodyPr>
          <a:lstStyle/>
          <a:p>
            <a:pPr lvl="0" algn="ctr"/>
            <a:r>
              <a:rPr lang="en-US" sz="2800" dirty="0" smtClean="0">
                <a:solidFill>
                  <a:prstClr val="black"/>
                </a:solidFill>
                <a:latin typeface="Arial AM" panose="020B0604020202020204" pitchFamily="34" charset="0"/>
              </a:rPr>
              <a:t/>
            </a:r>
            <a:br>
              <a:rPr lang="en-US" sz="2800" dirty="0" smtClean="0">
                <a:solidFill>
                  <a:prstClr val="black"/>
                </a:solidFill>
                <a:latin typeface="Arial AM" panose="020B0604020202020204" pitchFamily="34" charset="0"/>
              </a:rPr>
            </a:br>
            <a:r>
              <a:rPr lang="hy-AM" sz="2800" dirty="0" smtClean="0">
                <a:solidFill>
                  <a:prstClr val="black"/>
                </a:solidFill>
                <a:latin typeface="Arial AM" panose="020B0604020202020204" pitchFamily="34" charset="0"/>
              </a:rPr>
              <a:t>Փաստաբանի հատուկ դերը</a:t>
            </a:r>
            <a:r>
              <a:rPr lang="hy-AM" sz="2800" dirty="0">
                <a:solidFill>
                  <a:prstClr val="black"/>
                </a:solidFill>
              </a:rPr>
              <a:t/>
            </a:r>
            <a:br>
              <a:rPr lang="hy-AM" sz="2800" dirty="0">
                <a:solidFill>
                  <a:prstClr val="black"/>
                </a:solidFill>
              </a:rPr>
            </a:br>
            <a:endParaRPr lang="en-US" sz="2800" dirty="0"/>
          </a:p>
        </p:txBody>
      </p:sp>
      <p:sp>
        <p:nvSpPr>
          <p:cNvPr id="3" name="Content Placeholder 2"/>
          <p:cNvSpPr>
            <a:spLocks noGrp="1"/>
          </p:cNvSpPr>
          <p:nvPr>
            <p:ph idx="1"/>
          </p:nvPr>
        </p:nvSpPr>
        <p:spPr>
          <a:xfrm>
            <a:off x="838200" y="1828800"/>
            <a:ext cx="7315200" cy="3733800"/>
          </a:xfrm>
          <a:solidFill>
            <a:schemeClr val="bg1"/>
          </a:solidFill>
        </p:spPr>
        <p:txBody>
          <a:bodyPr>
            <a:normAutofit/>
          </a:bodyPr>
          <a:lstStyle/>
          <a:p>
            <a:pPr marL="0" marR="0" indent="0" algn="ctr">
              <a:lnSpc>
                <a:spcPct val="150000"/>
              </a:lnSpc>
              <a:spcBef>
                <a:spcPts val="0"/>
              </a:spcBef>
              <a:spcAft>
                <a:spcPts val="0"/>
              </a:spcAft>
              <a:buNone/>
            </a:pPr>
            <a:r>
              <a:rPr lang="hy-AM" sz="2800" dirty="0" smtClean="0">
                <a:latin typeface="GHEA Grapalat"/>
                <a:ea typeface="Times New Roman" panose="02020603050405020304" pitchFamily="18" charset="0"/>
                <a:cs typeface="Tahoma" panose="020B0604030504040204" pitchFamily="34" charset="0"/>
              </a:rPr>
              <a:t>Արտահայտվելու ազատության իրավունքը պաշտպանում է ոչ միայն արտահայտության բովանդակությունը, այլ նաև արտահայտվելու միջոցը և եղանակը</a:t>
            </a:r>
            <a:endParaRPr lang="hy-AM" sz="2800" b="1" dirty="0" smtClean="0">
              <a:solidFill>
                <a:srgbClr val="000000"/>
              </a:solidFill>
              <a:latin typeface="Sylfaen" panose="010A0502050306030303" pitchFamily="18" charset="0"/>
            </a:endParaRPr>
          </a:p>
        </p:txBody>
      </p:sp>
    </p:spTree>
    <p:extLst>
      <p:ext uri="{BB962C8B-B14F-4D97-AF65-F5344CB8AC3E}">
        <p14:creationId xmlns:p14="http://schemas.microsoft.com/office/powerpoint/2010/main" val="4187738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685800"/>
          </a:xfrm>
          <a:solidFill>
            <a:schemeClr val="accent1">
              <a:lumMod val="20000"/>
              <a:lumOff val="80000"/>
            </a:schemeClr>
          </a:solidFill>
        </p:spPr>
        <p:txBody>
          <a:bodyPr>
            <a:noAutofit/>
          </a:bodyPr>
          <a:lstStyle/>
          <a:p>
            <a:pPr lvl="0" algn="ctr"/>
            <a:r>
              <a:rPr lang="en-US" sz="2800" dirty="0" smtClean="0">
                <a:solidFill>
                  <a:prstClr val="black"/>
                </a:solidFill>
                <a:latin typeface="Arial AM" panose="020B0604020202020204" pitchFamily="34" charset="0"/>
              </a:rPr>
              <a:t/>
            </a:r>
            <a:br>
              <a:rPr lang="en-US" sz="2800" dirty="0" smtClean="0">
                <a:solidFill>
                  <a:prstClr val="black"/>
                </a:solidFill>
                <a:latin typeface="Arial AM" panose="020B0604020202020204" pitchFamily="34" charset="0"/>
              </a:rPr>
            </a:br>
            <a:r>
              <a:rPr lang="hy-AM" sz="2800" dirty="0" smtClean="0">
                <a:solidFill>
                  <a:prstClr val="black"/>
                </a:solidFill>
                <a:latin typeface="Arial AM" panose="020B0604020202020204" pitchFamily="34" charset="0"/>
              </a:rPr>
              <a:t>Փաստաբանի հատուկ դերը</a:t>
            </a:r>
            <a:r>
              <a:rPr lang="hy-AM" sz="2800" dirty="0">
                <a:solidFill>
                  <a:prstClr val="black"/>
                </a:solidFill>
              </a:rPr>
              <a:t/>
            </a:r>
            <a:br>
              <a:rPr lang="hy-AM" sz="2800" dirty="0">
                <a:solidFill>
                  <a:prstClr val="black"/>
                </a:solidFill>
              </a:rPr>
            </a:br>
            <a:endParaRPr lang="en-US" sz="2800" dirty="0"/>
          </a:p>
        </p:txBody>
      </p:sp>
      <p:sp>
        <p:nvSpPr>
          <p:cNvPr id="3" name="Content Placeholder 2"/>
          <p:cNvSpPr>
            <a:spLocks noGrp="1"/>
          </p:cNvSpPr>
          <p:nvPr>
            <p:ph idx="1"/>
          </p:nvPr>
        </p:nvSpPr>
        <p:spPr>
          <a:xfrm>
            <a:off x="838200" y="1828800"/>
            <a:ext cx="7315200" cy="3733800"/>
          </a:xfrm>
          <a:solidFill>
            <a:schemeClr val="bg1"/>
          </a:solidFill>
        </p:spPr>
        <p:txBody>
          <a:bodyPr>
            <a:normAutofit lnSpcReduction="10000"/>
          </a:bodyPr>
          <a:lstStyle/>
          <a:p>
            <a:pPr marL="0" marR="0" indent="0" algn="ctr">
              <a:lnSpc>
                <a:spcPct val="150000"/>
              </a:lnSpc>
              <a:spcBef>
                <a:spcPts val="0"/>
              </a:spcBef>
              <a:spcAft>
                <a:spcPts val="0"/>
              </a:spcAft>
              <a:buNone/>
            </a:pPr>
            <a:r>
              <a:rPr lang="hy-AM" sz="2800" dirty="0" smtClean="0">
                <a:latin typeface="GHEA Grapalat"/>
                <a:ea typeface="Times New Roman" panose="02020603050405020304" pitchFamily="18" charset="0"/>
                <a:cs typeface="Tahoma" panose="020B0604030504040204" pitchFamily="34" charset="0"/>
              </a:rPr>
              <a:t>Փաստաբանները հետևաբար իրավունք ունեն արդարադատության իրականացման վերաբերյալ հանրորեն կարծիքներ հայտնել՝ պայմանով, որ նրանց քննադատությունը չանցնի որոշակի սահման։</a:t>
            </a:r>
            <a:endParaRPr lang="hy-AM" sz="2800" b="1" dirty="0" smtClean="0">
              <a:solidFill>
                <a:srgbClr val="000000"/>
              </a:solidFill>
              <a:latin typeface="Sylfaen" panose="010A0502050306030303" pitchFamily="18" charset="0"/>
            </a:endParaRPr>
          </a:p>
        </p:txBody>
      </p:sp>
    </p:spTree>
    <p:extLst>
      <p:ext uri="{BB962C8B-B14F-4D97-AF65-F5344CB8AC3E}">
        <p14:creationId xmlns:p14="http://schemas.microsoft.com/office/powerpoint/2010/main" val="1479008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685800"/>
          </a:xfrm>
          <a:solidFill>
            <a:schemeClr val="accent1">
              <a:lumMod val="20000"/>
              <a:lumOff val="80000"/>
            </a:schemeClr>
          </a:solidFill>
        </p:spPr>
        <p:txBody>
          <a:bodyPr>
            <a:noAutofit/>
          </a:bodyPr>
          <a:lstStyle/>
          <a:p>
            <a:pPr lvl="0" algn="ctr"/>
            <a:r>
              <a:rPr lang="en-US" sz="2800" dirty="0" smtClean="0">
                <a:solidFill>
                  <a:prstClr val="black"/>
                </a:solidFill>
                <a:latin typeface="Arial AM" panose="020B0604020202020204" pitchFamily="34" charset="0"/>
              </a:rPr>
              <a:t/>
            </a:r>
            <a:br>
              <a:rPr lang="en-US" sz="2800" dirty="0" smtClean="0">
                <a:solidFill>
                  <a:prstClr val="black"/>
                </a:solidFill>
                <a:latin typeface="Arial AM" panose="020B0604020202020204" pitchFamily="34" charset="0"/>
              </a:rPr>
            </a:br>
            <a:r>
              <a:rPr lang="hy-AM" sz="2800" dirty="0" smtClean="0">
                <a:solidFill>
                  <a:prstClr val="black"/>
                </a:solidFill>
                <a:latin typeface="Arial AM" panose="020B0604020202020204" pitchFamily="34" charset="0"/>
              </a:rPr>
              <a:t>Փաստաբանի հատուկ դերը</a:t>
            </a:r>
            <a:r>
              <a:rPr lang="hy-AM" sz="2800" dirty="0">
                <a:solidFill>
                  <a:prstClr val="black"/>
                </a:solidFill>
              </a:rPr>
              <a:t/>
            </a:r>
            <a:br>
              <a:rPr lang="hy-AM" sz="2800" dirty="0">
                <a:solidFill>
                  <a:prstClr val="black"/>
                </a:solidFill>
              </a:rPr>
            </a:br>
            <a:endParaRPr lang="en-US" sz="2800" dirty="0"/>
          </a:p>
        </p:txBody>
      </p:sp>
      <p:sp>
        <p:nvSpPr>
          <p:cNvPr id="3" name="Content Placeholder 2"/>
          <p:cNvSpPr>
            <a:spLocks noGrp="1"/>
          </p:cNvSpPr>
          <p:nvPr>
            <p:ph idx="1"/>
          </p:nvPr>
        </p:nvSpPr>
        <p:spPr>
          <a:xfrm>
            <a:off x="838200" y="1828800"/>
            <a:ext cx="7315200" cy="3733800"/>
          </a:xfrm>
          <a:solidFill>
            <a:schemeClr val="bg1"/>
          </a:solidFill>
        </p:spPr>
        <p:txBody>
          <a:bodyPr>
            <a:normAutofit/>
          </a:bodyPr>
          <a:lstStyle/>
          <a:p>
            <a:pPr marL="0" marR="0" indent="0" algn="ctr">
              <a:lnSpc>
                <a:spcPct val="150000"/>
              </a:lnSpc>
              <a:spcBef>
                <a:spcPts val="0"/>
              </a:spcBef>
              <a:spcAft>
                <a:spcPts val="0"/>
              </a:spcAft>
              <a:buNone/>
            </a:pPr>
            <a:r>
              <a:rPr lang="hy-AM" sz="2800" dirty="0" smtClean="0">
                <a:latin typeface="GHEA Grapalat"/>
                <a:ea typeface="Times New Roman" panose="02020603050405020304" pitchFamily="18" charset="0"/>
                <a:cs typeface="Tahoma" panose="020B0604030504040204" pitchFamily="34" charset="0"/>
              </a:rPr>
              <a:t>Այդ սահմանները ընկած են փաստաբանների վարքագծի ընդունվված նորմերի շրջանակներում՝ ըստ </a:t>
            </a:r>
            <a:r>
              <a:rPr lang="en-US" sz="2800" dirty="0" smtClean="0">
                <a:latin typeface="GHEA Grapalat"/>
                <a:ea typeface="Times New Roman" panose="02020603050405020304" pitchFamily="18" charset="0"/>
                <a:cs typeface="Tahoma" panose="020B0604030504040204" pitchFamily="34" charset="0"/>
              </a:rPr>
              <a:t>CCBE</a:t>
            </a:r>
            <a:r>
              <a:rPr lang="hy-AM" sz="2800" dirty="0" smtClean="0">
                <a:latin typeface="GHEA Grapalat"/>
                <a:ea typeface="Times New Roman" panose="02020603050405020304" pitchFamily="18" charset="0"/>
                <a:cs typeface="Tahoma" panose="020B0604030504040204" pitchFamily="34" charset="0"/>
              </a:rPr>
              <a:t>-ի տասը կանոնների</a:t>
            </a:r>
            <a:endParaRPr lang="hy-AM" sz="2800" b="1" dirty="0" smtClean="0">
              <a:solidFill>
                <a:srgbClr val="000000"/>
              </a:solidFill>
              <a:latin typeface="Sylfaen" panose="010A0502050306030303" pitchFamily="18" charset="0"/>
            </a:endParaRPr>
          </a:p>
        </p:txBody>
      </p:sp>
    </p:spTree>
    <p:extLst>
      <p:ext uri="{BB962C8B-B14F-4D97-AF65-F5344CB8AC3E}">
        <p14:creationId xmlns:p14="http://schemas.microsoft.com/office/powerpoint/2010/main" val="3262202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66800"/>
            <a:ext cx="7315200" cy="4800600"/>
          </a:xfrm>
          <a:solidFill>
            <a:schemeClr val="tx2">
              <a:lumMod val="20000"/>
              <a:lumOff val="80000"/>
            </a:schemeClr>
          </a:solidFill>
        </p:spPr>
        <p:txBody>
          <a:bodyPr>
            <a:normAutofit lnSpcReduction="10000"/>
          </a:bodyPr>
          <a:lstStyle/>
          <a:p>
            <a:pPr marL="0" marR="0" indent="0" algn="ctr">
              <a:lnSpc>
                <a:spcPct val="150000"/>
              </a:lnSpc>
              <a:spcBef>
                <a:spcPts val="0"/>
              </a:spcBef>
              <a:spcAft>
                <a:spcPts val="0"/>
              </a:spcAft>
              <a:buNone/>
            </a:pPr>
            <a:r>
              <a:rPr lang="hy-AM" sz="2600" dirty="0" smtClean="0">
                <a:latin typeface="GHEA Grapalat"/>
                <a:ea typeface="Times New Roman" panose="02020603050405020304" pitchFamily="18" charset="0"/>
                <a:cs typeface="Tahoma" panose="020B0604030504040204" pitchFamily="34" charset="0"/>
              </a:rPr>
              <a:t>Այդ կանոնները պաշտպանում են դատական իշխանությանը անհիմն ու անառիթ հարձակումներից, որոնք կարող են բխել </a:t>
            </a:r>
            <a:r>
              <a:rPr lang="hy-AM" sz="2600" dirty="0">
                <a:latin typeface="GHEA Grapalat"/>
                <a:ea typeface="Times New Roman" panose="02020603050405020304" pitchFamily="18" charset="0"/>
                <a:cs typeface="Tahoma" panose="020B0604030504040204" pitchFamily="34" charset="0"/>
              </a:rPr>
              <a:t>բացառապես </a:t>
            </a:r>
            <a:r>
              <a:rPr lang="hy-AM" sz="2600" dirty="0" smtClean="0">
                <a:latin typeface="GHEA Grapalat"/>
                <a:ea typeface="Times New Roman" panose="02020603050405020304" pitchFamily="18" charset="0"/>
                <a:cs typeface="Tahoma" panose="020B0604030504040204" pitchFamily="34" charset="0"/>
              </a:rPr>
              <a:t>դատական վիճաբանությունը լրատվամիջոցների դաշտ տեղափոխելու ցանկությունից </a:t>
            </a:r>
            <a:r>
              <a:rPr lang="hy-AM" sz="2600" dirty="0">
                <a:latin typeface="GHEA Grapalat"/>
                <a:ea typeface="Times New Roman" panose="02020603050405020304" pitchFamily="18" charset="0"/>
                <a:cs typeface="Tahoma" panose="020B0604030504040204" pitchFamily="34" charset="0"/>
              </a:rPr>
              <a:t>կամ </a:t>
            </a:r>
            <a:r>
              <a:rPr lang="hy-AM" sz="2600" dirty="0" smtClean="0">
                <a:latin typeface="GHEA Grapalat"/>
                <a:ea typeface="Times New Roman" panose="02020603050405020304" pitchFamily="18" charset="0"/>
                <a:cs typeface="Tahoma" panose="020B0604030504040204" pitchFamily="34" charset="0"/>
              </a:rPr>
              <a:t>ռազմավարությունից, կամ որպես գործը քննող դատավորի հետ հաշիվ մաքրելու եղանակ։</a:t>
            </a:r>
            <a:endParaRPr lang="en-US" sz="2600" dirty="0">
              <a:solidFill>
                <a:prstClr val="black"/>
              </a:solidFill>
              <a:latin typeface="Times New Roman" panose="02020603050405020304" pitchFamily="18" charset="0"/>
              <a:ea typeface="MS Mincho"/>
              <a:cs typeface="Times New Roman" panose="02020603050405020304" pitchFamily="18" charset="0"/>
            </a:endParaRPr>
          </a:p>
          <a:p>
            <a:pPr marL="0" marR="0" indent="0" algn="ctr">
              <a:lnSpc>
                <a:spcPct val="150000"/>
              </a:lnSpc>
              <a:spcBef>
                <a:spcPts val="0"/>
              </a:spcBef>
              <a:spcAft>
                <a:spcPts val="0"/>
              </a:spcAft>
              <a:buNone/>
            </a:pPr>
            <a:endParaRPr lang="hy-AM" sz="2800" b="1" dirty="0" smtClean="0">
              <a:solidFill>
                <a:srgbClr val="000000"/>
              </a:solidFill>
              <a:latin typeface="Sylfaen" panose="010A0502050306030303" pitchFamily="18" charset="0"/>
            </a:endParaRPr>
          </a:p>
        </p:txBody>
      </p:sp>
    </p:spTree>
    <p:extLst>
      <p:ext uri="{BB962C8B-B14F-4D97-AF65-F5344CB8AC3E}">
        <p14:creationId xmlns:p14="http://schemas.microsoft.com/office/powerpoint/2010/main" val="560903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066800"/>
            <a:ext cx="7315200" cy="4800600"/>
          </a:xfrm>
          <a:solidFill>
            <a:schemeClr val="tx2">
              <a:lumMod val="20000"/>
              <a:lumOff val="80000"/>
            </a:schemeClr>
          </a:solidFill>
        </p:spPr>
        <p:txBody>
          <a:bodyPr>
            <a:normAutofit/>
          </a:bodyPr>
          <a:lstStyle/>
          <a:p>
            <a:pPr marL="0" marR="0" indent="0" algn="ctr">
              <a:lnSpc>
                <a:spcPct val="150000"/>
              </a:lnSpc>
              <a:spcBef>
                <a:spcPts val="0"/>
              </a:spcBef>
              <a:spcAft>
                <a:spcPts val="0"/>
              </a:spcAft>
              <a:buNone/>
            </a:pPr>
            <a:r>
              <a:rPr lang="hy-AM" sz="2800" i="1" dirty="0">
                <a:solidFill>
                  <a:srgbClr val="000000"/>
                </a:solidFill>
                <a:latin typeface="GHEA Grapalat"/>
                <a:ea typeface="Times New Roman" panose="02020603050405020304" pitchFamily="18" charset="0"/>
                <a:cs typeface="Arial" panose="020B0604020202020204" pitchFamily="34" charset="0"/>
              </a:rPr>
              <a:t>Միայն բացառիկ դեպքերում է, որ պաշտպանի ազատ արտահայտվելու իրավունքի սահմանափակում (նույնիսկ մեղմ քրեական պատասխանատվության ձևով) կարելի է </a:t>
            </a:r>
            <a:r>
              <a:rPr lang="hy-AM" sz="2800" i="1" dirty="0" smtClean="0">
                <a:solidFill>
                  <a:srgbClr val="000000"/>
                </a:solidFill>
                <a:latin typeface="GHEA Grapalat"/>
                <a:ea typeface="Times New Roman" panose="02020603050405020304" pitchFamily="18" charset="0"/>
                <a:cs typeface="Arial" panose="020B0604020202020204" pitchFamily="34" charset="0"/>
              </a:rPr>
              <a:t>։ընդունել </a:t>
            </a:r>
            <a:r>
              <a:rPr lang="hy-AM" sz="2800" i="1" dirty="0">
                <a:solidFill>
                  <a:srgbClr val="000000"/>
                </a:solidFill>
                <a:latin typeface="GHEA Grapalat"/>
                <a:ea typeface="Times New Roman" panose="02020603050405020304" pitchFamily="18" charset="0"/>
                <a:cs typeface="Arial" panose="020B0604020202020204" pitchFamily="34" charset="0"/>
              </a:rPr>
              <a:t>որպես անհրաժեշտ ժողովրդավարական </a:t>
            </a:r>
            <a:r>
              <a:rPr lang="hy-AM" sz="2800" i="1" dirty="0" smtClean="0">
                <a:solidFill>
                  <a:srgbClr val="000000"/>
                </a:solidFill>
                <a:latin typeface="GHEA Grapalat"/>
                <a:ea typeface="Times New Roman" panose="02020603050405020304" pitchFamily="18" charset="0"/>
                <a:cs typeface="Arial" panose="020B0604020202020204" pitchFamily="34" charset="0"/>
              </a:rPr>
              <a:t>հասարակությունում։</a:t>
            </a:r>
            <a:endParaRPr lang="hy-AM" sz="2800" b="1" dirty="0" smtClean="0">
              <a:solidFill>
                <a:srgbClr val="000000"/>
              </a:solidFill>
              <a:latin typeface="Sylfaen" panose="010A0502050306030303" pitchFamily="18" charset="0"/>
            </a:endParaRPr>
          </a:p>
        </p:txBody>
      </p:sp>
    </p:spTree>
    <p:extLst>
      <p:ext uri="{BB962C8B-B14F-4D97-AF65-F5344CB8AC3E}">
        <p14:creationId xmlns:p14="http://schemas.microsoft.com/office/powerpoint/2010/main" val="3646739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6300" y="1371600"/>
            <a:ext cx="7315200" cy="3505200"/>
          </a:xfrm>
          <a:solidFill>
            <a:schemeClr val="tx2">
              <a:lumMod val="20000"/>
              <a:lumOff val="80000"/>
            </a:schemeClr>
          </a:solidFill>
        </p:spPr>
        <p:txBody>
          <a:bodyPr>
            <a:normAutofit/>
          </a:bodyPr>
          <a:lstStyle/>
          <a:p>
            <a:pPr marL="0" marR="0" indent="0" algn="ctr">
              <a:lnSpc>
                <a:spcPct val="150000"/>
              </a:lnSpc>
              <a:spcBef>
                <a:spcPts val="0"/>
              </a:spcBef>
              <a:spcAft>
                <a:spcPts val="0"/>
              </a:spcAft>
              <a:buNone/>
            </a:pPr>
            <a:endParaRPr lang="hy-AM" sz="2800" i="1" dirty="0" smtClean="0">
              <a:solidFill>
                <a:srgbClr val="000000"/>
              </a:solidFill>
              <a:latin typeface="GHEA Grapalat"/>
              <a:ea typeface="Times New Roman" panose="02020603050405020304" pitchFamily="18" charset="0"/>
              <a:cs typeface="Arial" panose="020B0604020202020204" pitchFamily="34" charset="0"/>
            </a:endParaRPr>
          </a:p>
          <a:p>
            <a:pPr marL="0" marR="0" indent="0" algn="ctr">
              <a:lnSpc>
                <a:spcPct val="150000"/>
              </a:lnSpc>
              <a:spcBef>
                <a:spcPts val="0"/>
              </a:spcBef>
              <a:spcAft>
                <a:spcPts val="0"/>
              </a:spcAft>
              <a:buNone/>
            </a:pPr>
            <a:r>
              <a:rPr lang="hy-AM" sz="2800" i="1" dirty="0" smtClean="0">
                <a:solidFill>
                  <a:srgbClr val="000000"/>
                </a:solidFill>
                <a:latin typeface="GHEA Grapalat"/>
                <a:ea typeface="Times New Roman" panose="02020603050405020304" pitchFamily="18" charset="0"/>
                <a:cs typeface="Arial" panose="020B0604020202020204" pitchFamily="34" charset="0"/>
              </a:rPr>
              <a:t>Տարբերություն պետք է դրվի փաստաբանի գործողությունների միջև դատարանում և դատարանից դուրս։</a:t>
            </a:r>
            <a:endParaRPr lang="hy-AM" sz="2800" b="1" dirty="0" smtClean="0">
              <a:solidFill>
                <a:srgbClr val="000000"/>
              </a:solidFill>
              <a:latin typeface="Sylfaen" panose="010A0502050306030303" pitchFamily="18" charset="0"/>
            </a:endParaRPr>
          </a:p>
        </p:txBody>
      </p:sp>
    </p:spTree>
    <p:extLst>
      <p:ext uri="{BB962C8B-B14F-4D97-AF65-F5344CB8AC3E}">
        <p14:creationId xmlns:p14="http://schemas.microsoft.com/office/powerpoint/2010/main" val="2157101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6300" y="1371600"/>
            <a:ext cx="7315200" cy="4191000"/>
          </a:xfrm>
          <a:solidFill>
            <a:schemeClr val="tx2">
              <a:lumMod val="20000"/>
              <a:lumOff val="80000"/>
            </a:schemeClr>
          </a:solidFill>
        </p:spPr>
        <p:txBody>
          <a:bodyPr>
            <a:normAutofit fontScale="77500" lnSpcReduction="20000"/>
          </a:bodyPr>
          <a:lstStyle/>
          <a:p>
            <a:pPr marL="0" marR="0" indent="0" algn="ctr">
              <a:lnSpc>
                <a:spcPct val="150000"/>
              </a:lnSpc>
              <a:spcBef>
                <a:spcPts val="0"/>
              </a:spcBef>
              <a:spcAft>
                <a:spcPts val="0"/>
              </a:spcAft>
              <a:buNone/>
            </a:pPr>
            <a:endParaRPr lang="hy-AM" sz="2800" i="1" dirty="0" smtClean="0">
              <a:solidFill>
                <a:srgbClr val="000000"/>
              </a:solidFill>
              <a:latin typeface="GHEA Grapalat"/>
              <a:ea typeface="Times New Roman" panose="02020603050405020304" pitchFamily="18" charset="0"/>
              <a:cs typeface="Arial" panose="020B0604020202020204" pitchFamily="34" charset="0"/>
            </a:endParaRPr>
          </a:p>
          <a:p>
            <a:pPr marL="0" marR="0" indent="0" algn="ctr">
              <a:lnSpc>
                <a:spcPct val="150000"/>
              </a:lnSpc>
              <a:spcBef>
                <a:spcPts val="0"/>
              </a:spcBef>
              <a:spcAft>
                <a:spcPts val="0"/>
              </a:spcAft>
              <a:buNone/>
            </a:pPr>
            <a:r>
              <a:rPr lang="hy-AM" sz="2800" dirty="0" smtClean="0">
                <a:solidFill>
                  <a:srgbClr val="000000"/>
                </a:solidFill>
                <a:latin typeface="Sylfaen" panose="010A0502050306030303" pitchFamily="18" charset="0"/>
              </a:rPr>
              <a:t>Փաստաբանները չեն կարող այնպիսի արտահայտություններ կատարել, որոնք չունեն փաստական հիմքեր, ոչ էլ նրանք կարող են հնչեցնել վիրավորանքներ։ Դատարանը արտահայտությունը գնահատում է իր ընդհանուր համատեքստում, մասնավորապես՝ պարզելու համար, թե արդյոք դրանք կարող են համարվել որպես ապակողմնորոշիչ կամ անառիթ անձնական բնույթի հարձակումներ։</a:t>
            </a:r>
          </a:p>
        </p:txBody>
      </p:sp>
    </p:spTree>
    <p:extLst>
      <p:ext uri="{BB962C8B-B14F-4D97-AF65-F5344CB8AC3E}">
        <p14:creationId xmlns:p14="http://schemas.microsoft.com/office/powerpoint/2010/main" val="2680410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609600"/>
            <a:ext cx="7315200" cy="4191000"/>
          </a:xfrm>
          <a:solidFill>
            <a:schemeClr val="tx2">
              <a:lumMod val="20000"/>
              <a:lumOff val="80000"/>
            </a:schemeClr>
          </a:solidFill>
        </p:spPr>
        <p:txBody>
          <a:bodyPr>
            <a:normAutofit fontScale="85000" lnSpcReduction="10000"/>
          </a:bodyPr>
          <a:lstStyle/>
          <a:p>
            <a:pPr marL="0" marR="0" indent="0" algn="ctr">
              <a:lnSpc>
                <a:spcPct val="150000"/>
              </a:lnSpc>
              <a:spcBef>
                <a:spcPts val="0"/>
              </a:spcBef>
              <a:spcAft>
                <a:spcPts val="0"/>
              </a:spcAft>
              <a:buNone/>
            </a:pPr>
            <a:r>
              <a:rPr lang="hy-AM" sz="2800" i="1" dirty="0" smtClean="0">
                <a:solidFill>
                  <a:srgbClr val="000000"/>
                </a:solidFill>
                <a:latin typeface="GHEA Grapalat"/>
                <a:ea typeface="Times New Roman" panose="02020603050405020304" pitchFamily="18" charset="0"/>
                <a:cs typeface="Arial" panose="020B0604020202020204" pitchFamily="34" charset="0"/>
              </a:rPr>
              <a:t>Վիճելի արտահայտությունները չէին հանդիսանում դիմողի անձնական բնույթի արարքների արդյունք՝ վրեժ լուծելու ցանկությունից դրդված, այլ կազմում էին երկու փաստաբանների մասնագիտական նախաձեռնության բաղկացուցիչ մաս, որի շրջանակներում նրանք ցանկանում էին վեր հանել դատական համակարգում տեղի ունեցող լուրջ բացթողումները։</a:t>
            </a:r>
            <a:endParaRPr lang="hy-AM" sz="2800" dirty="0" smtClean="0">
              <a:solidFill>
                <a:srgbClr val="000000"/>
              </a:solidFill>
              <a:latin typeface="Sylfaen" panose="010A0502050306030303" pitchFamily="18" charset="0"/>
            </a:endParaRPr>
          </a:p>
        </p:txBody>
      </p:sp>
    </p:spTree>
    <p:extLst>
      <p:ext uri="{BB962C8B-B14F-4D97-AF65-F5344CB8AC3E}">
        <p14:creationId xmlns:p14="http://schemas.microsoft.com/office/powerpoint/2010/main" val="26288309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967</TotalTime>
  <Words>623</Words>
  <Application>Microsoft Office PowerPoint</Application>
  <PresentationFormat>On-screen Show (4:3)</PresentationFormat>
  <Paragraphs>106</Paragraphs>
  <Slides>23</Slides>
  <Notes>0</Notes>
  <HiddenSlides>0</HiddenSlides>
  <MMClips>0</MMClips>
  <ScaleCrop>false</ScaleCrop>
  <HeadingPairs>
    <vt:vector size="8" baseType="variant">
      <vt:variant>
        <vt:lpstr>Fonts Used</vt:lpstr>
      </vt:variant>
      <vt:variant>
        <vt:i4>16</vt:i4>
      </vt:variant>
      <vt:variant>
        <vt:lpstr>Theme</vt:lpstr>
      </vt:variant>
      <vt:variant>
        <vt:i4>2</vt:i4>
      </vt:variant>
      <vt:variant>
        <vt:lpstr>Embedded OLE Servers</vt:lpstr>
      </vt:variant>
      <vt:variant>
        <vt:i4>1</vt:i4>
      </vt:variant>
      <vt:variant>
        <vt:lpstr>Slide Titles</vt:lpstr>
      </vt:variant>
      <vt:variant>
        <vt:i4>23</vt:i4>
      </vt:variant>
    </vt:vector>
  </HeadingPairs>
  <TitlesOfParts>
    <vt:vector size="42" baseType="lpstr">
      <vt:lpstr>Arial</vt:lpstr>
      <vt:lpstr>Arial AM</vt:lpstr>
      <vt:lpstr>Calibri</vt:lpstr>
      <vt:lpstr>Calibri Light</vt:lpstr>
      <vt:lpstr>Courier New</vt:lpstr>
      <vt:lpstr>GHEA Grapalat</vt:lpstr>
      <vt:lpstr>Lucida Sans Unicode</vt:lpstr>
      <vt:lpstr>MS Mincho</vt:lpstr>
      <vt:lpstr>Sylfaen</vt:lpstr>
      <vt:lpstr>Symbol</vt:lpstr>
      <vt:lpstr>Tahoma</vt:lpstr>
      <vt:lpstr>Times New Roman</vt:lpstr>
      <vt:lpstr>Verdana</vt:lpstr>
      <vt:lpstr>Wingdings</vt:lpstr>
      <vt:lpstr>Wingdings 2</vt:lpstr>
      <vt:lpstr>Wingdings 3</vt:lpstr>
      <vt:lpstr>Concourse</vt:lpstr>
      <vt:lpstr>Office Theme</vt:lpstr>
      <vt:lpstr>Bitmap Image</vt:lpstr>
      <vt:lpstr>   Փաստաբանի վարքագծի նորմեր  ՄԻԵԴ իրավական  դիրքորոշումները </vt:lpstr>
      <vt:lpstr> 10-րդ հոդված – արտահայտվելու ազատություն </vt:lpstr>
      <vt:lpstr> Ընդհանուր սկզբունքներ </vt:lpstr>
      <vt:lpstr> Արտահայտվելու ազատությունը </vt:lpstr>
      <vt:lpstr> Արտահայտվելու ազատությունը </vt:lpstr>
      <vt:lpstr> Խոսքի ազատությունը որպես միջոց </vt:lpstr>
      <vt:lpstr> CCBE </vt:lpstr>
      <vt:lpstr> CCBE </vt:lpstr>
      <vt:lpstr> Փարիզի փաստաբանների պալատ </vt:lpstr>
      <vt:lpstr> Փաստաբանի հատուկ կարգավիճակը </vt:lpstr>
      <vt:lpstr> Փաստաբանի հատուկ դերը </vt:lpstr>
      <vt:lpstr> Փաստաբանի հատուկ դերը </vt:lpstr>
      <vt:lpstr> Փաստաբանի հատուկ դերը </vt:lpstr>
      <vt:lpstr> Փաստաբանի հատուկ դերը </vt:lpstr>
      <vt:lpstr> Կարևոր գործոններ </vt:lpstr>
      <vt:lpstr> Փաստաբանի հատուկ դերը </vt:lpstr>
      <vt:lpstr> Փաստաբանի հատուկ դերը </vt:lpstr>
      <vt:lpstr> Փաստաբանի հատուկ դերը </vt:lpstr>
      <vt:lpstr>PowerPoint Presentation</vt:lpstr>
      <vt:lpstr>PowerPoint Presentation</vt:lpstr>
      <vt:lpstr>PowerPoint Presentation</vt:lpstr>
      <vt:lpstr>PowerPoint Presentation</vt:lpstr>
      <vt:lpstr>PowerPoint Presentation</vt:lpstr>
    </vt:vector>
  </TitlesOfParts>
  <Company>Council of Europe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GEGHAMYAN Lusine</dc:creator>
  <cp:lastModifiedBy>Ara Ghazaryan</cp:lastModifiedBy>
  <cp:revision>37</cp:revision>
  <cp:lastPrinted>2018-02-20T11:27:32Z</cp:lastPrinted>
  <dcterms:created xsi:type="dcterms:W3CDTF">2018-02-20T11:17:44Z</dcterms:created>
  <dcterms:modified xsi:type="dcterms:W3CDTF">2020-02-17T15:44:35Z</dcterms:modified>
</cp:coreProperties>
</file>