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4" r:id="rId2"/>
  </p:sldMasterIdLst>
  <p:notesMasterIdLst>
    <p:notesMasterId r:id="rId10"/>
  </p:notesMasterIdLst>
  <p:sldIdLst>
    <p:sldId id="334" r:id="rId3"/>
    <p:sldId id="257" r:id="rId4"/>
    <p:sldId id="335" r:id="rId5"/>
    <p:sldId id="336" r:id="rId6"/>
    <p:sldId id="337" r:id="rId7"/>
    <p:sldId id="338" r:id="rId8"/>
    <p:sldId id="34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4" autoAdjust="0"/>
    <p:restoredTop sz="99328" autoAdjust="0"/>
  </p:normalViewPr>
  <p:slideViewPr>
    <p:cSldViewPr>
      <p:cViewPr>
        <p:scale>
          <a:sx n="70" d="100"/>
          <a:sy n="70" d="100"/>
        </p:scale>
        <p:origin x="-5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7A704-9F1C-4FD3-85D1-57AF2D7FD0E8}" type="datetimeFigureOut">
              <a:rPr lang="en-US" smtClean="0"/>
              <a:pPr/>
              <a:t>11/29/2013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FB8C-BBFF-4397-A51C-1E92596422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269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Tip: Add your own speaker notes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noProof="1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B633F23-BD7A-4454-9BEB-EB9B55CB5FDA}" type="datetime1">
              <a:rPr lang="en-US" smtClean="0"/>
              <a:t>11/29/2013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0449C0-9663-4985-AF19-9ACCDD099CB3}" type="datetime1">
              <a:rPr lang="en-US" smtClean="0"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DAA5F0-FAF1-429A-875E-27CDFD58FF71}" type="datetime1">
              <a:rPr lang="en-US" smtClean="0"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339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A4503AE-FA39-4857-8FD2-7DC16BC59496}" type="datetime1">
              <a:rPr lang="en-US" smtClean="0"/>
              <a:t>11/29/2013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EA36734-4B80-4E69-8B5F-4F5E1311180C}" type="datetime1">
              <a:rPr lang="en-US" smtClean="0"/>
              <a:t>11/29/2013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76DBEB-16F6-4A3E-9A89-DB4A76D6A1F4}" type="datetime1">
              <a:rPr lang="en-US" smtClean="0"/>
              <a:t>11/29/2013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B4A089-726B-426C-9EE3-9DE1AC9E82A4}" type="datetime1">
              <a:rPr lang="en-US" smtClean="0"/>
              <a:t>11/29/2013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B24349C-CA11-4494-8440-89C800231C25}" type="datetime1">
              <a:rPr lang="en-US" smtClean="0"/>
              <a:t>11/29/2013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8647B1-996A-4A69-83C9-8B6085226B4D}" type="datetime1">
              <a:rPr lang="en-US" smtClean="0"/>
              <a:t>11/29/2013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latinLnBrk="0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/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AB1F813-01F0-4249-8E2B-ACC94C41D3F4}" type="datetime1">
              <a:rPr lang="en-US" smtClean="0"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61AE495-E85B-4ED1-AA01-0E5B7F4A4ED7}" type="datetime1">
              <a:rPr lang="en-US" smtClean="0"/>
              <a:t>11/29/2013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90B41CA-569D-40E7-8E58-026C0338B2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 algn="r"/>
            <a:fld id="{D87B0CD9-5FE4-41F6-8CED-73EC7878C8E1}" type="datetime1">
              <a:rPr lang="en-US" smtClean="0"/>
              <a:t>11/29/2013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 algn="ctr"/>
            <a:fld id="{990B41CA-569D-40E7-8E58-026C0338B2C8}" type="slidenum">
              <a:rPr lang="en-US" smtClean="0"/>
              <a:pPr algn="ctr"/>
              <a:t>‹#›</a:t>
            </a:fld>
            <a:endParaRPr lang="en-US" sz="1200">
              <a:solidFill>
                <a:schemeClr val="bg2">
                  <a:shade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43608" y="1268760"/>
            <a:ext cx="7890080" cy="5328592"/>
          </a:xfrm>
        </p:spPr>
        <p:txBody>
          <a:bodyPr>
            <a:normAutofit/>
          </a:bodyPr>
          <a:lstStyle/>
          <a:p>
            <a:pPr marL="82296" indent="0" algn="ctr">
              <a:spcBef>
                <a:spcPts val="0"/>
              </a:spcBef>
              <a:buNone/>
            </a:pPr>
            <a:r>
              <a:rPr lang="en-US" sz="2200" b="1" dirty="0" err="1" smtClean="0">
                <a:latin typeface="Sylfaen" pitchFamily="18" charset="0"/>
              </a:rPr>
              <a:t>Դասընթացների</a:t>
            </a:r>
            <a:r>
              <a:rPr lang="en-US" sz="2200" b="1" dirty="0" smtClean="0">
                <a:latin typeface="Sylfaen" pitchFamily="18" charset="0"/>
              </a:rPr>
              <a:t> </a:t>
            </a:r>
            <a:r>
              <a:rPr lang="en-US" sz="2200" b="1" dirty="0" err="1">
                <a:latin typeface="Sylfaen" pitchFamily="18" charset="0"/>
              </a:rPr>
              <a:t>ծրագիր</a:t>
            </a:r>
            <a:endParaRPr lang="en-US" sz="2200" b="1" dirty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r>
              <a:rPr lang="en-US" sz="1400" dirty="0" err="1" smtClean="0">
                <a:latin typeface="Sylfaen" pitchFamily="18" charset="0"/>
              </a:rPr>
              <a:t>Ծանոթացում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Մարդու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իրավունքների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եվրոպական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կոնվենցիայով</a:t>
            </a:r>
            <a:r>
              <a:rPr lang="en-US" sz="1400" dirty="0" smtClean="0">
                <a:latin typeface="Sylfaen" pitchFamily="18" charset="0"/>
              </a:rPr>
              <a:t> և </a:t>
            </a:r>
            <a:r>
              <a:rPr lang="en-US" sz="1400" dirty="0" err="1" smtClean="0">
                <a:latin typeface="Sylfaen" pitchFamily="18" charset="0"/>
              </a:rPr>
              <a:t>Վերանայված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եվրոպական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սոցիալական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խարտիայով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նախատեսված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խտրականության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հասկացության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հետ</a:t>
            </a:r>
            <a:endParaRPr lang="en-US" sz="14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18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r>
              <a:rPr lang="en-US" sz="2300" dirty="0" err="1" smtClean="0">
                <a:latin typeface="Sylfaen" pitchFamily="18" charset="0"/>
              </a:rPr>
              <a:t>Խտրական</a:t>
            </a:r>
            <a:r>
              <a:rPr lang="en-US" sz="2300" dirty="0" smtClean="0">
                <a:latin typeface="Sylfaen" pitchFamily="18" charset="0"/>
              </a:rPr>
              <a:t> </a:t>
            </a:r>
            <a:r>
              <a:rPr lang="en-US" sz="2300" dirty="0" err="1" smtClean="0">
                <a:latin typeface="Sylfaen" pitchFamily="18" charset="0"/>
              </a:rPr>
              <a:t>վերաբերմունքի</a:t>
            </a:r>
            <a:r>
              <a:rPr lang="en-US" sz="2300" dirty="0" smtClean="0">
                <a:latin typeface="Sylfaen" pitchFamily="18" charset="0"/>
              </a:rPr>
              <a:t> </a:t>
            </a:r>
            <a:r>
              <a:rPr lang="en-US" sz="2300" dirty="0" err="1" smtClean="0">
                <a:latin typeface="Sylfaen" pitchFamily="18" charset="0"/>
              </a:rPr>
              <a:t>տեսակները</a:t>
            </a:r>
            <a:endParaRPr lang="en-US" sz="23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4300" dirty="0" smtClean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4300" dirty="0" smtClean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 smtClean="0">
              <a:latin typeface="Sylfaen" pitchFamily="18" charset="0"/>
            </a:endParaRPr>
          </a:p>
          <a:p>
            <a:pPr marL="82296" indent="0" algn="ctr">
              <a:buNone/>
            </a:pPr>
            <a:r>
              <a:rPr lang="en-US" sz="1400" dirty="0" err="1" smtClean="0">
                <a:latin typeface="Sylfaen" pitchFamily="18" charset="0"/>
              </a:rPr>
              <a:t>Կազմեց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Արա</a:t>
            </a:r>
            <a:r>
              <a:rPr lang="en-US" sz="1400" dirty="0" smtClean="0">
                <a:latin typeface="Sylfaen" pitchFamily="18" charset="0"/>
              </a:rPr>
              <a:t> </a:t>
            </a:r>
            <a:r>
              <a:rPr lang="en-US" sz="1400" dirty="0" err="1" smtClean="0">
                <a:latin typeface="Sylfaen" pitchFamily="18" charset="0"/>
              </a:rPr>
              <a:t>Ղազարյանը</a:t>
            </a:r>
            <a:endParaRPr lang="en-US" sz="14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ru-R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1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pic>
        <p:nvPicPr>
          <p:cNvPr id="8" name="Picture 7" descr="download the format 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430"/>
            <a:ext cx="7056784" cy="11521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2915816" y="4725144"/>
            <a:ext cx="4320480" cy="10081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 err="1" smtClean="0">
                <a:solidFill>
                  <a:prstClr val="black"/>
                </a:solidFill>
              </a:rPr>
              <a:t>Մոդուլ</a:t>
            </a:r>
            <a:r>
              <a:rPr lang="en-US" sz="2400" b="1" dirty="0" smtClean="0">
                <a:solidFill>
                  <a:prstClr val="black"/>
                </a:solidFill>
              </a:rPr>
              <a:t> </a:t>
            </a:r>
            <a:r>
              <a:rPr lang="en-US" sz="2400" b="1" dirty="0">
                <a:solidFill>
                  <a:prstClr val="black"/>
                </a:solidFill>
              </a:rPr>
              <a:t>2</a:t>
            </a:r>
            <a:endParaRPr lang="en-US" sz="2400" b="1" dirty="0">
              <a:solidFill>
                <a:prstClr val="black"/>
              </a:solidFill>
              <a:latin typeface="Sylfaen" pitchFamily="18" charset="0"/>
            </a:endParaRPr>
          </a:p>
          <a:p>
            <a:pPr algn="ctr"/>
            <a:r>
              <a:rPr lang="en-US" sz="2000" dirty="0" err="1" smtClean="0">
                <a:solidFill>
                  <a:prstClr val="black"/>
                </a:solidFill>
                <a:latin typeface="Sylfaen" pitchFamily="18" charset="0"/>
              </a:rPr>
              <a:t>Դասընթաց</a:t>
            </a:r>
            <a:r>
              <a:rPr lang="en-US" sz="2000" dirty="0" smtClean="0">
                <a:solidFill>
                  <a:prstClr val="black"/>
                </a:solidFill>
                <a:latin typeface="Sylfaen" pitchFamily="18" charset="0"/>
              </a:rPr>
              <a:t> 4</a:t>
            </a:r>
            <a:endParaRPr lang="en-US" sz="2000" dirty="0">
              <a:solidFill>
                <a:prstClr val="black"/>
              </a:solidFill>
              <a:latin typeface="Sylfaen" pitchFamily="18" charset="0"/>
            </a:endParaRPr>
          </a:p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54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Խտրականության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հասկացությունը</a:t>
            </a: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600" b="1" dirty="0" err="1" smtClean="0">
                <a:effectLst/>
                <a:latin typeface="Sylfaen" pitchFamily="18" charset="0"/>
              </a:rPr>
              <a:t>Դասընթաց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600" b="1" dirty="0" smtClean="0">
                <a:effectLst/>
                <a:latin typeface="Sylfaen" pitchFamily="18" charset="0"/>
              </a:rPr>
              <a:t>1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416824" cy="5544616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Թեմա</a:t>
            </a:r>
            <a:r>
              <a:rPr lang="en-US" sz="1800" dirty="0" smtClean="0">
                <a:latin typeface="Sylfaen" pitchFamily="18" charset="0"/>
              </a:rPr>
              <a:t> 1 – </a:t>
            </a:r>
            <a:r>
              <a:rPr lang="en-US" sz="1800" dirty="0" err="1" smtClean="0">
                <a:latin typeface="Sylfaen" pitchFamily="18" charset="0"/>
              </a:rPr>
              <a:t>Ուղղակի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խտրականություն</a:t>
            </a: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7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None/>
            </a:pPr>
            <a:endParaRPr lang="en-US" sz="1700" b="1" dirty="0" smtClean="0"/>
          </a:p>
          <a:p>
            <a:pPr marL="446088" indent="-265113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y-AM" sz="1600" dirty="0"/>
              <a:t/>
            </a:r>
            <a:br>
              <a:rPr lang="hy-AM" sz="1600" dirty="0"/>
            </a:br>
            <a:r>
              <a:rPr lang="en-US" sz="2000" b="1" dirty="0" err="1" smtClean="0"/>
              <a:t>Ուղղակի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խտրականություն</a:t>
            </a:r>
            <a:r>
              <a:rPr lang="en-US" sz="2000" b="1" dirty="0" smtClean="0"/>
              <a:t> </a:t>
            </a:r>
            <a:r>
              <a:rPr lang="en-US" sz="2000" dirty="0" smtClean="0"/>
              <a:t>– </a:t>
            </a:r>
            <a:r>
              <a:rPr lang="en-US" sz="2000" dirty="0" err="1" smtClean="0"/>
              <a:t>խտրականության</a:t>
            </a:r>
            <a:r>
              <a:rPr lang="en-US" sz="2000" dirty="0" smtClean="0"/>
              <a:t> </a:t>
            </a:r>
            <a:r>
              <a:rPr lang="en-US" sz="2000" dirty="0" err="1" smtClean="0"/>
              <a:t>արգելքի</a:t>
            </a:r>
            <a:r>
              <a:rPr lang="en-US" sz="2000" dirty="0" smtClean="0"/>
              <a:t> </a:t>
            </a:r>
            <a:r>
              <a:rPr lang="en-US" sz="2000" dirty="0" err="1" smtClean="0"/>
              <a:t>հիմքերից</a:t>
            </a:r>
            <a:r>
              <a:rPr lang="en-US" sz="2000" dirty="0" smtClean="0"/>
              <a:t> </a:t>
            </a:r>
            <a:r>
              <a:rPr lang="en-US" sz="2000" dirty="0" err="1" smtClean="0"/>
              <a:t>որևէ</a:t>
            </a:r>
            <a:r>
              <a:rPr lang="en-US" sz="2000" dirty="0" smtClean="0"/>
              <a:t> </a:t>
            </a:r>
            <a:r>
              <a:rPr lang="en-US" sz="2000" dirty="0" err="1" smtClean="0"/>
              <a:t>մեկով</a:t>
            </a:r>
            <a:r>
              <a:rPr lang="en-US" sz="2000" dirty="0" smtClean="0"/>
              <a:t> </a:t>
            </a:r>
            <a:r>
              <a:rPr lang="en-US" sz="2000" dirty="0" err="1" smtClean="0"/>
              <a:t>անձի</a:t>
            </a:r>
            <a:r>
              <a:rPr lang="en-US" sz="2000" dirty="0" smtClean="0"/>
              <a:t> </a:t>
            </a:r>
            <a:r>
              <a:rPr lang="en-US" sz="2000" dirty="0" err="1" smtClean="0"/>
              <a:t>նկատմամբ</a:t>
            </a:r>
            <a:r>
              <a:rPr lang="en-US" sz="2000" dirty="0" smtClean="0"/>
              <a:t> </a:t>
            </a:r>
            <a:r>
              <a:rPr lang="en-US" sz="2000" dirty="0" err="1" smtClean="0"/>
              <a:t>տարբերակված</a:t>
            </a:r>
            <a:r>
              <a:rPr lang="en-US" sz="2000" dirty="0" smtClean="0"/>
              <a:t> </a:t>
            </a:r>
            <a:r>
              <a:rPr lang="en-US" sz="2000" dirty="0" err="1" smtClean="0"/>
              <a:t>մոտեցում</a:t>
            </a:r>
            <a:r>
              <a:rPr lang="en-US" sz="2000" dirty="0" smtClean="0"/>
              <a:t> </a:t>
            </a:r>
            <a:r>
              <a:rPr lang="en-US" sz="2000" dirty="0" err="1" smtClean="0"/>
              <a:t>նույնանման</a:t>
            </a:r>
            <a:r>
              <a:rPr lang="en-US" sz="2000" dirty="0" smtClean="0"/>
              <a:t> </a:t>
            </a:r>
            <a:r>
              <a:rPr lang="en-US" sz="2000" dirty="0" err="1" smtClean="0"/>
              <a:t>իրավիճակում</a:t>
            </a:r>
            <a:r>
              <a:rPr lang="en-US" sz="2000" dirty="0" smtClean="0"/>
              <a:t> </a:t>
            </a:r>
            <a:r>
              <a:rPr lang="en-US" sz="2000" dirty="0" err="1" smtClean="0"/>
              <a:t>գտնվող</a:t>
            </a:r>
            <a:r>
              <a:rPr lang="en-US" sz="2000" dirty="0" smtClean="0"/>
              <a:t> </a:t>
            </a:r>
            <a:r>
              <a:rPr lang="en-US" sz="2000" dirty="0" err="1" smtClean="0"/>
              <a:t>այլ</a:t>
            </a:r>
            <a:r>
              <a:rPr lang="en-US" sz="2000" dirty="0" smtClean="0"/>
              <a:t> </a:t>
            </a:r>
            <a:r>
              <a:rPr lang="en-US" sz="2000" dirty="0" err="1" smtClean="0"/>
              <a:t>անձի</a:t>
            </a:r>
            <a:r>
              <a:rPr lang="en-US" sz="2000" dirty="0" smtClean="0"/>
              <a:t> </a:t>
            </a:r>
            <a:r>
              <a:rPr lang="en-US" sz="2000" dirty="0" err="1" smtClean="0"/>
              <a:t>համեմատ</a:t>
            </a:r>
            <a:r>
              <a:rPr lang="en-US" sz="2000" dirty="0" smtClean="0"/>
              <a:t>։</a:t>
            </a:r>
          </a:p>
          <a:p>
            <a:pPr marL="446088" indent="-265113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/>
          </a:p>
          <a:p>
            <a:pPr marL="446088" indent="-265113">
              <a:lnSpc>
                <a:spcPct val="110000"/>
              </a:lnSpc>
              <a:spcBef>
                <a:spcPts val="0"/>
              </a:spcBef>
              <a:buNone/>
            </a:pPr>
            <a:endParaRPr lang="en-US" sz="20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2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Խտրականության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հասկացությունը</a:t>
            </a: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600" b="1" dirty="0" err="1" smtClean="0">
                <a:effectLst/>
                <a:latin typeface="Sylfaen" pitchFamily="18" charset="0"/>
              </a:rPr>
              <a:t>Դասընթաց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600" b="1" dirty="0" smtClean="0">
                <a:effectLst/>
                <a:latin typeface="Sylfaen" pitchFamily="18" charset="0"/>
              </a:rPr>
              <a:t>1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560840" cy="5544616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Թեմա</a:t>
            </a:r>
            <a:r>
              <a:rPr lang="en-US" sz="1800" dirty="0" smtClean="0">
                <a:latin typeface="Sylfaen" pitchFamily="18" charset="0"/>
              </a:rPr>
              <a:t> 2 – </a:t>
            </a:r>
            <a:r>
              <a:rPr lang="en-US" sz="1800" dirty="0" err="1" smtClean="0">
                <a:latin typeface="Sylfaen" pitchFamily="18" charset="0"/>
              </a:rPr>
              <a:t>Անուղղակի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խտրականություն</a:t>
            </a: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7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None/>
            </a:pPr>
            <a:endParaRPr lang="en-US" sz="1700" b="1" dirty="0" smtClean="0"/>
          </a:p>
          <a:p>
            <a:pPr marL="446088" indent="-350838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y-AM" sz="1600" dirty="0" smtClean="0"/>
              <a:t/>
            </a:r>
            <a:br>
              <a:rPr lang="hy-AM" sz="1600" dirty="0" smtClean="0"/>
            </a:br>
            <a:r>
              <a:rPr lang="en-US" sz="1800" b="1" dirty="0" err="1" smtClean="0"/>
              <a:t>Անուղղակի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խտրականություն</a:t>
            </a:r>
            <a:r>
              <a:rPr lang="en-US" sz="1800" b="1" dirty="0" smtClean="0"/>
              <a:t> </a:t>
            </a:r>
            <a:r>
              <a:rPr lang="en-US" sz="1800" dirty="0" smtClean="0"/>
              <a:t>– </a:t>
            </a:r>
            <a:r>
              <a:rPr lang="en-US" sz="1800" dirty="0" err="1" smtClean="0"/>
              <a:t>ցանկացած</a:t>
            </a:r>
            <a:r>
              <a:rPr lang="en-US" sz="1800" dirty="0" smtClean="0"/>
              <a:t> </a:t>
            </a:r>
            <a:r>
              <a:rPr lang="en-US" sz="1800" dirty="0" err="1" smtClean="0"/>
              <a:t>առերևույթ</a:t>
            </a:r>
            <a:r>
              <a:rPr lang="en-US" sz="1800" dirty="0" smtClean="0"/>
              <a:t> </a:t>
            </a:r>
            <a:r>
              <a:rPr lang="en-US" sz="1800" dirty="0" err="1" smtClean="0"/>
              <a:t>չեզոք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իրավիճակ</a:t>
            </a:r>
            <a:r>
              <a:rPr lang="en-US" sz="1800" dirty="0" smtClean="0"/>
              <a:t>, </a:t>
            </a:r>
            <a:r>
              <a:rPr lang="en-US" sz="1800" dirty="0" err="1" smtClean="0"/>
              <a:t>գործողություն</a:t>
            </a:r>
            <a:r>
              <a:rPr lang="en-US" sz="1800" dirty="0" smtClean="0"/>
              <a:t>, </a:t>
            </a:r>
            <a:r>
              <a:rPr lang="en-US" sz="1800" dirty="0" err="1" smtClean="0"/>
              <a:t>չափանիշ</a:t>
            </a:r>
            <a:r>
              <a:rPr lang="en-US" sz="1800" dirty="0" smtClean="0"/>
              <a:t> </a:t>
            </a:r>
            <a:r>
              <a:rPr lang="en-US" sz="1800" dirty="0" err="1" smtClean="0"/>
              <a:t>կամ</a:t>
            </a:r>
            <a:r>
              <a:rPr lang="en-US" sz="1800" dirty="0" smtClean="0"/>
              <a:t> </a:t>
            </a:r>
            <a:r>
              <a:rPr lang="en-US" sz="1800" dirty="0" err="1" smtClean="0"/>
              <a:t>պրակտիկա</a:t>
            </a:r>
            <a:r>
              <a:rPr lang="en-US" sz="1800" dirty="0" smtClean="0"/>
              <a:t>, </a:t>
            </a:r>
            <a:r>
              <a:rPr lang="en-US" sz="1800" dirty="0" err="1" smtClean="0"/>
              <a:t>որի</a:t>
            </a:r>
            <a:r>
              <a:rPr lang="en-US" sz="1800" dirty="0" smtClean="0"/>
              <a:t> </a:t>
            </a:r>
            <a:r>
              <a:rPr lang="en-US" sz="1800" dirty="0" err="1" smtClean="0"/>
              <a:t>արդյունքում</a:t>
            </a:r>
            <a:r>
              <a:rPr lang="en-US" sz="1800" dirty="0" smtClean="0"/>
              <a:t> </a:t>
            </a:r>
            <a:r>
              <a:rPr lang="en-US" sz="1800" dirty="0" err="1" smtClean="0"/>
              <a:t>անձը</a:t>
            </a:r>
            <a:r>
              <a:rPr lang="en-US" sz="1800" dirty="0" smtClean="0"/>
              <a:t> </a:t>
            </a:r>
            <a:r>
              <a:rPr lang="en-US" sz="1800" dirty="0" err="1" smtClean="0"/>
              <a:t>դրվում</a:t>
            </a:r>
            <a:r>
              <a:rPr lang="en-US" sz="1800" dirty="0" smtClean="0"/>
              <a:t> է </a:t>
            </a:r>
            <a:r>
              <a:rPr lang="en-US" sz="1800" dirty="0" err="1" smtClean="0"/>
              <a:t>մեկ</a:t>
            </a:r>
            <a:r>
              <a:rPr lang="en-US" sz="1800" dirty="0" smtClean="0"/>
              <a:t> </a:t>
            </a:r>
            <a:r>
              <a:rPr lang="en-US" sz="1800" dirty="0" err="1" smtClean="0"/>
              <a:t>այլ</a:t>
            </a:r>
            <a:r>
              <a:rPr lang="en-US" sz="1800" dirty="0" smtClean="0"/>
              <a:t> </a:t>
            </a:r>
            <a:r>
              <a:rPr lang="en-US" sz="1800" dirty="0" err="1" smtClean="0"/>
              <a:t>անձի</a:t>
            </a:r>
            <a:r>
              <a:rPr lang="en-US" sz="1800" dirty="0" smtClean="0"/>
              <a:t> </a:t>
            </a:r>
            <a:r>
              <a:rPr lang="en-US" sz="1800" dirty="0" err="1" smtClean="0"/>
              <a:t>համեմատ</a:t>
            </a:r>
            <a:r>
              <a:rPr lang="en-US" sz="1800" dirty="0" smtClean="0"/>
              <a:t> </a:t>
            </a:r>
            <a:r>
              <a:rPr lang="en-US" sz="1800" dirty="0" err="1" smtClean="0"/>
              <a:t>անբարենպաստ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իրավիճակում</a:t>
            </a:r>
            <a:r>
              <a:rPr lang="en-US" sz="1800" dirty="0" smtClean="0"/>
              <a:t> </a:t>
            </a:r>
            <a:r>
              <a:rPr lang="en-US" sz="1800" dirty="0" err="1" smtClean="0"/>
              <a:t>խտրականության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արգելքով</a:t>
            </a:r>
            <a:r>
              <a:rPr lang="en-US" sz="1800" dirty="0" smtClean="0"/>
              <a:t> </a:t>
            </a:r>
            <a:r>
              <a:rPr lang="en-US" sz="1800" dirty="0" err="1" smtClean="0"/>
              <a:t>պաշտպանված</a:t>
            </a:r>
            <a:r>
              <a:rPr lang="en-US" sz="1800" dirty="0" smtClean="0"/>
              <a:t> </a:t>
            </a:r>
            <a:r>
              <a:rPr lang="en-US" sz="1800" dirty="0" err="1" smtClean="0"/>
              <a:t>հիմքերից</a:t>
            </a:r>
            <a:r>
              <a:rPr lang="en-US" sz="1800" dirty="0" smtClean="0"/>
              <a:t> </a:t>
            </a:r>
            <a:r>
              <a:rPr lang="en-US" sz="1800" dirty="0" err="1" smtClean="0"/>
              <a:t>որևէ</a:t>
            </a:r>
            <a:r>
              <a:rPr lang="en-US" sz="1800" dirty="0" smtClean="0"/>
              <a:t> </a:t>
            </a:r>
            <a:r>
              <a:rPr lang="en-US" sz="1800" dirty="0" err="1" smtClean="0"/>
              <a:t>մեկով</a:t>
            </a:r>
            <a:r>
              <a:rPr lang="en-US" sz="1800" dirty="0" smtClean="0"/>
              <a:t>, </a:t>
            </a:r>
            <a:r>
              <a:rPr lang="en-US" sz="1800" dirty="0" err="1" smtClean="0"/>
              <a:t>բացառությամբ</a:t>
            </a:r>
            <a:r>
              <a:rPr lang="en-US" sz="1800" dirty="0" smtClean="0"/>
              <a:t> </a:t>
            </a:r>
            <a:r>
              <a:rPr lang="en-US" sz="1800" dirty="0" err="1" smtClean="0"/>
              <a:t>այն</a:t>
            </a:r>
            <a:r>
              <a:rPr lang="en-US" sz="1800" dirty="0" smtClean="0"/>
              <a:t> </a:t>
            </a:r>
            <a:r>
              <a:rPr lang="en-US" sz="1800" dirty="0" err="1" smtClean="0"/>
              <a:t>դեպքերի</a:t>
            </a:r>
            <a:r>
              <a:rPr lang="en-US" sz="1800" dirty="0" smtClean="0"/>
              <a:t>, </a:t>
            </a:r>
            <a:r>
              <a:rPr lang="en-US" sz="1800" dirty="0" err="1" smtClean="0"/>
              <a:t>երբ</a:t>
            </a:r>
            <a:r>
              <a:rPr lang="en-US" sz="1800" dirty="0" smtClean="0"/>
              <a:t> </a:t>
            </a:r>
            <a:r>
              <a:rPr lang="en-US" sz="1800" dirty="0" err="1" smtClean="0"/>
              <a:t>այդպիսի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իրավիճակը</a:t>
            </a:r>
            <a:r>
              <a:rPr lang="en-US" sz="1800" dirty="0" smtClean="0"/>
              <a:t>, </a:t>
            </a:r>
            <a:r>
              <a:rPr lang="en-US" sz="1800" dirty="0" err="1" smtClean="0"/>
              <a:t>գործողությունը</a:t>
            </a:r>
            <a:r>
              <a:rPr lang="en-US" sz="1800" dirty="0" smtClean="0"/>
              <a:t>, </a:t>
            </a:r>
            <a:r>
              <a:rPr lang="en-US" sz="1800" dirty="0" err="1" smtClean="0"/>
              <a:t>չափանիշը</a:t>
            </a:r>
            <a:r>
              <a:rPr lang="en-US" sz="1800" dirty="0" smtClean="0"/>
              <a:t> </a:t>
            </a:r>
            <a:r>
              <a:rPr lang="en-US" sz="1800" dirty="0" err="1" smtClean="0"/>
              <a:t>կամ</a:t>
            </a:r>
            <a:r>
              <a:rPr lang="en-US" sz="1800" dirty="0" smtClean="0"/>
              <a:t> </a:t>
            </a:r>
            <a:r>
              <a:rPr lang="en-US" sz="1800" dirty="0" err="1" smtClean="0"/>
              <a:t>պրակտիկան</a:t>
            </a:r>
            <a:r>
              <a:rPr lang="en-US" sz="1800" dirty="0" smtClean="0"/>
              <a:t> </a:t>
            </a:r>
            <a:r>
              <a:rPr lang="en-US" sz="1800" dirty="0" err="1" smtClean="0"/>
              <a:t>օբյեկտիվորեն</a:t>
            </a:r>
            <a:r>
              <a:rPr lang="en-US" sz="1800" dirty="0" smtClean="0"/>
              <a:t> </a:t>
            </a:r>
            <a:r>
              <a:rPr lang="en-US" sz="1800" dirty="0" err="1" smtClean="0"/>
              <a:t>արդարացված</a:t>
            </a:r>
            <a:r>
              <a:rPr lang="en-US" sz="1800" dirty="0" smtClean="0"/>
              <a:t> </a:t>
            </a:r>
            <a:r>
              <a:rPr lang="en-US" sz="1800" dirty="0" err="1" smtClean="0"/>
              <a:t>են</a:t>
            </a:r>
            <a:r>
              <a:rPr lang="en-US" sz="1800" dirty="0" smtClean="0"/>
              <a:t> </a:t>
            </a:r>
            <a:r>
              <a:rPr lang="en-US" sz="1800" dirty="0" err="1" smtClean="0"/>
              <a:t>հետապնդվող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իրավաչափ</a:t>
            </a:r>
            <a:r>
              <a:rPr lang="en-US" sz="1800" dirty="0" smtClean="0"/>
              <a:t> </a:t>
            </a:r>
            <a:r>
              <a:rPr lang="en-US" sz="1800" dirty="0" err="1" smtClean="0"/>
              <a:t>նպատակով</a:t>
            </a:r>
            <a:r>
              <a:rPr lang="en-US" sz="1800" dirty="0" smtClean="0"/>
              <a:t> և </a:t>
            </a:r>
            <a:r>
              <a:rPr lang="en-US" sz="1800" dirty="0" err="1" smtClean="0"/>
              <a:t>այդ</a:t>
            </a:r>
            <a:r>
              <a:rPr lang="en-US" sz="1800" dirty="0" smtClean="0"/>
              <a:t> </a:t>
            </a:r>
            <a:r>
              <a:rPr lang="en-US" sz="1800" dirty="0" err="1" smtClean="0"/>
              <a:t>նպատակին</a:t>
            </a:r>
            <a:r>
              <a:rPr lang="en-US" sz="1800" dirty="0" smtClean="0"/>
              <a:t> </a:t>
            </a:r>
            <a:r>
              <a:rPr lang="en-US" sz="1800" dirty="0" err="1" smtClean="0"/>
              <a:t>հասնելու</a:t>
            </a:r>
            <a:r>
              <a:rPr lang="en-US" sz="1800" dirty="0" smtClean="0"/>
              <a:t> </a:t>
            </a:r>
            <a:r>
              <a:rPr lang="en-US" sz="1800" dirty="0" err="1" smtClean="0"/>
              <a:t>համար</a:t>
            </a:r>
            <a:r>
              <a:rPr lang="en-US" sz="1800" dirty="0" smtClean="0"/>
              <a:t> </a:t>
            </a:r>
            <a:r>
              <a:rPr lang="en-US" sz="1800" dirty="0" err="1" smtClean="0"/>
              <a:t>կիրառված</a:t>
            </a:r>
            <a:r>
              <a:rPr lang="en-US" sz="1800" dirty="0" smtClean="0"/>
              <a:t> </a:t>
            </a:r>
            <a:r>
              <a:rPr lang="en-US" sz="1800" dirty="0" err="1" smtClean="0"/>
              <a:t>միջոցները</a:t>
            </a:r>
            <a:r>
              <a:rPr lang="en-US" sz="1800" dirty="0" smtClean="0"/>
              <a:t> </a:t>
            </a:r>
            <a:r>
              <a:rPr lang="en-US" sz="1800" dirty="0" err="1" smtClean="0"/>
              <a:t>համաչափ</a:t>
            </a:r>
            <a:r>
              <a:rPr lang="en-US" sz="1800" dirty="0" smtClean="0"/>
              <a:t> </a:t>
            </a:r>
            <a:r>
              <a:rPr lang="en-US" sz="1800" dirty="0" err="1" smtClean="0"/>
              <a:t>են</a:t>
            </a:r>
            <a:r>
              <a:rPr lang="en-US" sz="1800" dirty="0" smtClean="0"/>
              <a:t>, </a:t>
            </a:r>
            <a:r>
              <a:rPr lang="en-US" sz="1800" dirty="0" err="1" smtClean="0"/>
              <a:t>նպատակահարմար</a:t>
            </a:r>
            <a:r>
              <a:rPr lang="en-US" sz="1800" dirty="0" smtClean="0"/>
              <a:t> </a:t>
            </a:r>
            <a:r>
              <a:rPr lang="en-US" sz="1800" dirty="0" err="1" smtClean="0"/>
              <a:t>ու</a:t>
            </a:r>
            <a:r>
              <a:rPr lang="en-US" sz="1800" dirty="0" smtClean="0"/>
              <a:t> </a:t>
            </a:r>
            <a:r>
              <a:rPr lang="en-US" sz="1800" dirty="0" err="1" smtClean="0"/>
              <a:t>անհաժեշտ</a:t>
            </a:r>
            <a:r>
              <a:rPr lang="en-US" sz="1800" dirty="0" smtClean="0"/>
              <a:t>։</a:t>
            </a:r>
          </a:p>
          <a:p>
            <a:pPr marL="446088" indent="-265113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446088" indent="-265113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3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61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Խտրականության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հասկացությունը</a:t>
            </a: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600" b="1" dirty="0" err="1" smtClean="0">
                <a:effectLst/>
                <a:latin typeface="Sylfaen" pitchFamily="18" charset="0"/>
              </a:rPr>
              <a:t>Դասընթաց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600" b="1" dirty="0" smtClean="0">
                <a:effectLst/>
                <a:latin typeface="Sylfaen" pitchFamily="18" charset="0"/>
              </a:rPr>
              <a:t>1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8" y="1052736"/>
            <a:ext cx="7272808" cy="5544616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Թեմա</a:t>
            </a:r>
            <a:r>
              <a:rPr lang="en-US" sz="1800" dirty="0" smtClean="0">
                <a:latin typeface="Sylfaen" pitchFamily="18" charset="0"/>
              </a:rPr>
              <a:t> 2 – </a:t>
            </a:r>
            <a:r>
              <a:rPr lang="en-US" sz="1800" dirty="0" err="1" smtClean="0">
                <a:latin typeface="Sylfaen" pitchFamily="18" charset="0"/>
              </a:rPr>
              <a:t>Անուղղակի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խտրականություն</a:t>
            </a: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7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None/>
            </a:pPr>
            <a:endParaRPr lang="en-US" sz="1700" b="1" dirty="0" smtClean="0"/>
          </a:p>
          <a:p>
            <a:pPr marL="9525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y-AM" sz="1600" dirty="0"/>
              <a:t/>
            </a:r>
            <a:br>
              <a:rPr lang="hy-AM" sz="1600" dirty="0"/>
            </a:br>
            <a:r>
              <a:rPr lang="en-US" sz="1800" b="1" dirty="0" err="1" smtClean="0"/>
              <a:t>Խտրականության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հրահրում</a:t>
            </a:r>
            <a:r>
              <a:rPr lang="en-US" sz="1800" b="1" dirty="0" smtClean="0"/>
              <a:t> </a:t>
            </a:r>
            <a:r>
              <a:rPr lang="en-US" sz="1800" dirty="0" smtClean="0"/>
              <a:t>– </a:t>
            </a:r>
            <a:r>
              <a:rPr lang="en-US" sz="1800" dirty="0" err="1" smtClean="0"/>
              <a:t>ցանկացած</a:t>
            </a:r>
            <a:r>
              <a:rPr lang="en-US" sz="1800" dirty="0" smtClean="0"/>
              <a:t> </a:t>
            </a:r>
            <a:r>
              <a:rPr lang="en-US" sz="1800" dirty="0" err="1" smtClean="0"/>
              <a:t>գործողություն</a:t>
            </a:r>
            <a:r>
              <a:rPr lang="en-US" sz="1800" dirty="0" smtClean="0"/>
              <a:t>, </a:t>
            </a:r>
            <a:r>
              <a:rPr lang="en-US" sz="1800" dirty="0" err="1" smtClean="0"/>
              <a:t>որի</a:t>
            </a:r>
            <a:r>
              <a:rPr lang="en-US" sz="1800" dirty="0" smtClean="0"/>
              <a:t> </a:t>
            </a:r>
            <a:r>
              <a:rPr lang="en-US" sz="1800" dirty="0" err="1" smtClean="0"/>
              <a:t>միջոցով</a:t>
            </a:r>
            <a:r>
              <a:rPr lang="en-US" sz="1800" dirty="0" smtClean="0"/>
              <a:t> </a:t>
            </a:r>
            <a:r>
              <a:rPr lang="en-US" sz="1800" dirty="0" err="1" smtClean="0"/>
              <a:t>մի</a:t>
            </a:r>
            <a:r>
              <a:rPr lang="en-US" sz="1800" dirty="0" smtClean="0"/>
              <a:t> </a:t>
            </a:r>
            <a:r>
              <a:rPr lang="en-US" sz="1800" dirty="0" err="1" smtClean="0"/>
              <a:t>անձ</a:t>
            </a:r>
            <a:r>
              <a:rPr lang="en-US" sz="1800" dirty="0" smtClean="0"/>
              <a:t> </a:t>
            </a:r>
            <a:r>
              <a:rPr lang="en-US" sz="1800" dirty="0" err="1" smtClean="0"/>
              <a:t>գործադրում</a:t>
            </a:r>
            <a:r>
              <a:rPr lang="en-US" sz="1800" dirty="0" smtClean="0"/>
              <a:t> է </a:t>
            </a:r>
            <a:r>
              <a:rPr lang="en-US" sz="1800" dirty="0" err="1" smtClean="0"/>
              <a:t>ճնշում</a:t>
            </a:r>
            <a:r>
              <a:rPr lang="en-US" sz="1800" dirty="0" smtClean="0"/>
              <a:t> </a:t>
            </a:r>
            <a:r>
              <a:rPr lang="en-US" sz="1800" dirty="0" err="1" smtClean="0"/>
              <a:t>կամ</a:t>
            </a:r>
            <a:r>
              <a:rPr lang="en-US" sz="1800" dirty="0" smtClean="0"/>
              <a:t> </a:t>
            </a:r>
            <a:r>
              <a:rPr lang="en-US" sz="1800" dirty="0" err="1" smtClean="0"/>
              <a:t>ցուցաբերում</a:t>
            </a:r>
            <a:r>
              <a:rPr lang="en-US" sz="1800" dirty="0" smtClean="0"/>
              <a:t> </a:t>
            </a:r>
            <a:r>
              <a:rPr lang="en-US" sz="1800" dirty="0" err="1" smtClean="0"/>
              <a:t>որոշակի</a:t>
            </a:r>
            <a:r>
              <a:rPr lang="en-US" sz="1800" dirty="0" smtClean="0"/>
              <a:t> </a:t>
            </a:r>
            <a:r>
              <a:rPr lang="en-US" sz="1800" dirty="0" err="1" smtClean="0"/>
              <a:t>վարքագիծ</a:t>
            </a:r>
            <a:r>
              <a:rPr lang="en-US" sz="1800" dirty="0" smtClean="0"/>
              <a:t> </a:t>
            </a:r>
            <a:r>
              <a:rPr lang="en-US" sz="1800" dirty="0" err="1" smtClean="0"/>
              <a:t>նպատակ</a:t>
            </a:r>
            <a:r>
              <a:rPr lang="en-US" sz="1800" dirty="0" smtClean="0"/>
              <a:t> </a:t>
            </a:r>
            <a:r>
              <a:rPr lang="en-US" sz="1800" dirty="0" err="1" smtClean="0"/>
              <a:t>ունենալով</a:t>
            </a:r>
            <a:r>
              <a:rPr lang="en-US" sz="1800" dirty="0" smtClean="0"/>
              <a:t> </a:t>
            </a:r>
            <a:r>
              <a:rPr lang="en-US" sz="1800" dirty="0" err="1" smtClean="0"/>
              <a:t>խտրականության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ենթարկել</a:t>
            </a:r>
            <a:r>
              <a:rPr lang="en-US" sz="1800" dirty="0" smtClean="0"/>
              <a:t> </a:t>
            </a:r>
            <a:r>
              <a:rPr lang="en-US" sz="1800" dirty="0" err="1" smtClean="0"/>
              <a:t>երրորդ</a:t>
            </a:r>
            <a:r>
              <a:rPr lang="en-US" sz="1800" dirty="0" smtClean="0"/>
              <a:t> </a:t>
            </a:r>
            <a:r>
              <a:rPr lang="en-US" sz="1800" dirty="0" err="1" smtClean="0"/>
              <a:t>անձի</a:t>
            </a:r>
            <a:r>
              <a:rPr lang="en-US" sz="1800" dirty="0" smtClean="0"/>
              <a:t> </a:t>
            </a:r>
            <a:r>
              <a:rPr lang="en-US" sz="1800" dirty="0" err="1" smtClean="0"/>
              <a:t>խտրականության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արգելքով</a:t>
            </a:r>
            <a:r>
              <a:rPr lang="en-US" sz="1800" dirty="0" smtClean="0"/>
              <a:t> </a:t>
            </a:r>
            <a:r>
              <a:rPr lang="en-US" sz="1800" dirty="0" err="1" smtClean="0"/>
              <a:t>պաշտպանված</a:t>
            </a:r>
            <a:r>
              <a:rPr lang="en-US" sz="1800" dirty="0" smtClean="0"/>
              <a:t> </a:t>
            </a:r>
            <a:r>
              <a:rPr lang="en-US" sz="1800" dirty="0" err="1" smtClean="0"/>
              <a:t>հատկանիշներով</a:t>
            </a:r>
            <a:r>
              <a:rPr lang="en-US" sz="1800" dirty="0" smtClean="0"/>
              <a:t>։</a:t>
            </a:r>
          </a:p>
          <a:p>
            <a:pPr marL="446088" indent="-265113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446088" indent="-265113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4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45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Խտրականության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հասկացությունը</a:t>
            </a: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600" b="1" dirty="0" err="1" smtClean="0">
                <a:effectLst/>
                <a:latin typeface="Sylfaen" pitchFamily="18" charset="0"/>
              </a:rPr>
              <a:t>Դասընթաց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600" b="1" dirty="0" smtClean="0">
                <a:effectLst/>
                <a:latin typeface="Sylfaen" pitchFamily="18" charset="0"/>
              </a:rPr>
              <a:t>1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560840" cy="5544616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Թեմա</a:t>
            </a:r>
            <a:r>
              <a:rPr lang="en-US" sz="1800" dirty="0" smtClean="0">
                <a:latin typeface="Sylfaen" pitchFamily="18" charset="0"/>
              </a:rPr>
              <a:t> 2 – </a:t>
            </a:r>
            <a:r>
              <a:rPr lang="en-US" sz="1800" dirty="0" err="1" smtClean="0">
                <a:latin typeface="Sylfaen" pitchFamily="18" charset="0"/>
              </a:rPr>
              <a:t>Անուղղակի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խտրականություն</a:t>
            </a: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7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None/>
            </a:pPr>
            <a:endParaRPr lang="en-US" sz="1700" b="1" dirty="0" smtClean="0"/>
          </a:p>
          <a:p>
            <a:pPr marL="9525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hy-AM" sz="1600" dirty="0"/>
              <a:t/>
            </a:r>
            <a:br>
              <a:rPr lang="hy-AM" sz="1600" dirty="0"/>
            </a:br>
            <a:r>
              <a:rPr lang="en-US" sz="1800" b="1" dirty="0" err="1" smtClean="0"/>
              <a:t>Ասոցացված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խտրականություն</a:t>
            </a:r>
            <a:r>
              <a:rPr lang="en-US" sz="1800" b="1" dirty="0" smtClean="0"/>
              <a:t> </a:t>
            </a:r>
            <a:r>
              <a:rPr lang="en-US" sz="1800" dirty="0" smtClean="0"/>
              <a:t>– </a:t>
            </a:r>
            <a:r>
              <a:rPr lang="en-US" sz="1800" dirty="0" err="1" smtClean="0"/>
              <a:t>խտրական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գործողություն</a:t>
            </a:r>
            <a:r>
              <a:rPr lang="en-US" sz="1800" dirty="0" smtClean="0"/>
              <a:t> </a:t>
            </a:r>
            <a:r>
              <a:rPr lang="en-US" sz="1800" dirty="0" err="1" smtClean="0"/>
              <a:t>անձի</a:t>
            </a:r>
            <a:r>
              <a:rPr lang="en-US" sz="1800" dirty="0" smtClean="0"/>
              <a:t> </a:t>
            </a:r>
            <a:r>
              <a:rPr lang="en-US" sz="1800" dirty="0" err="1" smtClean="0"/>
              <a:t>նկատմամբ</a:t>
            </a:r>
            <a:r>
              <a:rPr lang="en-US" sz="1800" dirty="0" smtClean="0"/>
              <a:t>, </a:t>
            </a:r>
            <a:r>
              <a:rPr lang="en-US" sz="1800" dirty="0" err="1" smtClean="0"/>
              <a:t>որը</a:t>
            </a:r>
            <a:r>
              <a:rPr lang="en-US" sz="1800" dirty="0" smtClean="0"/>
              <a:t> </a:t>
            </a:r>
            <a:r>
              <a:rPr lang="en-US" sz="1800" dirty="0" err="1" smtClean="0"/>
              <a:t>պայմանավորված</a:t>
            </a:r>
            <a:r>
              <a:rPr lang="en-US" sz="1800" dirty="0" smtClean="0"/>
              <a:t> է </a:t>
            </a:r>
            <a:r>
              <a:rPr lang="en-US" sz="1800" dirty="0" err="1" smtClean="0"/>
              <a:t>մեկ</a:t>
            </a:r>
            <a:r>
              <a:rPr lang="en-US" sz="1800" dirty="0" smtClean="0"/>
              <a:t> </a:t>
            </a:r>
            <a:r>
              <a:rPr lang="en-US" sz="1800" dirty="0" err="1" smtClean="0"/>
              <a:t>այլ</a:t>
            </a:r>
            <a:r>
              <a:rPr lang="en-US" sz="1800" dirty="0" smtClean="0"/>
              <a:t> </a:t>
            </a:r>
            <a:r>
              <a:rPr lang="en-US" sz="1800" dirty="0" err="1" smtClean="0"/>
              <a:t>անձով</a:t>
            </a:r>
            <a:r>
              <a:rPr lang="en-US" sz="1800" dirty="0" smtClean="0"/>
              <a:t>՝ </a:t>
            </a:r>
            <a:r>
              <a:rPr lang="en-US" sz="1800" dirty="0" err="1" smtClean="0"/>
              <a:t>խտրականության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արգելքով</a:t>
            </a:r>
            <a:r>
              <a:rPr lang="en-US" sz="1800" dirty="0" smtClean="0"/>
              <a:t> </a:t>
            </a:r>
            <a:r>
              <a:rPr lang="en-US" sz="1800" dirty="0" err="1" smtClean="0"/>
              <a:t>պաշտպանված</a:t>
            </a:r>
            <a:r>
              <a:rPr lang="en-US" sz="1800" dirty="0" smtClean="0"/>
              <a:t> </a:t>
            </a:r>
            <a:r>
              <a:rPr lang="en-US" sz="1800" dirty="0" err="1" smtClean="0"/>
              <a:t>հիմքերից</a:t>
            </a:r>
            <a:r>
              <a:rPr lang="en-US" sz="1800" dirty="0" smtClean="0"/>
              <a:t> </a:t>
            </a:r>
            <a:r>
              <a:rPr lang="en-US" sz="1800" dirty="0" err="1" smtClean="0"/>
              <a:t>որևէ</a:t>
            </a:r>
            <a:r>
              <a:rPr lang="en-US" sz="1800" dirty="0" smtClean="0"/>
              <a:t> </a:t>
            </a:r>
            <a:r>
              <a:rPr lang="en-US" sz="1800" dirty="0" err="1" smtClean="0"/>
              <a:t>մեկի</a:t>
            </a:r>
            <a:r>
              <a:rPr lang="en-US" sz="1800" dirty="0" smtClean="0"/>
              <a:t> </a:t>
            </a:r>
            <a:r>
              <a:rPr lang="en-US" sz="1800" dirty="0" err="1" smtClean="0"/>
              <a:t>հատկանիշով</a:t>
            </a:r>
            <a:r>
              <a:rPr lang="en-US" sz="1800" dirty="0" smtClean="0"/>
              <a:t>։</a:t>
            </a:r>
            <a:endParaRPr lang="en-US" sz="1800" dirty="0" smtClean="0"/>
          </a:p>
          <a:p>
            <a:pPr marL="446088" indent="-265113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/>
          </a:p>
          <a:p>
            <a:pPr marL="446088" indent="-265113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5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25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Խտրականության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հասկացությունը</a:t>
            </a: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600" b="1" dirty="0" err="1" smtClean="0">
                <a:effectLst/>
                <a:latin typeface="Sylfaen" pitchFamily="18" charset="0"/>
              </a:rPr>
              <a:t>Դասընթաց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600" b="1" dirty="0" smtClean="0">
                <a:effectLst/>
                <a:latin typeface="Sylfaen" pitchFamily="18" charset="0"/>
              </a:rPr>
              <a:t>1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560840" cy="5544616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Թեմա</a:t>
            </a:r>
            <a:r>
              <a:rPr lang="en-US" sz="1800" dirty="0" smtClean="0">
                <a:latin typeface="Sylfaen" pitchFamily="18" charset="0"/>
              </a:rPr>
              <a:t> 2 – </a:t>
            </a:r>
            <a:r>
              <a:rPr lang="en-US" sz="1800" dirty="0" err="1" smtClean="0">
                <a:latin typeface="Sylfaen" pitchFamily="18" charset="0"/>
              </a:rPr>
              <a:t>Անուղղակի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խտրականություն</a:t>
            </a: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7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None/>
            </a:pPr>
            <a:endParaRPr lang="en-US" sz="1700" b="1" dirty="0" smtClean="0"/>
          </a:p>
          <a:p>
            <a:pPr marL="446088" indent="-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y-AM" sz="1600" dirty="0"/>
              <a:t/>
            </a:r>
            <a:br>
              <a:rPr lang="hy-AM" sz="1600" dirty="0"/>
            </a:br>
            <a:r>
              <a:rPr lang="en-US" sz="1800" b="1" dirty="0" err="1" smtClean="0"/>
              <a:t>Վիկտիմիզացիա</a:t>
            </a:r>
            <a:r>
              <a:rPr lang="en-US" sz="1800" b="1" dirty="0" smtClean="0"/>
              <a:t> </a:t>
            </a:r>
            <a:r>
              <a:rPr lang="en-US" sz="1800" dirty="0" smtClean="0"/>
              <a:t>– </a:t>
            </a:r>
            <a:r>
              <a:rPr lang="en-US" sz="1800" dirty="0" err="1" smtClean="0"/>
              <a:t>ցանկացած</a:t>
            </a:r>
            <a:r>
              <a:rPr lang="en-US" sz="1800" dirty="0" smtClean="0"/>
              <a:t> </a:t>
            </a:r>
            <a:r>
              <a:rPr lang="en-US" sz="1800" dirty="0" err="1" smtClean="0"/>
              <a:t>գործողություն</a:t>
            </a:r>
            <a:r>
              <a:rPr lang="en-US" sz="1800" dirty="0" smtClean="0"/>
              <a:t> </a:t>
            </a:r>
            <a:r>
              <a:rPr lang="en-US" sz="1800" dirty="0" err="1" smtClean="0"/>
              <a:t>կամ</a:t>
            </a:r>
            <a:r>
              <a:rPr lang="en-US" sz="1800" dirty="0" smtClean="0"/>
              <a:t> </a:t>
            </a:r>
            <a:r>
              <a:rPr lang="en-US" sz="1800" dirty="0" err="1" smtClean="0"/>
              <a:t>անգործություն</a:t>
            </a:r>
            <a:r>
              <a:rPr lang="en-US" sz="1800" dirty="0" smtClean="0"/>
              <a:t> </a:t>
            </a:r>
            <a:r>
              <a:rPr lang="en-US" sz="1800" dirty="0" err="1" smtClean="0"/>
              <a:t>անձի</a:t>
            </a:r>
            <a:r>
              <a:rPr lang="en-US" sz="1800" dirty="0" smtClean="0"/>
              <a:t> </a:t>
            </a:r>
            <a:r>
              <a:rPr lang="en-US" sz="1800" dirty="0" err="1" smtClean="0"/>
              <a:t>նկատմամբ</a:t>
            </a:r>
            <a:r>
              <a:rPr lang="en-US" sz="1800" dirty="0" smtClean="0"/>
              <a:t>, </a:t>
            </a:r>
            <a:r>
              <a:rPr lang="en-US" sz="1800" dirty="0" err="1" smtClean="0"/>
              <a:t>որն</a:t>
            </a:r>
            <a:r>
              <a:rPr lang="en-US" sz="1800" dirty="0" smtClean="0"/>
              <a:t> </a:t>
            </a:r>
            <a:r>
              <a:rPr lang="en-US" sz="1800" dirty="0" err="1" smtClean="0"/>
              <a:t>ունի</a:t>
            </a:r>
            <a:r>
              <a:rPr lang="en-US" sz="1800" dirty="0" smtClean="0"/>
              <a:t> </a:t>
            </a:r>
            <a:r>
              <a:rPr lang="en-US" sz="1800" dirty="0" err="1" smtClean="0"/>
              <a:t>բացասական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ազդեցություն</a:t>
            </a:r>
            <a:r>
              <a:rPr lang="en-US" sz="1800" dirty="0" smtClean="0"/>
              <a:t> </a:t>
            </a:r>
            <a:r>
              <a:rPr lang="en-US" sz="1800" dirty="0" err="1" smtClean="0"/>
              <a:t>նրա</a:t>
            </a:r>
            <a:r>
              <a:rPr lang="en-US" sz="1800" dirty="0" smtClean="0"/>
              <a:t> </a:t>
            </a:r>
            <a:r>
              <a:rPr lang="en-US" sz="1800" dirty="0" err="1" smtClean="0"/>
              <a:t>վրա</a:t>
            </a:r>
            <a:r>
              <a:rPr lang="en-US" sz="1800" dirty="0" smtClean="0"/>
              <a:t> և </a:t>
            </a:r>
            <a:r>
              <a:rPr lang="en-US" sz="1800" dirty="0" err="1" smtClean="0"/>
              <a:t>որը</a:t>
            </a:r>
            <a:r>
              <a:rPr lang="en-US" sz="1800" dirty="0" smtClean="0"/>
              <a:t> </a:t>
            </a:r>
            <a:r>
              <a:rPr lang="en-US" sz="1800" dirty="0" err="1" smtClean="0"/>
              <a:t>պայմանավորված</a:t>
            </a:r>
            <a:r>
              <a:rPr lang="en-US" sz="1800" dirty="0" smtClean="0"/>
              <a:t> է </a:t>
            </a:r>
            <a:r>
              <a:rPr lang="en-US" sz="1800" dirty="0" err="1" smtClean="0"/>
              <a:t>զուտ</a:t>
            </a:r>
            <a:r>
              <a:rPr lang="en-US" sz="1800" dirty="0" smtClean="0"/>
              <a:t> </a:t>
            </a:r>
            <a:r>
              <a:rPr lang="en-US" sz="1800" dirty="0" err="1" smtClean="0"/>
              <a:t>այն</a:t>
            </a:r>
            <a:r>
              <a:rPr lang="en-US" sz="1800" dirty="0" smtClean="0"/>
              <a:t> </a:t>
            </a:r>
            <a:r>
              <a:rPr lang="en-US" sz="1800" dirty="0" err="1" smtClean="0"/>
              <a:t>հանգամանքով</a:t>
            </a:r>
            <a:r>
              <a:rPr lang="en-US" sz="1800" dirty="0" smtClean="0"/>
              <a:t>, </a:t>
            </a:r>
            <a:r>
              <a:rPr lang="en-US" sz="1800" dirty="0" err="1" smtClean="0"/>
              <a:t>որ</a:t>
            </a:r>
            <a:r>
              <a:rPr lang="en-US" sz="1800" dirty="0" smtClean="0"/>
              <a:t> </a:t>
            </a:r>
            <a:r>
              <a:rPr lang="en-US" sz="1800" dirty="0" err="1" smtClean="0"/>
              <a:t>այդ</a:t>
            </a:r>
            <a:r>
              <a:rPr lang="en-US" sz="1800" dirty="0" smtClean="0"/>
              <a:t> </a:t>
            </a:r>
            <a:r>
              <a:rPr lang="en-US" sz="1800" dirty="0" err="1" smtClean="0"/>
              <a:t>անձը</a:t>
            </a:r>
            <a:r>
              <a:rPr lang="en-US" sz="1800" dirty="0" smtClean="0"/>
              <a:t> </a:t>
            </a:r>
            <a:r>
              <a:rPr lang="en-US" sz="1800" dirty="0" err="1" smtClean="0"/>
              <a:t>բողոքել</a:t>
            </a:r>
            <a:r>
              <a:rPr lang="en-US" sz="1800" dirty="0" smtClean="0"/>
              <a:t> է </a:t>
            </a:r>
            <a:r>
              <a:rPr lang="en-US" sz="1800" dirty="0" err="1" smtClean="0"/>
              <a:t>խտրականության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դեմ</a:t>
            </a:r>
            <a:r>
              <a:rPr lang="en-US" sz="1800" dirty="0" smtClean="0"/>
              <a:t> և </a:t>
            </a:r>
            <a:r>
              <a:rPr lang="en-US" sz="1800" dirty="0" err="1" smtClean="0"/>
              <a:t>հայցել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պաշտպանության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միջոց</a:t>
            </a:r>
            <a:r>
              <a:rPr lang="en-US" sz="1800" dirty="0" smtClean="0"/>
              <a:t>։ </a:t>
            </a:r>
            <a:r>
              <a:rPr lang="en-US" sz="1800" dirty="0" smtClean="0"/>
              <a:t> </a:t>
            </a:r>
            <a:endParaRPr lang="en-US" sz="1600" dirty="0"/>
          </a:p>
          <a:p>
            <a:pPr marL="446088" indent="-265113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6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56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498080" cy="79208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 err="1" smtClean="0">
                <a:effectLst/>
                <a:latin typeface="Sylfaen" pitchFamily="18" charset="0"/>
              </a:rPr>
              <a:t>Խտրականության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800" b="1" dirty="0" err="1" smtClean="0">
                <a:effectLst/>
                <a:latin typeface="Sylfaen" pitchFamily="18" charset="0"/>
              </a:rPr>
              <a:t>հասկացությունը</a:t>
            </a: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600" b="1" dirty="0" err="1" smtClean="0">
                <a:effectLst/>
                <a:latin typeface="Sylfaen" pitchFamily="18" charset="0"/>
              </a:rPr>
              <a:t>Դասընթաց</a:t>
            </a:r>
            <a:r>
              <a:rPr lang="en-US" sz="1800" b="1" dirty="0" smtClean="0">
                <a:effectLst/>
                <a:latin typeface="Sylfaen" pitchFamily="18" charset="0"/>
              </a:rPr>
              <a:t> </a:t>
            </a:r>
            <a:r>
              <a:rPr lang="en-US" sz="1600" b="1" dirty="0" smtClean="0">
                <a:effectLst/>
                <a:latin typeface="Sylfaen" pitchFamily="18" charset="0"/>
              </a:rPr>
              <a:t>1</a:t>
            </a: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r>
              <a:rPr lang="en-US" sz="1800" b="1" dirty="0" smtClean="0">
                <a:effectLst/>
                <a:latin typeface="Sylfaen" pitchFamily="18" charset="0"/>
              </a:rPr>
              <a:t/>
            </a:r>
            <a:br>
              <a:rPr lang="en-US" sz="1800" b="1" dirty="0" smtClean="0">
                <a:effectLst/>
                <a:latin typeface="Sylfaen" pitchFamily="18" charset="0"/>
              </a:rPr>
            </a:br>
            <a:r>
              <a:rPr lang="en-US" sz="1800" b="1" dirty="0">
                <a:effectLst/>
                <a:latin typeface="Sylfaen" pitchFamily="18" charset="0"/>
              </a:rPr>
              <a:t/>
            </a:r>
            <a:br>
              <a:rPr lang="en-US" sz="1800" b="1" dirty="0">
                <a:effectLst/>
                <a:latin typeface="Sylfaen" pitchFamily="18" charset="0"/>
              </a:rPr>
            </a:br>
            <a:endParaRPr lang="en-US" sz="1800" b="1" dirty="0">
              <a:effectLst/>
              <a:latin typeface="Sylfae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052736"/>
            <a:ext cx="7560840" cy="5544616"/>
          </a:xfrm>
        </p:spPr>
        <p:txBody>
          <a:bodyPr>
            <a:normAutofit/>
          </a:bodyPr>
          <a:lstStyle/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800" dirty="0" err="1" smtClean="0">
                <a:latin typeface="Sylfaen" pitchFamily="18" charset="0"/>
              </a:rPr>
              <a:t>Թեմա</a:t>
            </a:r>
            <a:r>
              <a:rPr lang="en-US" sz="1800" dirty="0" smtClean="0">
                <a:latin typeface="Sylfaen" pitchFamily="18" charset="0"/>
              </a:rPr>
              <a:t> 2 – </a:t>
            </a:r>
            <a:r>
              <a:rPr lang="en-US" sz="1800" dirty="0" err="1" smtClean="0">
                <a:latin typeface="Sylfaen" pitchFamily="18" charset="0"/>
              </a:rPr>
              <a:t>Անուղղակի</a:t>
            </a:r>
            <a:r>
              <a:rPr lang="en-US" sz="1800" dirty="0" smtClean="0">
                <a:latin typeface="Sylfaen" pitchFamily="18" charset="0"/>
              </a:rPr>
              <a:t> </a:t>
            </a:r>
            <a:r>
              <a:rPr lang="en-US" sz="1800" dirty="0" err="1" smtClean="0">
                <a:latin typeface="Sylfaen" pitchFamily="18" charset="0"/>
              </a:rPr>
              <a:t>խտրականություն</a:t>
            </a:r>
            <a:endParaRPr lang="en-US" sz="1600" dirty="0" smtClean="0">
              <a:latin typeface="Sylfaen" pitchFamily="18" charset="0"/>
            </a:endParaRPr>
          </a:p>
          <a:p>
            <a:pPr marL="82296" indent="0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1700" dirty="0" smtClean="0">
              <a:latin typeface="Sylfaen" pitchFamily="18" charset="0"/>
            </a:endParaRPr>
          </a:p>
          <a:p>
            <a:pPr marL="361950" indent="-276225">
              <a:lnSpc>
                <a:spcPct val="110000"/>
              </a:lnSpc>
              <a:spcBef>
                <a:spcPts val="0"/>
              </a:spcBef>
              <a:buNone/>
            </a:pPr>
            <a:endParaRPr lang="en-US" sz="1700" b="1" dirty="0" smtClean="0"/>
          </a:p>
          <a:p>
            <a:pPr marL="446088" indent="-265113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hy-AM" sz="1600" dirty="0"/>
              <a:t/>
            </a:r>
            <a:br>
              <a:rPr lang="hy-AM" sz="1600" dirty="0"/>
            </a:br>
            <a:r>
              <a:rPr lang="en-US" sz="1800" b="1" dirty="0" err="1" smtClean="0"/>
              <a:t>Հետապնդում</a:t>
            </a:r>
            <a:r>
              <a:rPr lang="en-US" sz="1800" b="1" dirty="0" smtClean="0"/>
              <a:t> </a:t>
            </a:r>
            <a:r>
              <a:rPr lang="en-US" sz="1800" dirty="0" smtClean="0"/>
              <a:t>– </a:t>
            </a:r>
            <a:r>
              <a:rPr lang="en-US" sz="1800" dirty="0" err="1" smtClean="0"/>
              <a:t>ցանկացած</a:t>
            </a:r>
            <a:r>
              <a:rPr lang="en-US" sz="1800" dirty="0" smtClean="0"/>
              <a:t> </a:t>
            </a:r>
            <a:r>
              <a:rPr lang="en-US" sz="1800" dirty="0" err="1" smtClean="0"/>
              <a:t>անցանկալի</a:t>
            </a:r>
            <a:r>
              <a:rPr lang="en-US" sz="1800" dirty="0" smtClean="0"/>
              <a:t> </a:t>
            </a:r>
            <a:r>
              <a:rPr lang="en-US" sz="1800" dirty="0" err="1" smtClean="0"/>
              <a:t>վարքագիծ</a:t>
            </a:r>
            <a:r>
              <a:rPr lang="en-US" sz="1800" dirty="0" smtClean="0"/>
              <a:t>, </a:t>
            </a:r>
            <a:r>
              <a:rPr lang="en-US" sz="1800" dirty="0" err="1" smtClean="0"/>
              <a:t>որը</a:t>
            </a:r>
            <a:r>
              <a:rPr lang="en-US" sz="1800" dirty="0" smtClean="0"/>
              <a:t> </a:t>
            </a:r>
            <a:r>
              <a:rPr lang="en-US" sz="1800" dirty="0" err="1" smtClean="0"/>
              <a:t>հանգեցնում</a:t>
            </a:r>
            <a:r>
              <a:rPr lang="en-US" sz="1800" dirty="0" smtClean="0"/>
              <a:t> է </a:t>
            </a:r>
            <a:r>
              <a:rPr lang="en-US" sz="1800" dirty="0" err="1" smtClean="0"/>
              <a:t>անբարյացակամ</a:t>
            </a:r>
            <a:r>
              <a:rPr lang="en-US" sz="1800" dirty="0" smtClean="0"/>
              <a:t>, </a:t>
            </a:r>
            <a:r>
              <a:rPr lang="en-US" sz="1800" dirty="0" err="1" smtClean="0"/>
              <a:t>թշնամական</a:t>
            </a:r>
            <a:r>
              <a:rPr lang="en-US" sz="1800" dirty="0" smtClean="0"/>
              <a:t>, </a:t>
            </a:r>
            <a:r>
              <a:rPr lang="en-US" sz="1800" dirty="0" err="1" smtClean="0"/>
              <a:t>դեստրուկտիվ</a:t>
            </a:r>
            <a:r>
              <a:rPr lang="en-US" sz="1800" dirty="0" smtClean="0"/>
              <a:t>,  </a:t>
            </a:r>
            <a:r>
              <a:rPr lang="en-US" sz="1800" dirty="0" err="1" smtClean="0"/>
              <a:t>նվաստացուցիչ</a:t>
            </a:r>
            <a:r>
              <a:rPr lang="en-US" sz="1800" dirty="0" smtClean="0"/>
              <a:t> </a:t>
            </a:r>
            <a:r>
              <a:rPr lang="en-US" sz="1800" dirty="0" err="1" smtClean="0"/>
              <a:t>կամ</a:t>
            </a:r>
            <a:r>
              <a:rPr lang="en-US" sz="1800" dirty="0" smtClean="0"/>
              <a:t> </a:t>
            </a:r>
            <a:r>
              <a:rPr lang="en-US" sz="1800" dirty="0" err="1" smtClean="0"/>
              <a:t>վիրավորական</a:t>
            </a:r>
            <a:r>
              <a:rPr lang="en-US" sz="1800" dirty="0" smtClean="0"/>
              <a:t> </a:t>
            </a:r>
            <a:r>
              <a:rPr lang="en-US" sz="1800" dirty="0" err="1" smtClean="0"/>
              <a:t>իրավիճակի</a:t>
            </a:r>
            <a:r>
              <a:rPr lang="en-US" sz="1800" dirty="0" smtClean="0"/>
              <a:t>,  </a:t>
            </a:r>
            <a:r>
              <a:rPr lang="en-US" sz="1800" dirty="0" err="1" smtClean="0"/>
              <a:t>որի</a:t>
            </a:r>
            <a:r>
              <a:rPr lang="en-US" sz="1800" dirty="0" smtClean="0"/>
              <a:t> </a:t>
            </a:r>
            <a:r>
              <a:rPr lang="en-US" sz="1800" dirty="0" err="1" smtClean="0"/>
              <a:t>նպատակն</a:t>
            </a:r>
            <a:r>
              <a:rPr lang="en-US" sz="1800" dirty="0" smtClean="0"/>
              <a:t> է </a:t>
            </a:r>
            <a:r>
              <a:rPr lang="en-US" sz="1800" dirty="0" err="1" smtClean="0"/>
              <a:t>կամ</a:t>
            </a:r>
            <a:r>
              <a:rPr lang="en-US" sz="1800" dirty="0" smtClean="0"/>
              <a:t> </a:t>
            </a:r>
            <a:r>
              <a:rPr lang="en-US" sz="1800" dirty="0" err="1" smtClean="0"/>
              <a:t>որի</a:t>
            </a:r>
            <a:r>
              <a:rPr lang="en-US" sz="1800" dirty="0" smtClean="0"/>
              <a:t> </a:t>
            </a:r>
            <a:r>
              <a:rPr lang="en-US" sz="1800" dirty="0" err="1" smtClean="0"/>
              <a:t>արդյունքում</a:t>
            </a:r>
            <a:r>
              <a:rPr lang="en-US" sz="1800" dirty="0" smtClean="0"/>
              <a:t> </a:t>
            </a:r>
            <a:r>
              <a:rPr lang="en-US" sz="1800" dirty="0" err="1" smtClean="0"/>
              <a:t>վիրավորվում</a:t>
            </a:r>
            <a:r>
              <a:rPr lang="en-US" sz="1800" dirty="0" smtClean="0"/>
              <a:t> է </a:t>
            </a:r>
            <a:r>
              <a:rPr lang="en-US" sz="1800" dirty="0" err="1" smtClean="0"/>
              <a:t>անձի</a:t>
            </a:r>
            <a:r>
              <a:rPr lang="en-US" sz="1800" dirty="0" smtClean="0"/>
              <a:t> </a:t>
            </a:r>
            <a:r>
              <a:rPr lang="en-US" sz="1800" dirty="0" err="1" smtClean="0"/>
              <a:t>արժանապատվությունը</a:t>
            </a:r>
            <a:r>
              <a:rPr lang="en-US" sz="1800" dirty="0" smtClean="0"/>
              <a:t> </a:t>
            </a:r>
            <a:r>
              <a:rPr lang="en-US" sz="1800" dirty="0" err="1" smtClean="0"/>
              <a:t>խտրականության</a:t>
            </a:r>
            <a:r>
              <a:rPr lang="en-US" sz="1800" dirty="0" smtClean="0"/>
              <a:t> </a:t>
            </a:r>
            <a:r>
              <a:rPr lang="en-US" sz="1800" dirty="0" err="1" smtClean="0"/>
              <a:t>արգելքով</a:t>
            </a:r>
            <a:r>
              <a:rPr lang="en-US" sz="1800" dirty="0" smtClean="0"/>
              <a:t> </a:t>
            </a:r>
            <a:r>
              <a:rPr lang="en-US" sz="1800" dirty="0" err="1" smtClean="0"/>
              <a:t>սահմանված</a:t>
            </a:r>
            <a:r>
              <a:rPr lang="en-US" sz="1800" dirty="0" smtClean="0"/>
              <a:t> </a:t>
            </a:r>
            <a:r>
              <a:rPr lang="en-US" sz="1800" dirty="0" err="1" smtClean="0"/>
              <a:t>հիմքերից</a:t>
            </a:r>
            <a:r>
              <a:rPr lang="en-US" sz="1800" dirty="0" smtClean="0"/>
              <a:t> </a:t>
            </a:r>
            <a:r>
              <a:rPr lang="en-US" sz="1800" dirty="0" err="1" smtClean="0"/>
              <a:t>որևէ</a:t>
            </a:r>
            <a:r>
              <a:rPr lang="en-US" sz="1800" dirty="0" smtClean="0"/>
              <a:t> </a:t>
            </a:r>
            <a:r>
              <a:rPr lang="en-US" sz="1800" dirty="0" err="1" smtClean="0"/>
              <a:t>մեկով</a:t>
            </a:r>
            <a:r>
              <a:rPr lang="en-US" sz="1800" dirty="0" smtClean="0"/>
              <a:t>։</a:t>
            </a:r>
            <a:endParaRPr lang="en-US" sz="1600" dirty="0"/>
          </a:p>
          <a:p>
            <a:pPr marL="446088" indent="-265113">
              <a:lnSpc>
                <a:spcPct val="110000"/>
              </a:lnSpc>
              <a:spcBef>
                <a:spcPts val="0"/>
              </a:spcBef>
              <a:buNone/>
            </a:pPr>
            <a:endParaRPr lang="en-US" sz="16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 smtClean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180975" indent="0" algn="ctr">
              <a:lnSpc>
                <a:spcPct val="120000"/>
              </a:lnSpc>
              <a:spcBef>
                <a:spcPts val="0"/>
              </a:spcBef>
              <a:buNone/>
            </a:pPr>
            <a:endParaRPr lang="hy-AM" sz="1800" dirty="0" smtClean="0"/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1900" i="1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>
              <a:latin typeface="Sylfaen" pitchFamily="18" charset="0"/>
            </a:endParaRPr>
          </a:p>
          <a:p>
            <a:pPr marL="82296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900" dirty="0" smtClean="0">
              <a:latin typeface="Sylfaen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q"/>
            </a:pPr>
            <a:endParaRPr lang="en-US" sz="2200" dirty="0" smtClean="0">
              <a:latin typeface="Sylfaen" pitchFamily="18" charset="0"/>
            </a:endParaRPr>
          </a:p>
          <a:p>
            <a:pPr marL="402336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55968" y="6600238"/>
            <a:ext cx="288032" cy="252295"/>
          </a:xfrm>
        </p:spPr>
        <p:txBody>
          <a:bodyPr/>
          <a:lstStyle/>
          <a:p>
            <a:fld id="{990B41CA-569D-40E7-8E58-026C0338B2C8}" type="slidenum">
              <a:rPr lang="en-US" sz="1400" b="1" smtClean="0">
                <a:solidFill>
                  <a:schemeClr val="tx1"/>
                </a:solidFill>
              </a:rPr>
              <a:pPr/>
              <a:t>7</a:t>
            </a:fld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83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ining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C07D1E-A757-4FA5-A73C-0C1FF1AF03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TrainingPresentation</Template>
  <TotalTime>0</TotalTime>
  <Words>124</Words>
  <Application>Microsoft Office PowerPoint</Application>
  <PresentationFormat>On-screen Show (4:3)</PresentationFormat>
  <Paragraphs>185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TrainingPresentation</vt:lpstr>
      <vt:lpstr>PowerPoint Presentation</vt:lpstr>
      <vt:lpstr>    Խտրականության հասկացությունը Դասընթաց 1    </vt:lpstr>
      <vt:lpstr>    Խտրականության հասկացությունը Դասընթաց 1    </vt:lpstr>
      <vt:lpstr>    Խտրականության հասկացությունը Դասընթաց 1    </vt:lpstr>
      <vt:lpstr>    Խտրականության հասկացությունը Դասընթաց 1    </vt:lpstr>
      <vt:lpstr>    Խտրականության հասկացությունը Դասընթաց 1    </vt:lpstr>
      <vt:lpstr>    Խտրականության հասկացությունը Դասընթաց 1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2013-09-11T14:02:29Z</dcterms:created>
  <dcterms:modified xsi:type="dcterms:W3CDTF">2013-11-29T10:49:01Z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TC100822959990</vt:lpwstr>
  </property>
</Properties>
</file>