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  <p:sldMasterId id="2147483768" r:id="rId3"/>
    <p:sldMasterId id="2147483780" r:id="rId4"/>
    <p:sldMasterId id="2147483792" r:id="rId5"/>
    <p:sldMasterId id="2147483804" r:id="rId6"/>
    <p:sldMasterId id="2147483828" r:id="rId7"/>
    <p:sldMasterId id="2147483840" r:id="rId8"/>
  </p:sldMasterIdLst>
  <p:notesMasterIdLst>
    <p:notesMasterId r:id="rId53"/>
  </p:notesMasterIdLst>
  <p:sldIdLst>
    <p:sldId id="334" r:id="rId9"/>
    <p:sldId id="257" r:id="rId10"/>
    <p:sldId id="335" r:id="rId11"/>
    <p:sldId id="340" r:id="rId12"/>
    <p:sldId id="337" r:id="rId13"/>
    <p:sldId id="336" r:id="rId14"/>
    <p:sldId id="338" r:id="rId15"/>
    <p:sldId id="339" r:id="rId16"/>
    <p:sldId id="341" r:id="rId17"/>
    <p:sldId id="344" r:id="rId18"/>
    <p:sldId id="343" r:id="rId19"/>
    <p:sldId id="345" r:id="rId20"/>
    <p:sldId id="346" r:id="rId21"/>
    <p:sldId id="348" r:id="rId22"/>
    <p:sldId id="349" r:id="rId23"/>
    <p:sldId id="350" r:id="rId24"/>
    <p:sldId id="351" r:id="rId25"/>
    <p:sldId id="353" r:id="rId26"/>
    <p:sldId id="354" r:id="rId27"/>
    <p:sldId id="355" r:id="rId28"/>
    <p:sldId id="356" r:id="rId29"/>
    <p:sldId id="357" r:id="rId30"/>
    <p:sldId id="358" r:id="rId31"/>
    <p:sldId id="359" r:id="rId32"/>
    <p:sldId id="362" r:id="rId33"/>
    <p:sldId id="363" r:id="rId34"/>
    <p:sldId id="364" r:id="rId35"/>
    <p:sldId id="365" r:id="rId36"/>
    <p:sldId id="366" r:id="rId37"/>
    <p:sldId id="367" r:id="rId38"/>
    <p:sldId id="368" r:id="rId39"/>
    <p:sldId id="369" r:id="rId40"/>
    <p:sldId id="370" r:id="rId41"/>
    <p:sldId id="372" r:id="rId42"/>
    <p:sldId id="373" r:id="rId43"/>
    <p:sldId id="377" r:id="rId44"/>
    <p:sldId id="378" r:id="rId45"/>
    <p:sldId id="374" r:id="rId46"/>
    <p:sldId id="379" r:id="rId47"/>
    <p:sldId id="380" r:id="rId48"/>
    <p:sldId id="375" r:id="rId49"/>
    <p:sldId id="381" r:id="rId50"/>
    <p:sldId id="382" r:id="rId51"/>
    <p:sldId id="376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0" autoAdjust="0"/>
    <p:restoredTop sz="99290" autoAdjust="0"/>
  </p:normalViewPr>
  <p:slideViewPr>
    <p:cSldViewPr>
      <p:cViewPr>
        <p:scale>
          <a:sx n="70" d="100"/>
          <a:sy n="70" d="100"/>
        </p:scale>
        <p:origin x="-1266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6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4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7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1/30/2015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36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39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41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44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/>
              <a:t>1/30/2015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/>
              <a:t>1/30/2015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/>
              <a:t>1/30/2015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/>
              <a:t>1/30/2015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/>
              <a:t>1/30/2015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/>
              <a:t>1/30/2015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FD93-3967-456A-8470-DF9CC477DDF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603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81D5-B181-488C-8DD0-DD1D66A7E3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3731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65F1-F90C-4553-AB75-D2EDD75DBB3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28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8B3E-952C-4859-8C3D-421DC7177E3E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61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A442-9F97-4028-84CC-0C60A8B2B301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9526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292F-8917-4F38-A2AF-49F6897D2B1A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548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25F1-0980-42B7-AABE-B8BE974A7F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05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3C499-F550-40FC-8AAE-1438F5D788A8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993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FC69-9C6C-4494-BB04-270E48285B06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45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85D3-7C86-4873-869A-422390A339C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27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2769-AF91-4402-839C-D3F207F2C670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81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FD93-3967-456A-8470-DF9CC477DDF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648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81D5-B181-488C-8DD0-DD1D66A7E3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2419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65F1-F90C-4553-AB75-D2EDD75DBB3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890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8B3E-952C-4859-8C3D-421DC7177E3E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8532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A442-9F97-4028-84CC-0C60A8B2B301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626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292F-8917-4F38-A2AF-49F6897D2B1A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7968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25F1-0980-42B7-AABE-B8BE974A7F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33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3C499-F550-40FC-8AAE-1438F5D788A8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8071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FC69-9C6C-4494-BB04-270E48285B06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5775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85D3-7C86-4873-869A-422390A339C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815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2769-AF91-4402-839C-D3F207F2C670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0857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FD93-3967-456A-8470-DF9CC477DDF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771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81D5-B181-488C-8DD0-DD1D66A7E3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2327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65F1-F90C-4553-AB75-D2EDD75DBB3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2575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8B3E-952C-4859-8C3D-421DC7177E3E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069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A442-9F97-4028-84CC-0C60A8B2B301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1996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292F-8917-4F38-A2AF-49F6897D2B1A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795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25F1-0980-42B7-AABE-B8BE974A7F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5342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3C499-F550-40FC-8AAE-1438F5D788A8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6278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FC69-9C6C-4494-BB04-270E48285B06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2216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85D3-7C86-4873-869A-422390A339C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79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2769-AF91-4402-839C-D3F207F2C670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240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FD93-3967-456A-8470-DF9CC477DDF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375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C81D5-B181-488C-8DD0-DD1D66A7E3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0637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865F1-F90C-4553-AB75-D2EDD75DBB3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1920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88B3E-952C-4859-8C3D-421DC7177E3E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012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A442-9F97-4028-84CC-0C60A8B2B301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006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2292F-8917-4F38-A2AF-49F6897D2B1A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0194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925F1-0980-42B7-AABE-B8BE974A7F69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47149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3C499-F550-40FC-8AAE-1438F5D788A8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1402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AFC69-9C6C-4494-BB04-270E48285B06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5529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85D3-7C86-4873-869A-422390A339C5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443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52769-AF91-4402-839C-D3F207F2C670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40244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9924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969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8945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79294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0417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478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519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6661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7154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54503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62972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349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92191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939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997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864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419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637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97357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36292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3956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30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7B0CD9-5FE4-41F6-8CED-73EC7878C8E1}" type="datetime1">
              <a:rPr lang="en-US" smtClean="0"/>
              <a:t>1/30/2015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EDF7D19-ADAC-4F68-B1C7-214339172B97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8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EDF7D19-ADAC-4F68-B1C7-214339172B97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897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EDF7D19-ADAC-4F68-B1C7-214339172B97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5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EDF7D19-ADAC-4F68-B1C7-214339172B97}" type="datetime1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1/30/2015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F91ABC9-6096-40B0-BE66-60C12DB3B7E5}" type="slidenum">
              <a:rPr 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7B0CD9-5FE4-41F6-8CED-73EC7878C8E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98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7B0CD9-5FE4-41F6-8CED-73EC7878C8E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1/30/2015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76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hudoc.esc.coe.int/esc2008/document.asp?item=1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hudoc.esc.coe.int/esc2008/document.asp?item=4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5328592"/>
          </a:xfrm>
        </p:spPr>
        <p:txBody>
          <a:bodyPr>
            <a:normAutofit/>
          </a:bodyPr>
          <a:lstStyle/>
          <a:p>
            <a:pPr marL="82296" indent="0" algn="ctr">
              <a:spcBef>
                <a:spcPts val="0"/>
              </a:spcBef>
              <a:buNone/>
            </a:pPr>
            <a:r>
              <a:rPr lang="en-US" sz="2200" b="1" dirty="0" err="1" smtClean="0">
                <a:latin typeface="Sylfaen" pitchFamily="18" charset="0"/>
              </a:rPr>
              <a:t>Դասընթացների</a:t>
            </a:r>
            <a:r>
              <a:rPr lang="en-US" sz="2200" b="1" dirty="0" smtClean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ծրագիր</a:t>
            </a: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1600" dirty="0" err="1" smtClean="0">
                <a:latin typeface="Sylfaen" pitchFamily="18" charset="0"/>
              </a:rPr>
              <a:t>Ծանոթացում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Մարդու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եվրոպական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կոնվենցիայով</a:t>
            </a:r>
            <a:r>
              <a:rPr lang="en-US" sz="1600" dirty="0" smtClean="0">
                <a:latin typeface="Sylfaen" pitchFamily="18" charset="0"/>
              </a:rPr>
              <a:t> և </a:t>
            </a:r>
            <a:r>
              <a:rPr lang="en-US" sz="1600" dirty="0" err="1" smtClean="0">
                <a:latin typeface="Sylfaen" pitchFamily="18" charset="0"/>
              </a:rPr>
              <a:t>Վերանայված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եվրոպական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սոցիալական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խարտիայով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նախատեսված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հասկացության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հետ</a:t>
            </a: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2300" dirty="0" err="1" smtClean="0">
                <a:latin typeface="Sylfaen" pitchFamily="18" charset="0"/>
              </a:rPr>
              <a:t>Խտրականության</a:t>
            </a:r>
            <a:r>
              <a:rPr lang="en-US" sz="2300" dirty="0" smtClean="0">
                <a:latin typeface="Sylfaen" pitchFamily="18" charset="0"/>
              </a:rPr>
              <a:t> </a:t>
            </a:r>
            <a:r>
              <a:rPr lang="en-US" sz="2300" dirty="0" err="1" smtClean="0">
                <a:latin typeface="Sylfaen" pitchFamily="18" charset="0"/>
              </a:rPr>
              <a:t>արգելքով</a:t>
            </a:r>
            <a:r>
              <a:rPr lang="en-US" sz="2300" dirty="0" smtClean="0">
                <a:latin typeface="Sylfaen" pitchFamily="18" charset="0"/>
              </a:rPr>
              <a:t> </a:t>
            </a:r>
            <a:r>
              <a:rPr lang="en-US" sz="2300" dirty="0" err="1" smtClean="0">
                <a:latin typeface="Sylfaen" pitchFamily="18" charset="0"/>
              </a:rPr>
              <a:t>պաշտպանված</a:t>
            </a:r>
            <a:r>
              <a:rPr lang="en-US" sz="2300" dirty="0" smtClean="0">
                <a:latin typeface="Sylfaen" pitchFamily="18" charset="0"/>
              </a:rPr>
              <a:t> </a:t>
            </a:r>
            <a:r>
              <a:rPr lang="en-US" sz="2300" dirty="0" err="1" smtClean="0">
                <a:latin typeface="Sylfaen" pitchFamily="18" charset="0"/>
              </a:rPr>
              <a:t>հիմքերը</a:t>
            </a:r>
            <a:endParaRPr lang="en-US" sz="2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1400" dirty="0" err="1" smtClean="0">
                <a:latin typeface="Sylfaen" pitchFamily="18" charset="0"/>
              </a:rPr>
              <a:t>Կազմեց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Արա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Ղազարյանը</a:t>
            </a: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8" name="Picture 7" descr="download the format 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430"/>
            <a:ext cx="7056784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915816" y="4725144"/>
            <a:ext cx="4320480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prstClr val="black"/>
                </a:solidFill>
              </a:rPr>
              <a:t>Մոդուլ</a:t>
            </a: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2</a:t>
            </a:r>
            <a:endParaRPr lang="en-US" sz="2400" b="1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Դասընթաց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5</a:t>
            </a:r>
            <a:endParaRPr lang="en-US" sz="2000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4</a:t>
            </a: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Ռ</a:t>
            </a:r>
            <a:r>
              <a:rPr lang="en-US" sz="1800" dirty="0" err="1" smtClean="0"/>
              <a:t>ասա</a:t>
            </a:r>
            <a:endParaRPr lang="en-US" sz="18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Մ</a:t>
            </a:r>
            <a:r>
              <a:rPr lang="en-US" sz="1800" dirty="0" err="1" smtClean="0"/>
              <a:t>աշկի</a:t>
            </a:r>
            <a:r>
              <a:rPr lang="en-US" sz="1800" dirty="0" smtClean="0"/>
              <a:t> </a:t>
            </a:r>
            <a:r>
              <a:rPr lang="en-US" sz="1800" dirty="0" err="1" smtClean="0"/>
              <a:t>գույն</a:t>
            </a:r>
            <a:endParaRPr lang="en-US" sz="18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/>
              <a:t>Ազգություն</a:t>
            </a:r>
            <a:r>
              <a:rPr lang="en-US" sz="1800" dirty="0"/>
              <a:t> և </a:t>
            </a:r>
            <a:r>
              <a:rPr lang="en-US" sz="1800" dirty="0" err="1"/>
              <a:t>քաղաքացիություն</a:t>
            </a:r>
            <a:endParaRPr lang="en-US" sz="1800" dirty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Լեզու</a:t>
            </a:r>
            <a:endParaRPr lang="en-US" sz="1800" dirty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</a:t>
            </a:r>
            <a:r>
              <a:rPr lang="en-US" sz="2000" dirty="0" err="1" smtClean="0">
                <a:latin typeface="Sylfaen" pitchFamily="18" charset="0"/>
              </a:rPr>
              <a:t>ռասայական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խտրականություն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dirty="0" err="1" smtClean="0"/>
              <a:t>Սահմանումը</a:t>
            </a:r>
            <a:r>
              <a:rPr lang="en-US" sz="1800" dirty="0" smtClean="0"/>
              <a:t>.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i="1" dirty="0" smtClean="0">
                <a:latin typeface="Sylfaen"/>
                <a:ea typeface="Times New Roman"/>
                <a:cs typeface="Sylfaen"/>
              </a:rPr>
              <a:t>«…</a:t>
            </a:r>
            <a:r>
              <a:rPr lang="ru-RU" sz="1800" i="1" dirty="0" smtClean="0">
                <a:latin typeface="Sylfaen"/>
                <a:ea typeface="Times New Roman"/>
                <a:cs typeface="Sylfaen"/>
              </a:rPr>
              <a:t>ռասայի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մաշկի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գույնի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ցեղային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ազգային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էթնիկական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ծագման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հատկանիշների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հիմքով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ցանկացած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տարբերակում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բացառում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սահմանափակում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նախապատվություն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որոնք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ունեն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քաղաքական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տնտեսական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սոցիալական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մշակութային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հասարակական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կյանքի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ցանկացած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այլ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բնագավառում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մարդու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իրավունքներն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ու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հիմնարար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ազատությունները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չեղյալ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հայտարարելու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դրանց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ճանաչումը</a:t>
            </a:r>
            <a:r>
              <a:rPr lang="ru-RU" sz="1800" i="1" dirty="0">
                <a:latin typeface="Times New Roman"/>
                <a:ea typeface="Times New Roman"/>
              </a:rPr>
              <a:t>,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օգտագործումը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իրականացումը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նվազեցնելու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նպատակ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կամ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հանգեցնում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են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>
                <a:latin typeface="Sylfaen"/>
                <a:ea typeface="Times New Roman"/>
                <a:cs typeface="Sylfaen"/>
              </a:rPr>
              <a:t>նման</a:t>
            </a:r>
            <a:r>
              <a:rPr lang="ru-RU" sz="1800" i="1" dirty="0">
                <a:latin typeface="Times New Roman"/>
                <a:ea typeface="Times New Roman"/>
              </a:rPr>
              <a:t> </a:t>
            </a:r>
            <a:r>
              <a:rPr lang="ru-RU" sz="1800" i="1" dirty="0" smtClean="0">
                <a:latin typeface="Sylfaen"/>
                <a:ea typeface="Times New Roman"/>
                <a:cs typeface="Sylfaen"/>
              </a:rPr>
              <a:t>հետևանքների</a:t>
            </a:r>
            <a:r>
              <a:rPr lang="en-US" sz="1800" i="1" dirty="0" smtClean="0">
                <a:latin typeface="Sylfaen"/>
                <a:ea typeface="Times New Roman"/>
                <a:cs typeface="Sylfaen"/>
              </a:rPr>
              <a:t>»։</a:t>
            </a:r>
            <a:endParaRPr lang="en-US" sz="1800" i="1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(</a:t>
            </a:r>
            <a:r>
              <a:rPr lang="en-US" sz="1400" b="1" dirty="0" err="1" smtClean="0">
                <a:solidFill>
                  <a:srgbClr val="0070C0"/>
                </a:solidFill>
              </a:rPr>
              <a:t>Ռասայական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խտրականության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բոլոր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ձևերի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վերացման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մասին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միջազգային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կոնվենցիա</a:t>
            </a:r>
            <a:r>
              <a:rPr lang="en-US" sz="1400" b="1" dirty="0" smtClean="0">
                <a:solidFill>
                  <a:srgbClr val="0070C0"/>
                </a:solidFill>
              </a:rPr>
              <a:t>, </a:t>
            </a:r>
            <a:r>
              <a:rPr lang="en-US" sz="1400" b="1" dirty="0" err="1" smtClean="0">
                <a:solidFill>
                  <a:srgbClr val="0070C0"/>
                </a:solidFill>
              </a:rPr>
              <a:t>հոդված</a:t>
            </a:r>
            <a:r>
              <a:rPr lang="en-US" sz="1400" b="1" dirty="0" smtClean="0">
                <a:solidFill>
                  <a:srgbClr val="0070C0"/>
                </a:solidFill>
              </a:rPr>
              <a:t> 1)</a:t>
            </a: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2008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</a:t>
            </a:r>
            <a:r>
              <a:rPr lang="en-US" sz="2000" dirty="0" err="1" smtClean="0">
                <a:latin typeface="Sylfaen" pitchFamily="18" charset="0"/>
              </a:rPr>
              <a:t>ռասայական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խտրականություն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Պաշտպանվող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հատկանիշներ</a:t>
            </a:r>
            <a:r>
              <a:rPr lang="en-US" sz="1800" b="1" dirty="0" smtClean="0">
                <a:solidFill>
                  <a:srgbClr val="0070C0"/>
                </a:solidFill>
              </a:rPr>
              <a:t>.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solidFill>
                  <a:srgbClr val="C00000"/>
                </a:solidFill>
              </a:rPr>
              <a:t>ռասա</a:t>
            </a:r>
            <a:endParaRPr lang="en-US" sz="1800" dirty="0" smtClean="0">
              <a:solidFill>
                <a:srgbClr val="C00000"/>
              </a:solidFill>
            </a:endParaRPr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>
                <a:solidFill>
                  <a:srgbClr val="C00000"/>
                </a:solidFill>
              </a:rPr>
              <a:t>մ</a:t>
            </a:r>
            <a:r>
              <a:rPr lang="en-US" sz="1800" dirty="0" err="1" smtClean="0">
                <a:solidFill>
                  <a:srgbClr val="C00000"/>
                </a:solidFill>
              </a:rPr>
              <a:t>աշկի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</a:rPr>
              <a:t>գույն</a:t>
            </a:r>
            <a:endParaRPr lang="en-US" sz="1800" dirty="0" smtClean="0">
              <a:solidFill>
                <a:srgbClr val="C00000"/>
              </a:solidFill>
            </a:endParaRPr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solidFill>
                  <a:srgbClr val="C00000"/>
                </a:solidFill>
              </a:rPr>
              <a:t>ցեղային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dirty="0" err="1" smtClean="0"/>
              <a:t>ծագում</a:t>
            </a:r>
            <a:endParaRPr lang="en-US" sz="1800" dirty="0" smtClean="0"/>
          </a:p>
          <a:p>
            <a:pPr marL="998538" indent="-2857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/>
              <a:t>սոցիալական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ծագում</a:t>
            </a:r>
            <a:endParaRPr lang="en-US" sz="1800" dirty="0" smtClean="0"/>
          </a:p>
          <a:p>
            <a:pPr marL="1254125" indent="-2651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400" dirty="0" err="1"/>
              <a:t>կ</a:t>
            </a:r>
            <a:r>
              <a:rPr lang="en-US" sz="1400" dirty="0" err="1" smtClean="0"/>
              <a:t>աստա</a:t>
            </a:r>
            <a:r>
              <a:rPr lang="en-US" sz="1400" dirty="0" smtClean="0"/>
              <a:t>, </a:t>
            </a:r>
            <a:r>
              <a:rPr lang="en-US" sz="1400" dirty="0" err="1" smtClean="0"/>
              <a:t>տոհմ</a:t>
            </a:r>
            <a:r>
              <a:rPr lang="en-US" sz="1400" dirty="0" smtClean="0"/>
              <a:t>, և </a:t>
            </a:r>
            <a:r>
              <a:rPr lang="en-US" sz="1400" dirty="0" err="1" smtClean="0"/>
              <a:t>այլն</a:t>
            </a:r>
            <a:endParaRPr lang="en-US" sz="14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solidFill>
                  <a:srgbClr val="C00000"/>
                </a:solidFill>
              </a:rPr>
              <a:t>ազգային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dirty="0" err="1" smtClean="0"/>
              <a:t>ծագում</a:t>
            </a:r>
            <a:r>
              <a:rPr lang="en-US" sz="1800" dirty="0" smtClean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քաղաքացիություն</a:t>
            </a:r>
            <a:r>
              <a:rPr lang="en-US" sz="1600" dirty="0" smtClean="0"/>
              <a:t>)</a:t>
            </a:r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solidFill>
                  <a:srgbClr val="C00000"/>
                </a:solidFill>
              </a:rPr>
              <a:t>էթնիկական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dirty="0" err="1" smtClean="0"/>
              <a:t>ծագում</a:t>
            </a:r>
            <a:endParaRPr lang="en-US" sz="18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4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67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</a:t>
            </a:r>
            <a:r>
              <a:rPr lang="en-US" sz="2000" dirty="0" err="1" smtClean="0">
                <a:latin typeface="Sylfaen" pitchFamily="18" charset="0"/>
              </a:rPr>
              <a:t>ռասայական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խտրականություն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265113" indent="-265113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Սահմանումը</a:t>
            </a:r>
            <a:r>
              <a:rPr lang="en-US" sz="1800" b="1" dirty="0" smtClean="0">
                <a:solidFill>
                  <a:srgbClr val="0070C0"/>
                </a:solidFill>
              </a:rPr>
              <a:t>.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smtClean="0"/>
              <a:t>«</a:t>
            </a:r>
            <a:r>
              <a:rPr lang="en-US" sz="1800" dirty="0" err="1" smtClean="0"/>
              <a:t>ցեղային</a:t>
            </a:r>
            <a:r>
              <a:rPr lang="en-US" sz="1800" dirty="0" smtClean="0"/>
              <a:t>» - </a:t>
            </a:r>
            <a:r>
              <a:rPr lang="en-US" sz="1800" dirty="0" err="1" smtClean="0"/>
              <a:t>նշանակում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նաև</a:t>
            </a:r>
            <a:r>
              <a:rPr lang="en-US" sz="1800" dirty="0" smtClean="0"/>
              <a:t> </a:t>
            </a:r>
            <a:r>
              <a:rPr lang="en-US" sz="1800" dirty="0" err="1" smtClean="0"/>
              <a:t>սոցիալական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շերտավորման</a:t>
            </a:r>
            <a:r>
              <a:rPr lang="en-US" sz="1800" dirty="0" smtClean="0"/>
              <a:t> </a:t>
            </a:r>
            <a:r>
              <a:rPr lang="en-US" sz="1800" dirty="0" err="1" smtClean="0"/>
              <a:t>դրսևորումներ</a:t>
            </a:r>
            <a:r>
              <a:rPr lang="en-US" sz="1800" dirty="0" smtClean="0"/>
              <a:t>, </a:t>
            </a:r>
            <a:r>
              <a:rPr lang="en-US" sz="1800" dirty="0" err="1" smtClean="0"/>
              <a:t>օրինակ</a:t>
            </a:r>
            <a:r>
              <a:rPr lang="en-US" sz="1800" dirty="0" smtClean="0"/>
              <a:t>՝ </a:t>
            </a:r>
            <a:r>
              <a:rPr lang="en-US" sz="1800" dirty="0" err="1" smtClean="0"/>
              <a:t>կաստա</a:t>
            </a:r>
            <a:r>
              <a:rPr lang="en-US" sz="1800" dirty="0" smtClean="0"/>
              <a:t>, </a:t>
            </a:r>
            <a:r>
              <a:rPr lang="en-US" sz="1800" dirty="0" err="1" smtClean="0"/>
              <a:t>տոհմ</a:t>
            </a:r>
            <a:r>
              <a:rPr lang="en-US" sz="1800" dirty="0" smtClean="0"/>
              <a:t>,  և </a:t>
            </a:r>
            <a:r>
              <a:rPr lang="en-US" sz="1800" dirty="0" err="1" smtClean="0"/>
              <a:t>այլն</a:t>
            </a:r>
            <a:r>
              <a:rPr lang="en-US" sz="1800" dirty="0" smtClean="0"/>
              <a:t>։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smtClean="0"/>
              <a:t>«</a:t>
            </a:r>
            <a:r>
              <a:rPr lang="en-US" sz="1800" dirty="0" err="1" smtClean="0"/>
              <a:t>ազգային</a:t>
            </a:r>
            <a:r>
              <a:rPr lang="en-US" sz="1800" dirty="0" smtClean="0"/>
              <a:t> և </a:t>
            </a:r>
            <a:r>
              <a:rPr lang="en-US" sz="1800" dirty="0" err="1" smtClean="0"/>
              <a:t>էթնիկ</a:t>
            </a:r>
            <a:r>
              <a:rPr lang="en-US" sz="1800" dirty="0" smtClean="0"/>
              <a:t> </a:t>
            </a:r>
            <a:r>
              <a:rPr lang="en-US" sz="1800" dirty="0" err="1" smtClean="0"/>
              <a:t>ծագում</a:t>
            </a:r>
            <a:r>
              <a:rPr lang="en-US" sz="1800" dirty="0" smtClean="0"/>
              <a:t>» - </a:t>
            </a:r>
            <a:r>
              <a:rPr lang="en-US" sz="1800" dirty="0" err="1" smtClean="0"/>
              <a:t>նշանակում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լեզվական</a:t>
            </a:r>
            <a:r>
              <a:rPr lang="en-US" sz="1800" dirty="0" smtClean="0"/>
              <a:t>, </a:t>
            </a:r>
            <a:r>
              <a:rPr lang="en-US" sz="1800" dirty="0" err="1" smtClean="0"/>
              <a:t>մշակույթային</a:t>
            </a:r>
            <a:r>
              <a:rPr lang="en-US" sz="1800" dirty="0" smtClean="0"/>
              <a:t> և </a:t>
            </a:r>
            <a:r>
              <a:rPr lang="en-US" sz="1800" dirty="0" err="1" smtClean="0"/>
              <a:t>պատմական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ընդհանրություններ</a:t>
            </a:r>
            <a:r>
              <a:rPr lang="en-US" sz="1800" dirty="0" smtClean="0"/>
              <a:t>։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/>
              <a:t>Կոնկրետ</a:t>
            </a:r>
            <a:r>
              <a:rPr lang="en-US" sz="1800" dirty="0" smtClean="0"/>
              <a:t> </a:t>
            </a:r>
            <a:r>
              <a:rPr lang="en-US" sz="1800" dirty="0" err="1" smtClean="0"/>
              <a:t>ռասայի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էթնիկ</a:t>
            </a:r>
            <a:r>
              <a:rPr lang="en-US" sz="1800" dirty="0" smtClean="0"/>
              <a:t> </a:t>
            </a:r>
            <a:r>
              <a:rPr lang="en-US" sz="1800" dirty="0" err="1" smtClean="0"/>
              <a:t>խմբի</a:t>
            </a:r>
            <a:r>
              <a:rPr lang="en-US" sz="1800" dirty="0" smtClean="0"/>
              <a:t> </a:t>
            </a:r>
            <a:r>
              <a:rPr lang="en-US" sz="1800" dirty="0" err="1" smtClean="0"/>
              <a:t>պատկանելիությունը</a:t>
            </a:r>
            <a:r>
              <a:rPr lang="en-US" sz="1800" dirty="0" smtClean="0"/>
              <a:t> </a:t>
            </a:r>
            <a:r>
              <a:rPr lang="en-US" sz="1800" dirty="0" err="1" smtClean="0"/>
              <a:t>որոշում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անձը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/>
              <a:t> </a:t>
            </a:r>
            <a:r>
              <a:rPr lang="en-US" sz="1800" dirty="0" err="1" smtClean="0"/>
              <a:t>մարդկանց</a:t>
            </a:r>
            <a:r>
              <a:rPr lang="en-US" sz="1800" dirty="0" smtClean="0"/>
              <a:t> </a:t>
            </a:r>
            <a:r>
              <a:rPr lang="en-US" sz="1800" dirty="0" err="1" smtClean="0"/>
              <a:t>խումբը</a:t>
            </a:r>
            <a:r>
              <a:rPr lang="en-US" sz="1800" dirty="0" smtClean="0"/>
              <a:t>, </a:t>
            </a:r>
            <a:r>
              <a:rPr lang="en-US" sz="1800" dirty="0" err="1" smtClean="0"/>
              <a:t>այլ</a:t>
            </a:r>
            <a:r>
              <a:rPr lang="en-US" sz="1800" dirty="0" smtClean="0"/>
              <a:t> </a:t>
            </a:r>
            <a:r>
              <a:rPr lang="en-US" sz="1800" dirty="0" err="1" smtClean="0"/>
              <a:t>ոչ</a:t>
            </a:r>
            <a:r>
              <a:rPr lang="en-US" sz="1800" dirty="0" smtClean="0"/>
              <a:t> </a:t>
            </a:r>
            <a:r>
              <a:rPr lang="en-US" sz="1800" dirty="0" err="1" smtClean="0"/>
              <a:t>թե</a:t>
            </a:r>
            <a:r>
              <a:rPr lang="en-US" sz="1800" dirty="0" smtClean="0"/>
              <a:t> </a:t>
            </a:r>
            <a:r>
              <a:rPr lang="en-US" sz="1800" dirty="0" err="1" smtClean="0"/>
              <a:t>պետությունը</a:t>
            </a:r>
            <a:r>
              <a:rPr lang="en-US" sz="1800" dirty="0" smtClean="0"/>
              <a:t>։ 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marL="712788" indent="-266700" algn="just">
              <a:lnSpc>
                <a:spcPct val="120000"/>
              </a:lnSpc>
              <a:spcBef>
                <a:spcPts val="0"/>
              </a:spcBef>
            </a:pPr>
            <a:r>
              <a:rPr lang="en-US" sz="1400" b="1" dirty="0" smtClean="0">
                <a:solidFill>
                  <a:srgbClr val="0070C0"/>
                </a:solidFill>
              </a:rPr>
              <a:t>(ՌԽՎԿ, </a:t>
            </a:r>
            <a:r>
              <a:rPr lang="en-US" sz="1400" b="1" dirty="0" err="1" smtClean="0">
                <a:solidFill>
                  <a:srgbClr val="0070C0"/>
                </a:solidFill>
              </a:rPr>
              <a:t>թիվ</a:t>
            </a:r>
            <a:r>
              <a:rPr lang="en-US" sz="1400" b="1" dirty="0" smtClean="0">
                <a:solidFill>
                  <a:srgbClr val="0070C0"/>
                </a:solidFill>
              </a:rPr>
              <a:t> 24 և 8 </a:t>
            </a:r>
            <a:r>
              <a:rPr lang="en-US" sz="1400" b="1" dirty="0" err="1" smtClean="0">
                <a:solidFill>
                  <a:srgbClr val="0070C0"/>
                </a:solidFill>
              </a:rPr>
              <a:t>ընդհանուր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մեկնություններ</a:t>
            </a:r>
            <a:r>
              <a:rPr lang="en-US" sz="1400" b="1" dirty="0" smtClean="0">
                <a:solidFill>
                  <a:srgbClr val="0070C0"/>
                </a:solidFill>
              </a:rPr>
              <a:t>) </a:t>
            </a:r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7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dirty="0" err="1" smtClean="0"/>
              <a:t>Ընդհանուր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</a:t>
            </a:r>
            <a:endParaRPr lang="en-US" sz="1800" dirty="0" smtClean="0"/>
          </a:p>
          <a:p>
            <a:pPr marL="8572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կենսաբանական</a:t>
            </a:r>
            <a:endParaRPr lang="en-US" sz="18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տնտեսական</a:t>
            </a:r>
            <a:endParaRPr lang="en-US" sz="18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սոցիալական</a:t>
            </a:r>
            <a:endParaRPr lang="en-US" sz="18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մշակույթային</a:t>
            </a:r>
            <a:endParaRPr lang="en-US" sz="1800" dirty="0" smtClean="0"/>
          </a:p>
          <a:p>
            <a:pPr marL="712788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պատմական</a:t>
            </a:r>
            <a:endParaRPr lang="en-US" sz="1800" dirty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6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698477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180975" indent="-180975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b="1" dirty="0" err="1" smtClean="0">
                <a:solidFill>
                  <a:srgbClr val="0070C0"/>
                </a:solidFill>
              </a:rPr>
              <a:t>Ռասիզմ</a:t>
            </a:r>
            <a:endParaRPr lang="en-US" sz="16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Ռ</a:t>
            </a:r>
            <a:r>
              <a:rPr lang="en-US" sz="1600" dirty="0" err="1" smtClean="0"/>
              <a:t>ասայական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գերազանցության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կամ</a:t>
            </a:r>
            <a:r>
              <a:rPr lang="en-US" sz="1600" dirty="0" smtClean="0"/>
              <a:t> </a:t>
            </a:r>
            <a:r>
              <a:rPr lang="en-US" sz="1600" dirty="0" err="1" smtClean="0"/>
              <a:t>ատելության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մասին</a:t>
            </a:r>
            <a:r>
              <a:rPr lang="en-US" sz="1600" dirty="0" smtClean="0"/>
              <a:t> </a:t>
            </a:r>
            <a:r>
              <a:rPr lang="en-US" sz="1600" dirty="0" err="1" smtClean="0"/>
              <a:t>գաղափարների</a:t>
            </a:r>
            <a:r>
              <a:rPr lang="en-US" sz="1600" dirty="0" smtClean="0"/>
              <a:t> </a:t>
            </a:r>
            <a:r>
              <a:rPr lang="en-US" sz="1600" dirty="0" err="1" smtClean="0"/>
              <a:t>տարածում</a:t>
            </a:r>
            <a:r>
              <a:rPr lang="en-US" sz="1600" dirty="0" smtClean="0"/>
              <a:t> (Hate speech)</a:t>
            </a:r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Ռ</a:t>
            </a:r>
            <a:r>
              <a:rPr lang="en-US" sz="1600" dirty="0" err="1" smtClean="0"/>
              <a:t>ասայական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ատելության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հրահրում</a:t>
            </a:r>
            <a:endParaRPr lang="en-US" sz="16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Ա</a:t>
            </a:r>
            <a:r>
              <a:rPr lang="en-US" sz="1600" dirty="0" err="1" smtClean="0"/>
              <a:t>յլ</a:t>
            </a:r>
            <a:r>
              <a:rPr lang="en-US" sz="1600" dirty="0" smtClean="0"/>
              <a:t> </a:t>
            </a:r>
            <a:r>
              <a:rPr lang="en-US" sz="1600" dirty="0" err="1" smtClean="0"/>
              <a:t>ռասայի</a:t>
            </a:r>
            <a:r>
              <a:rPr lang="en-US" sz="1600" dirty="0" smtClean="0"/>
              <a:t> </a:t>
            </a:r>
            <a:r>
              <a:rPr lang="en-US" sz="1600" dirty="0" err="1" smtClean="0"/>
              <a:t>կամ</a:t>
            </a:r>
            <a:r>
              <a:rPr lang="en-US" sz="1600" dirty="0" smtClean="0"/>
              <a:t> </a:t>
            </a:r>
            <a:r>
              <a:rPr lang="en-US" sz="1600" dirty="0" err="1" smtClean="0"/>
              <a:t>էթնիկ</a:t>
            </a:r>
            <a:r>
              <a:rPr lang="en-US" sz="1600" dirty="0" smtClean="0"/>
              <a:t> </a:t>
            </a:r>
            <a:r>
              <a:rPr lang="en-US" sz="1600" dirty="0" err="1" smtClean="0"/>
              <a:t>պատկանելիության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անձ</a:t>
            </a:r>
            <a:r>
              <a:rPr lang="en-US" sz="1600" dirty="0" smtClean="0"/>
              <a:t>(</a:t>
            </a:r>
            <a:r>
              <a:rPr lang="en-US" sz="1600" dirty="0" err="1" smtClean="0"/>
              <a:t>անց</a:t>
            </a:r>
            <a:r>
              <a:rPr lang="en-US" sz="1600" dirty="0" smtClean="0"/>
              <a:t>)ի </a:t>
            </a:r>
            <a:r>
              <a:rPr lang="en-US" sz="1600" dirty="0" err="1" smtClean="0"/>
              <a:t>նկատմամբ</a:t>
            </a:r>
            <a:r>
              <a:rPr lang="en-US" sz="1600" dirty="0" smtClean="0"/>
              <a:t> </a:t>
            </a:r>
            <a:r>
              <a:rPr lang="en-US" sz="1600" dirty="0" err="1" smtClean="0"/>
              <a:t>բռնություն</a:t>
            </a:r>
            <a:endParaRPr lang="en-US" sz="16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Ն</a:t>
            </a:r>
            <a:r>
              <a:rPr lang="en-US" sz="1600" dirty="0" err="1" smtClean="0"/>
              <a:t>ման</a:t>
            </a:r>
            <a:r>
              <a:rPr lang="en-US" sz="1600" dirty="0" smtClean="0"/>
              <a:t> </a:t>
            </a:r>
            <a:r>
              <a:rPr lang="en-US" sz="1600" dirty="0" err="1" smtClean="0"/>
              <a:t>գործողության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հրահրում</a:t>
            </a:r>
            <a:endParaRPr lang="en-US" sz="1600" dirty="0" smtClean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err="1" smtClean="0"/>
              <a:t>Սահմանումը</a:t>
            </a:r>
            <a:endParaRPr lang="en-US" sz="1600" dirty="0" smtClean="0"/>
          </a:p>
          <a:p>
            <a:pPr marL="466725" indent="-2857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600" i="1" dirty="0" smtClean="0"/>
              <a:t>«</a:t>
            </a:r>
            <a:r>
              <a:rPr lang="en-US" sz="1600" i="1" dirty="0" err="1" smtClean="0"/>
              <a:t>Համոզմունք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այն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մասին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որ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այնպիսի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հիմքեր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ինչպիսին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են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ռասան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մաշկի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գույնը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լեզուն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կրոնը</a:t>
            </a:r>
            <a:r>
              <a:rPr lang="en-US" sz="1600" i="1" dirty="0" smtClean="0"/>
              <a:t>, </a:t>
            </a:r>
            <a:r>
              <a:rPr lang="en-US" sz="1600" i="1" dirty="0" err="1" smtClean="0"/>
              <a:t>ազգությունը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կամ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ազգային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կամ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էթնիկ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ծագումը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արդարացնում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են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որևէ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անձի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կամ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մարդկանց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խմբի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նկատմամբ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ատելությունը</a:t>
            </a:r>
            <a:r>
              <a:rPr lang="en-US" sz="1600" i="1" dirty="0"/>
              <a:t> </a:t>
            </a:r>
            <a:r>
              <a:rPr lang="en-US" sz="1600" i="1" dirty="0" err="1" smtClean="0"/>
              <a:t>կամ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որևէ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անձի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կամ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մարդկանց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խմբի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գերազանցությունը</a:t>
            </a:r>
            <a:r>
              <a:rPr lang="en-US" sz="1600" i="1" dirty="0" smtClean="0"/>
              <a:t>»։</a:t>
            </a:r>
          </a:p>
          <a:p>
            <a:pPr marL="712788" indent="-2667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b="1" dirty="0">
                <a:solidFill>
                  <a:srgbClr val="0070C0"/>
                </a:solidFill>
              </a:rPr>
              <a:t>(</a:t>
            </a:r>
            <a:r>
              <a:rPr lang="en-US" sz="1400" b="1" dirty="0" smtClean="0">
                <a:solidFill>
                  <a:srgbClr val="0070C0"/>
                </a:solidFill>
              </a:rPr>
              <a:t>ՌԱԵՀ – </a:t>
            </a:r>
            <a:r>
              <a:rPr lang="en-US" sz="1400" b="1" dirty="0" err="1" smtClean="0">
                <a:solidFill>
                  <a:srgbClr val="0070C0"/>
                </a:solidFill>
              </a:rPr>
              <a:t>թիվ</a:t>
            </a:r>
            <a:r>
              <a:rPr lang="en-US" sz="1400" b="1" dirty="0" smtClean="0">
                <a:solidFill>
                  <a:srgbClr val="0070C0"/>
                </a:solidFill>
              </a:rPr>
              <a:t> և </a:t>
            </a:r>
            <a:r>
              <a:rPr lang="en-US" sz="1400" b="1" dirty="0" err="1" smtClean="0">
                <a:solidFill>
                  <a:srgbClr val="0070C0"/>
                </a:solidFill>
              </a:rPr>
              <a:t>ընդհանուր</a:t>
            </a:r>
            <a:r>
              <a:rPr lang="en-US" sz="1400" b="1" dirty="0" smtClean="0">
                <a:solidFill>
                  <a:srgbClr val="0070C0"/>
                </a:solidFill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</a:rPr>
              <a:t>մեկնություն</a:t>
            </a:r>
            <a:r>
              <a:rPr lang="en-US" sz="1400" b="1" dirty="0" smtClean="0">
                <a:solidFill>
                  <a:srgbClr val="0070C0"/>
                </a:solidFill>
              </a:rPr>
              <a:t>)</a:t>
            </a:r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rgbClr val="0070C0"/>
              </a:solidFill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7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3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 lnSpcReduction="10000"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Ատելության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խոսք</a:t>
            </a:r>
            <a:r>
              <a:rPr lang="en-US" sz="1800" b="1" dirty="0" smtClean="0">
                <a:solidFill>
                  <a:srgbClr val="0070C0"/>
                </a:solidFill>
              </a:rPr>
              <a:t> (hate speech).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 smtClean="0"/>
              <a:t>Հոդված</a:t>
            </a:r>
            <a:r>
              <a:rPr lang="en-US" sz="1600" dirty="0" smtClean="0"/>
              <a:t> 20</a:t>
            </a: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/>
              <a:t>«</a:t>
            </a:r>
            <a:r>
              <a:rPr lang="hy-AM" sz="1600" dirty="0">
                <a:latin typeface="Sylfaen"/>
              </a:rPr>
              <a:t>Ազգային, ռասայական կամ կրոնական ատելության ցանկացած </a:t>
            </a:r>
            <a:r>
              <a:rPr lang="hy-AM" sz="1600" dirty="0" smtClean="0">
                <a:latin typeface="Sylfaen"/>
              </a:rPr>
              <a:t>քարոզչություն</a:t>
            </a:r>
            <a:r>
              <a:rPr lang="hy-AM" sz="1600" dirty="0">
                <a:latin typeface="Sylfaen"/>
              </a:rPr>
              <a:t>, որն իրենից ներկայացնում է խտրականության, թշնամանքի կամ </a:t>
            </a:r>
            <a:r>
              <a:rPr lang="hy-AM" sz="1600" dirty="0" smtClean="0">
                <a:latin typeface="Sylfaen"/>
              </a:rPr>
              <a:t>բռնության </a:t>
            </a:r>
            <a:r>
              <a:rPr lang="hy-AM" sz="1600" dirty="0">
                <a:latin typeface="Sylfaen"/>
              </a:rPr>
              <a:t>հրահրում, արգելվում է օրենքով</a:t>
            </a:r>
            <a:r>
              <a:rPr lang="hy-AM" sz="1600" dirty="0" smtClean="0">
                <a:latin typeface="Sylfaen"/>
              </a:rPr>
              <a:t>։</a:t>
            </a:r>
            <a:endParaRPr lang="en-US" sz="1600" dirty="0" smtClean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 smtClean="0">
                <a:latin typeface="Sylfaen"/>
              </a:rPr>
              <a:t>Հոդված</a:t>
            </a:r>
            <a:r>
              <a:rPr lang="en-US" sz="1600" dirty="0" smtClean="0">
                <a:latin typeface="Sylfaen"/>
              </a:rPr>
              <a:t> 19</a:t>
            </a: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2. </a:t>
            </a:r>
            <a:r>
              <a:rPr lang="en-US" sz="1600" dirty="0" err="1" smtClean="0">
                <a:latin typeface="Sylfaen"/>
              </a:rPr>
              <a:t>Յուրաքանչյուր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ոք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ունի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ազատ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արտահայտվելու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իրավունք</a:t>
            </a:r>
            <a:r>
              <a:rPr lang="en-US" sz="1600" dirty="0" smtClean="0">
                <a:latin typeface="Sylfaen"/>
              </a:rPr>
              <a:t>. </a:t>
            </a:r>
            <a:r>
              <a:rPr lang="hy-AM" sz="1600" dirty="0" smtClean="0">
                <a:latin typeface="Sylfaen"/>
              </a:rPr>
              <a:t>Ա</a:t>
            </a:r>
            <a:r>
              <a:rPr lang="en-US" sz="1600" dirty="0" err="1" smtClean="0">
                <a:latin typeface="Sylfaen"/>
              </a:rPr>
              <a:t>յդ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իրավունքն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ընդգրկում</a:t>
            </a:r>
            <a:r>
              <a:rPr lang="en-US" sz="1600" dirty="0" smtClean="0">
                <a:latin typeface="Sylfaen"/>
              </a:rPr>
              <a:t> է…</a:t>
            </a:r>
            <a:r>
              <a:rPr lang="en-US" sz="1600" dirty="0" err="1" smtClean="0">
                <a:latin typeface="Sylfaen"/>
              </a:rPr>
              <a:t>ցանկացած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տեսակի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տեղեկատվություն</a:t>
            </a:r>
            <a:r>
              <a:rPr lang="en-US" sz="1600" dirty="0" smtClean="0">
                <a:latin typeface="Sylfaen"/>
              </a:rPr>
              <a:t> և </a:t>
            </a:r>
            <a:r>
              <a:rPr lang="en-US" sz="1600" dirty="0" err="1" smtClean="0">
                <a:latin typeface="Sylfaen"/>
              </a:rPr>
              <a:t>գաղափարներ</a:t>
            </a:r>
            <a:r>
              <a:rPr lang="en-US" sz="1600" dirty="0" smtClean="0">
                <a:latin typeface="Sylfaen"/>
              </a:rPr>
              <a:t>…</a:t>
            </a:r>
            <a:r>
              <a:rPr lang="en-US" sz="1600" dirty="0" err="1" smtClean="0">
                <a:latin typeface="Sylfaen"/>
              </a:rPr>
              <a:t>ստանալու</a:t>
            </a:r>
            <a:r>
              <a:rPr lang="en-US" sz="1600" dirty="0" smtClean="0">
                <a:latin typeface="Sylfaen"/>
              </a:rPr>
              <a:t> և </a:t>
            </a:r>
            <a:r>
              <a:rPr lang="en-US" sz="1600" dirty="0" err="1" smtClean="0">
                <a:latin typeface="Sylfaen"/>
              </a:rPr>
              <a:t>տարածելու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ազատությունը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լինեն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դրանք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բանավոր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գրավոր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թե</a:t>
            </a:r>
            <a:r>
              <a:rPr lang="en-US" sz="1600" dirty="0" smtClean="0">
                <a:latin typeface="Sylfaen"/>
              </a:rPr>
              <a:t>՝ </a:t>
            </a:r>
            <a:r>
              <a:rPr lang="en-US" sz="1600" dirty="0" err="1" smtClean="0">
                <a:latin typeface="Sylfaen"/>
              </a:rPr>
              <a:t>տպագիր</a:t>
            </a:r>
            <a:r>
              <a:rPr lang="en-US" sz="1600" dirty="0" smtClean="0">
                <a:latin typeface="Sylfaen"/>
              </a:rPr>
              <a:t>…</a:t>
            </a:r>
            <a:r>
              <a:rPr lang="en-US" sz="1600" dirty="0" err="1" smtClean="0">
                <a:latin typeface="Sylfaen"/>
              </a:rPr>
              <a:t>իր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ընտրած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ցանկացած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այլ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եղանակով</a:t>
            </a:r>
            <a:r>
              <a:rPr lang="en-US" sz="1600" dirty="0" smtClean="0">
                <a:latin typeface="Sylfaen"/>
              </a:rPr>
              <a:t>։</a:t>
            </a:r>
          </a:p>
          <a:p>
            <a:pPr marL="542925" indent="-4619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Sylfaen"/>
              </a:rPr>
              <a:t>	</a:t>
            </a:r>
            <a:r>
              <a:rPr lang="en-US" sz="1600" dirty="0" smtClean="0">
                <a:latin typeface="Sylfaen"/>
              </a:rPr>
              <a:t>…</a:t>
            </a:r>
          </a:p>
          <a:p>
            <a:pPr marL="361950" indent="-280988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	3. </a:t>
            </a:r>
            <a:r>
              <a:rPr lang="en-US" sz="1600" dirty="0" err="1" smtClean="0">
                <a:latin typeface="Sylfaen"/>
              </a:rPr>
              <a:t>ենթակա</a:t>
            </a:r>
            <a:r>
              <a:rPr lang="en-US" sz="1600" dirty="0" smtClean="0">
                <a:latin typeface="Sylfaen"/>
              </a:rPr>
              <a:t> է </a:t>
            </a:r>
            <a:r>
              <a:rPr lang="en-US" sz="1600" dirty="0" err="1" smtClean="0">
                <a:latin typeface="Sylfaen"/>
              </a:rPr>
              <a:t>սահմանափակման</a:t>
            </a:r>
            <a:r>
              <a:rPr lang="en-US" sz="1600" dirty="0" smtClean="0">
                <a:latin typeface="Sylfaen"/>
              </a:rPr>
              <a:t>.</a:t>
            </a:r>
          </a:p>
          <a:p>
            <a:pPr marL="893763" indent="-2667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ա) </a:t>
            </a:r>
            <a:r>
              <a:rPr lang="en-US" sz="1600" dirty="0" err="1" smtClean="0">
                <a:latin typeface="Sylfaen"/>
              </a:rPr>
              <a:t>այլ</a:t>
            </a:r>
            <a:r>
              <a:rPr lang="hy-AM" sz="1600" dirty="0" smtClean="0">
                <a:latin typeface="Sylfaen"/>
              </a:rPr>
              <a:t> </a:t>
            </a:r>
            <a:r>
              <a:rPr lang="hy-AM" sz="1600" dirty="0">
                <a:latin typeface="Sylfaen"/>
              </a:rPr>
              <a:t>անձանց իրավունքները կամ հեղինակությունը հարգելու </a:t>
            </a:r>
            <a:r>
              <a:rPr lang="en-US" sz="1600" dirty="0" smtClean="0">
                <a:latin typeface="Sylfaen"/>
              </a:rPr>
              <a:t>		</a:t>
            </a:r>
            <a:r>
              <a:rPr lang="hy-AM" sz="1600" dirty="0" smtClean="0">
                <a:latin typeface="Sylfaen"/>
              </a:rPr>
              <a:t>համար,</a:t>
            </a:r>
            <a:endParaRPr lang="en-US" sz="1600" dirty="0" smtClean="0">
              <a:latin typeface="Sylfaen"/>
            </a:endParaRPr>
          </a:p>
          <a:p>
            <a:pPr marL="893763" indent="-2667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 </a:t>
            </a:r>
            <a:r>
              <a:rPr lang="hy-AM" sz="1600" dirty="0" smtClean="0">
                <a:latin typeface="Sylfaen"/>
              </a:rPr>
              <a:t>բ</a:t>
            </a:r>
            <a:r>
              <a:rPr lang="hy-AM" sz="1600" dirty="0">
                <a:latin typeface="Sylfaen"/>
              </a:rPr>
              <a:t>) պետական անվտանգության կամ հասարակական կարգի, կամ </a:t>
            </a:r>
            <a:r>
              <a:rPr lang="hy-AM" sz="1600" dirty="0" smtClean="0">
                <a:latin typeface="Sylfaen"/>
              </a:rPr>
              <a:t>բնակչության </a:t>
            </a:r>
            <a:r>
              <a:rPr lang="hy-AM" sz="1600" dirty="0">
                <a:latin typeface="Sylfaen"/>
              </a:rPr>
              <a:t>առողջության, կամ բարոյականության պաշտպանության </a:t>
            </a:r>
            <a:r>
              <a:rPr lang="hy-AM" sz="1600" dirty="0" smtClean="0">
                <a:latin typeface="Sylfaen"/>
              </a:rPr>
              <a:t>համա</a:t>
            </a:r>
            <a:r>
              <a:rPr lang="en-US" sz="1600" dirty="0" smtClean="0">
                <a:latin typeface="Sylfaen"/>
              </a:rPr>
              <a:t>ր։</a:t>
            </a:r>
            <a:endParaRPr lang="en-US" sz="16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8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 lnSpcReduction="10000"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</a:t>
            </a:r>
            <a:r>
              <a:rPr lang="en-US" sz="2000" dirty="0" err="1" smtClean="0">
                <a:latin typeface="Sylfaen" pitchFamily="18" charset="0"/>
              </a:rPr>
              <a:t>ռասայական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խտրականություն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Ատելության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խոսք</a:t>
            </a:r>
            <a:r>
              <a:rPr lang="en-US" sz="1800" b="1" dirty="0" smtClean="0">
                <a:solidFill>
                  <a:srgbClr val="0070C0"/>
                </a:solidFill>
              </a:rPr>
              <a:t> (hate speech).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 smtClean="0"/>
              <a:t>Հոդված</a:t>
            </a:r>
            <a:r>
              <a:rPr lang="en-US" sz="1600" dirty="0" smtClean="0"/>
              <a:t> 20</a:t>
            </a: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/>
              <a:t>«</a:t>
            </a:r>
            <a:r>
              <a:rPr lang="hy-AM" sz="1600" dirty="0">
                <a:latin typeface="Sylfaen"/>
              </a:rPr>
              <a:t>Ազգային, ռասայական կամ կրոնական ատելության ցանկացած </a:t>
            </a:r>
            <a:r>
              <a:rPr lang="hy-AM" sz="1600" dirty="0" smtClean="0">
                <a:latin typeface="Sylfaen"/>
              </a:rPr>
              <a:t>քարոզչություն</a:t>
            </a:r>
            <a:r>
              <a:rPr lang="hy-AM" sz="1600" dirty="0">
                <a:latin typeface="Sylfaen"/>
              </a:rPr>
              <a:t>, որն իրենից ներկայացնում է խտրականության, թշնամանքի կամ </a:t>
            </a:r>
            <a:r>
              <a:rPr lang="hy-AM" sz="1600" dirty="0" smtClean="0">
                <a:latin typeface="Sylfaen"/>
              </a:rPr>
              <a:t>բռնության </a:t>
            </a:r>
            <a:r>
              <a:rPr lang="hy-AM" sz="1600" dirty="0">
                <a:latin typeface="Sylfaen"/>
              </a:rPr>
              <a:t>հրահրում, արգելվում է օրենքով</a:t>
            </a:r>
            <a:r>
              <a:rPr lang="hy-AM" sz="1600" dirty="0" smtClean="0">
                <a:latin typeface="Sylfaen"/>
              </a:rPr>
              <a:t>։</a:t>
            </a:r>
            <a:endParaRPr lang="en-US" sz="1600" dirty="0" smtClean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 smtClean="0">
                <a:latin typeface="Sylfaen"/>
              </a:rPr>
              <a:t>Հոդված</a:t>
            </a:r>
            <a:r>
              <a:rPr lang="en-US" sz="1600" dirty="0" smtClean="0">
                <a:latin typeface="Sylfaen"/>
              </a:rPr>
              <a:t> 19</a:t>
            </a: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2. </a:t>
            </a:r>
            <a:r>
              <a:rPr lang="en-US" sz="1600" dirty="0" err="1" smtClean="0">
                <a:latin typeface="Sylfaen"/>
              </a:rPr>
              <a:t>Յուրաքանչյուր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ոք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ունի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ազատ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արտահայտվելու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իրավունք</a:t>
            </a:r>
            <a:r>
              <a:rPr lang="en-US" sz="1600" dirty="0" smtClean="0">
                <a:latin typeface="Sylfaen"/>
              </a:rPr>
              <a:t>. </a:t>
            </a:r>
            <a:r>
              <a:rPr lang="hy-AM" sz="1600" dirty="0" smtClean="0">
                <a:latin typeface="Sylfaen"/>
              </a:rPr>
              <a:t>Ա</a:t>
            </a:r>
            <a:r>
              <a:rPr lang="en-US" sz="1600" dirty="0" err="1" smtClean="0">
                <a:latin typeface="Sylfaen"/>
              </a:rPr>
              <a:t>յդ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իրավունքն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ընդգրկում</a:t>
            </a:r>
            <a:r>
              <a:rPr lang="en-US" sz="1600" dirty="0" smtClean="0">
                <a:latin typeface="Sylfaen"/>
              </a:rPr>
              <a:t> է…</a:t>
            </a:r>
            <a:r>
              <a:rPr lang="en-US" sz="1600" dirty="0" err="1" smtClean="0">
                <a:latin typeface="Sylfaen"/>
              </a:rPr>
              <a:t>ցանկացած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տեսակի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տեղեկատվություն</a:t>
            </a:r>
            <a:r>
              <a:rPr lang="en-US" sz="1600" dirty="0" smtClean="0">
                <a:latin typeface="Sylfaen"/>
              </a:rPr>
              <a:t> և </a:t>
            </a:r>
            <a:r>
              <a:rPr lang="en-US" sz="1600" dirty="0" err="1" smtClean="0">
                <a:latin typeface="Sylfaen"/>
              </a:rPr>
              <a:t>գաղափարներ</a:t>
            </a:r>
            <a:r>
              <a:rPr lang="en-US" sz="1600" dirty="0" smtClean="0">
                <a:latin typeface="Sylfaen"/>
              </a:rPr>
              <a:t>…</a:t>
            </a:r>
            <a:r>
              <a:rPr lang="en-US" sz="1600" dirty="0" err="1" smtClean="0">
                <a:latin typeface="Sylfaen"/>
              </a:rPr>
              <a:t>ստանալու</a:t>
            </a:r>
            <a:r>
              <a:rPr lang="en-US" sz="1600" dirty="0" smtClean="0">
                <a:latin typeface="Sylfaen"/>
              </a:rPr>
              <a:t> և </a:t>
            </a:r>
            <a:r>
              <a:rPr lang="en-US" sz="1600" dirty="0" err="1" smtClean="0">
                <a:latin typeface="Sylfaen"/>
              </a:rPr>
              <a:t>տարածելու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ազատությունը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լինեն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դրանք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բանավոր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գրավոր</a:t>
            </a:r>
            <a:r>
              <a:rPr lang="en-US" sz="1600" dirty="0" smtClean="0">
                <a:latin typeface="Sylfaen"/>
              </a:rPr>
              <a:t>, </a:t>
            </a:r>
            <a:r>
              <a:rPr lang="en-US" sz="1600" dirty="0" err="1" smtClean="0">
                <a:latin typeface="Sylfaen"/>
              </a:rPr>
              <a:t>թե</a:t>
            </a:r>
            <a:r>
              <a:rPr lang="en-US" sz="1600" dirty="0" smtClean="0">
                <a:latin typeface="Sylfaen"/>
              </a:rPr>
              <a:t>՝ </a:t>
            </a:r>
            <a:r>
              <a:rPr lang="en-US" sz="1600" dirty="0" err="1" smtClean="0">
                <a:latin typeface="Sylfaen"/>
              </a:rPr>
              <a:t>տպագիր</a:t>
            </a:r>
            <a:r>
              <a:rPr lang="en-US" sz="1600" dirty="0" smtClean="0">
                <a:latin typeface="Sylfaen"/>
              </a:rPr>
              <a:t>…</a:t>
            </a:r>
            <a:r>
              <a:rPr lang="en-US" sz="1600" dirty="0" err="1" smtClean="0">
                <a:latin typeface="Sylfaen"/>
              </a:rPr>
              <a:t>իր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ընտրած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ցանկացած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այլ</a:t>
            </a:r>
            <a:r>
              <a:rPr lang="en-US" sz="1600" dirty="0" smtClean="0">
                <a:latin typeface="Sylfaen"/>
              </a:rPr>
              <a:t> </a:t>
            </a:r>
            <a:r>
              <a:rPr lang="en-US" sz="1600" dirty="0" err="1" smtClean="0">
                <a:latin typeface="Sylfaen"/>
              </a:rPr>
              <a:t>եղանակով</a:t>
            </a:r>
            <a:r>
              <a:rPr lang="en-US" sz="1600" dirty="0" smtClean="0">
                <a:latin typeface="Sylfaen"/>
              </a:rPr>
              <a:t>։</a:t>
            </a:r>
          </a:p>
          <a:p>
            <a:pPr marL="542925" indent="-461963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latin typeface="Sylfaen"/>
              </a:rPr>
              <a:t>	</a:t>
            </a:r>
            <a:r>
              <a:rPr lang="en-US" sz="1600" dirty="0" smtClean="0">
                <a:latin typeface="Sylfaen"/>
              </a:rPr>
              <a:t>…</a:t>
            </a:r>
          </a:p>
          <a:p>
            <a:pPr marL="361950" indent="-280988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	3. </a:t>
            </a:r>
            <a:r>
              <a:rPr lang="en-US" sz="1600" dirty="0" err="1" smtClean="0">
                <a:latin typeface="Sylfaen"/>
              </a:rPr>
              <a:t>ենթակա</a:t>
            </a:r>
            <a:r>
              <a:rPr lang="en-US" sz="1600" dirty="0" smtClean="0">
                <a:latin typeface="Sylfaen"/>
              </a:rPr>
              <a:t> է </a:t>
            </a:r>
            <a:r>
              <a:rPr lang="en-US" sz="1600" dirty="0" err="1" smtClean="0">
                <a:latin typeface="Sylfaen"/>
              </a:rPr>
              <a:t>սահմանափակման</a:t>
            </a:r>
            <a:r>
              <a:rPr lang="en-US" sz="1600" dirty="0" smtClean="0">
                <a:latin typeface="Sylfaen"/>
              </a:rPr>
              <a:t>.</a:t>
            </a:r>
          </a:p>
          <a:p>
            <a:pPr marL="893763" indent="-2667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ա) </a:t>
            </a:r>
            <a:r>
              <a:rPr lang="en-US" sz="1600" dirty="0" err="1" smtClean="0">
                <a:latin typeface="Sylfaen"/>
              </a:rPr>
              <a:t>այլ</a:t>
            </a:r>
            <a:r>
              <a:rPr lang="hy-AM" sz="1600" dirty="0" smtClean="0">
                <a:latin typeface="Sylfaen"/>
              </a:rPr>
              <a:t> </a:t>
            </a:r>
            <a:r>
              <a:rPr lang="hy-AM" sz="1600" dirty="0">
                <a:latin typeface="Sylfaen"/>
              </a:rPr>
              <a:t>անձանց իրավունքները կամ հեղինակությունը հարգելու </a:t>
            </a:r>
            <a:r>
              <a:rPr lang="en-US" sz="1600" dirty="0" smtClean="0">
                <a:latin typeface="Sylfaen"/>
              </a:rPr>
              <a:t>		</a:t>
            </a:r>
            <a:r>
              <a:rPr lang="hy-AM" sz="1600" dirty="0" smtClean="0">
                <a:latin typeface="Sylfaen"/>
              </a:rPr>
              <a:t>համար,</a:t>
            </a:r>
            <a:endParaRPr lang="en-US" sz="1600" dirty="0" smtClean="0">
              <a:latin typeface="Sylfaen"/>
            </a:endParaRPr>
          </a:p>
          <a:p>
            <a:pPr marL="893763" indent="-2667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/>
              </a:rPr>
              <a:t> </a:t>
            </a:r>
            <a:r>
              <a:rPr lang="hy-AM" sz="1600" dirty="0" smtClean="0">
                <a:latin typeface="Sylfaen"/>
              </a:rPr>
              <a:t>բ</a:t>
            </a:r>
            <a:r>
              <a:rPr lang="hy-AM" sz="1600" dirty="0">
                <a:latin typeface="Sylfaen"/>
              </a:rPr>
              <a:t>) պետական անվտանգության կամ հասարակական կարգի, կամ </a:t>
            </a:r>
            <a:r>
              <a:rPr lang="hy-AM" sz="1600" dirty="0" smtClean="0">
                <a:latin typeface="Sylfaen"/>
              </a:rPr>
              <a:t>բնակչության </a:t>
            </a:r>
            <a:r>
              <a:rPr lang="hy-AM" sz="1600" dirty="0">
                <a:latin typeface="Sylfaen"/>
              </a:rPr>
              <a:t>առողջության, կամ բարոյականության պաշտպանության </a:t>
            </a:r>
            <a:r>
              <a:rPr lang="hy-AM" sz="1600" dirty="0" smtClean="0">
                <a:latin typeface="Sylfaen"/>
              </a:rPr>
              <a:t>համա</a:t>
            </a:r>
            <a:r>
              <a:rPr lang="en-US" sz="1600" dirty="0" smtClean="0">
                <a:latin typeface="Sylfaen"/>
              </a:rPr>
              <a:t>ր։</a:t>
            </a:r>
            <a:endParaRPr lang="en-US" sz="16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9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71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71600"/>
            <a:ext cx="8839200" cy="5181600"/>
          </a:xfrm>
        </p:spPr>
        <p:txBody>
          <a:bodyPr>
            <a:normAutofit fontScale="70000" lnSpcReduction="20000"/>
          </a:bodyPr>
          <a:lstStyle/>
          <a:p>
            <a:r>
              <a:rPr lang="hy-AM" sz="2900" b="1" dirty="0">
                <a:solidFill>
                  <a:schemeClr val="tx1"/>
                </a:solidFill>
              </a:rPr>
              <a:t>Հոդված </a:t>
            </a:r>
            <a:r>
              <a:rPr lang="hy-AM" sz="2900" b="1" dirty="0" smtClean="0">
                <a:solidFill>
                  <a:schemeClr val="tx1"/>
                </a:solidFill>
              </a:rPr>
              <a:t>20</a:t>
            </a:r>
            <a:endParaRPr lang="en-US" sz="2900" b="1" dirty="0" smtClean="0">
              <a:solidFill>
                <a:schemeClr val="tx1"/>
              </a:solidFill>
            </a:endParaRPr>
          </a:p>
          <a:p>
            <a:endParaRPr lang="hy-AM" sz="2400" dirty="0">
              <a:solidFill>
                <a:schemeClr val="tx1"/>
              </a:solidFill>
            </a:endParaRPr>
          </a:p>
          <a:p>
            <a:pPr marL="457200" indent="-457200" algn="just">
              <a:buAutoNum type="arabicPeriod"/>
            </a:pPr>
            <a:r>
              <a:rPr lang="hy-AM" sz="2900" dirty="0" smtClean="0">
                <a:solidFill>
                  <a:schemeClr val="tx1"/>
                </a:solidFill>
              </a:rPr>
              <a:t>Պատերազմի </a:t>
            </a:r>
            <a:r>
              <a:rPr lang="hy-AM" sz="2900" dirty="0">
                <a:solidFill>
                  <a:schemeClr val="tx1"/>
                </a:solidFill>
              </a:rPr>
              <a:t>որևէ քարոզչություն պետք է արգելվի օրենքով</a:t>
            </a:r>
            <a:r>
              <a:rPr lang="hy-AM" sz="2900" dirty="0" smtClean="0">
                <a:solidFill>
                  <a:schemeClr val="tx1"/>
                </a:solidFill>
              </a:rPr>
              <a:t>:</a:t>
            </a:r>
            <a:endParaRPr lang="en-US" sz="2900" dirty="0" smtClean="0">
              <a:solidFill>
                <a:schemeClr val="tx1"/>
              </a:solidFill>
            </a:endParaRPr>
          </a:p>
          <a:p>
            <a:pPr marL="463550" indent="-463550" algn="just"/>
            <a:r>
              <a:rPr lang="hy-AM" sz="2900" dirty="0" smtClean="0">
                <a:solidFill>
                  <a:schemeClr val="tx1"/>
                </a:solidFill>
              </a:rPr>
              <a:t>2</a:t>
            </a:r>
            <a:r>
              <a:rPr lang="hy-AM" sz="2900" dirty="0">
                <a:solidFill>
                  <a:schemeClr val="tx1"/>
                </a:solidFill>
              </a:rPr>
              <a:t>. </a:t>
            </a:r>
            <a:r>
              <a:rPr lang="en-US" sz="2900" dirty="0" smtClean="0">
                <a:solidFill>
                  <a:schemeClr val="tx1"/>
                </a:solidFill>
              </a:rPr>
              <a:t>   </a:t>
            </a:r>
            <a:r>
              <a:rPr lang="hy-AM" sz="2900" dirty="0" smtClean="0">
                <a:solidFill>
                  <a:schemeClr val="tx1"/>
                </a:solidFill>
              </a:rPr>
              <a:t>Ազգային</a:t>
            </a:r>
            <a:r>
              <a:rPr lang="hy-AM" sz="2900" dirty="0">
                <a:solidFill>
                  <a:schemeClr val="tx1"/>
                </a:solidFill>
              </a:rPr>
              <a:t>, ռասայական կամ կրոնական ատելության օգտին որևէ ելույթ, որն իրենից ներկայացնում է խտրականության, թշնամանքի կամ բռնության սադրանք, պետք է արգելվի </a:t>
            </a:r>
            <a:r>
              <a:rPr lang="hy-AM" sz="2900" dirty="0" smtClean="0">
                <a:solidFill>
                  <a:schemeClr val="tx1"/>
                </a:solidFill>
              </a:rPr>
              <a:t>օրենքով:</a:t>
            </a:r>
            <a:endParaRPr lang="en-US" sz="2900" dirty="0" smtClean="0">
              <a:solidFill>
                <a:schemeClr val="tx1"/>
              </a:solidFill>
            </a:endParaRPr>
          </a:p>
          <a:p>
            <a:pPr marL="463550" indent="-463550"/>
            <a:endParaRPr lang="en-US" sz="2900" dirty="0" smtClean="0">
              <a:solidFill>
                <a:schemeClr val="tx1"/>
              </a:solidFill>
            </a:endParaRPr>
          </a:p>
          <a:p>
            <a:pPr marL="463550" indent="-463550"/>
            <a:r>
              <a:rPr lang="en-US" sz="2900" dirty="0" err="1" smtClean="0">
                <a:solidFill>
                  <a:schemeClr val="tx1"/>
                </a:solidFill>
              </a:rPr>
              <a:t>Եզրահանգում</a:t>
            </a:r>
            <a:endParaRPr lang="en-US" sz="2900" dirty="0" smtClean="0">
              <a:solidFill>
                <a:schemeClr val="tx1"/>
              </a:solidFill>
            </a:endParaRPr>
          </a:p>
          <a:p>
            <a:pPr marL="463550" indent="-463550" algn="just"/>
            <a:endParaRPr lang="en-US" sz="2400" dirty="0" smtClean="0">
              <a:solidFill>
                <a:schemeClr val="tx1"/>
              </a:solidFill>
            </a:endParaRPr>
          </a:p>
          <a:p>
            <a:pPr marL="804863" indent="-804863" algn="just">
              <a:buFont typeface="Wingdings" pitchFamily="2" charset="2"/>
              <a:buChar char="q"/>
            </a:pPr>
            <a:r>
              <a:rPr lang="en-US" sz="2900" dirty="0" err="1" smtClean="0">
                <a:solidFill>
                  <a:schemeClr val="tx1"/>
                </a:solidFill>
              </a:rPr>
              <a:t>Նշվածը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վկայում</a:t>
            </a:r>
            <a:r>
              <a:rPr lang="en-US" sz="2900" dirty="0">
                <a:solidFill>
                  <a:schemeClr val="tx1"/>
                </a:solidFill>
              </a:rPr>
              <a:t> </a:t>
            </a:r>
            <a:r>
              <a:rPr lang="en-US" sz="2900" dirty="0" smtClean="0">
                <a:solidFill>
                  <a:schemeClr val="tx1"/>
                </a:solidFill>
              </a:rPr>
              <a:t>է, </a:t>
            </a:r>
            <a:r>
              <a:rPr lang="en-US" sz="2900" dirty="0" err="1" smtClean="0">
                <a:solidFill>
                  <a:schemeClr val="tx1"/>
                </a:solidFill>
              </a:rPr>
              <a:t>որ</a:t>
            </a:r>
            <a:r>
              <a:rPr lang="en-US" sz="2900" dirty="0" smtClean="0">
                <a:solidFill>
                  <a:schemeClr val="tx1"/>
                </a:solidFill>
              </a:rPr>
              <a:t> 18-րդ </a:t>
            </a:r>
            <a:r>
              <a:rPr lang="en-US" sz="2900" dirty="0" err="1" smtClean="0">
                <a:solidFill>
                  <a:schemeClr val="tx1"/>
                </a:solidFill>
              </a:rPr>
              <a:t>հոդվածը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գերակայում</a:t>
            </a:r>
            <a:r>
              <a:rPr lang="en-US" sz="2900" dirty="0" smtClean="0">
                <a:solidFill>
                  <a:schemeClr val="tx1"/>
                </a:solidFill>
              </a:rPr>
              <a:t> է 19-րդ </a:t>
            </a:r>
            <a:r>
              <a:rPr lang="en-US" sz="2900" dirty="0" err="1" smtClean="0">
                <a:solidFill>
                  <a:schemeClr val="tx1"/>
                </a:solidFill>
              </a:rPr>
              <a:t>հոդվածի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նկատմամբ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chemeClr val="tx1"/>
                </a:solidFill>
              </a:rPr>
              <a:t>այսինքն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chemeClr val="tx1"/>
                </a:solidFill>
              </a:rPr>
              <a:t>կրոնի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ազատությունը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գերակայում</a:t>
            </a:r>
            <a:r>
              <a:rPr lang="en-US" sz="2900" dirty="0" smtClean="0">
                <a:solidFill>
                  <a:schemeClr val="tx1"/>
                </a:solidFill>
              </a:rPr>
              <a:t> է </a:t>
            </a:r>
            <a:r>
              <a:rPr lang="en-US" sz="2900" dirty="0" err="1" smtClean="0">
                <a:solidFill>
                  <a:schemeClr val="tx1"/>
                </a:solidFill>
              </a:rPr>
              <a:t>արտահայտվելու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ազատության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իրավունքին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rgbClr val="FF0000"/>
                </a:solidFill>
              </a:rPr>
              <a:t>եթե</a:t>
            </a:r>
            <a:r>
              <a:rPr lang="en-US" sz="2900" dirty="0" smtClean="0">
                <a:solidFill>
                  <a:srgbClr val="FF0000"/>
                </a:solidFill>
              </a:rPr>
              <a:t> </a:t>
            </a:r>
            <a:r>
              <a:rPr lang="en-US" sz="2900" dirty="0" err="1" smtClean="0">
                <a:solidFill>
                  <a:srgbClr val="FF0000"/>
                </a:solidFill>
              </a:rPr>
              <a:t>արտահայտված</a:t>
            </a:r>
            <a:r>
              <a:rPr lang="en-US" sz="2900" dirty="0" smtClean="0">
                <a:solidFill>
                  <a:srgbClr val="FF0000"/>
                </a:solidFill>
              </a:rPr>
              <a:t> </a:t>
            </a:r>
            <a:r>
              <a:rPr lang="en-US" sz="2900" dirty="0" err="1" smtClean="0">
                <a:solidFill>
                  <a:srgbClr val="FF0000"/>
                </a:solidFill>
              </a:rPr>
              <a:t>խոսքը</a:t>
            </a:r>
            <a:r>
              <a:rPr lang="en-US" sz="2900" dirty="0" smtClean="0">
                <a:solidFill>
                  <a:srgbClr val="FF0000"/>
                </a:solidFill>
              </a:rPr>
              <a:t> </a:t>
            </a:r>
            <a:r>
              <a:rPr lang="en-US" sz="2900" dirty="0" err="1" smtClean="0">
                <a:solidFill>
                  <a:srgbClr val="FF0000"/>
                </a:solidFill>
              </a:rPr>
              <a:t>ներառում</a:t>
            </a:r>
            <a:r>
              <a:rPr lang="en-US" sz="2900" dirty="0" smtClean="0">
                <a:solidFill>
                  <a:srgbClr val="FF0000"/>
                </a:solidFill>
              </a:rPr>
              <a:t> է </a:t>
            </a:r>
            <a:r>
              <a:rPr lang="en-US" sz="2900" dirty="0" err="1" smtClean="0">
                <a:solidFill>
                  <a:srgbClr val="FF0000"/>
                </a:solidFill>
              </a:rPr>
              <a:t>կրոնական</a:t>
            </a:r>
            <a:r>
              <a:rPr lang="en-US" sz="2900" dirty="0" smtClean="0">
                <a:solidFill>
                  <a:srgbClr val="FF0000"/>
                </a:solidFill>
              </a:rPr>
              <a:t> </a:t>
            </a:r>
            <a:r>
              <a:rPr lang="en-US" sz="2900" dirty="0" err="1" smtClean="0">
                <a:solidFill>
                  <a:srgbClr val="FF0000"/>
                </a:solidFill>
              </a:rPr>
              <a:t>ատելություն</a:t>
            </a:r>
            <a:r>
              <a:rPr lang="en-US" sz="2900" dirty="0" smtClean="0">
                <a:solidFill>
                  <a:srgbClr val="FF0000"/>
                </a:solidFill>
              </a:rPr>
              <a:t>: </a:t>
            </a:r>
          </a:p>
          <a:p>
            <a:pPr algn="just"/>
            <a:endParaRPr lang="en-US" sz="2900" dirty="0" smtClean="0">
              <a:solidFill>
                <a:schemeClr val="tx1"/>
              </a:solidFill>
            </a:endParaRPr>
          </a:p>
          <a:p>
            <a:pPr marL="804863" indent="-804863" algn="just">
              <a:buFont typeface="Wingdings" pitchFamily="2" charset="2"/>
              <a:buChar char="q"/>
            </a:pPr>
            <a:r>
              <a:rPr lang="en-US" sz="2900" dirty="0" err="1" smtClean="0">
                <a:solidFill>
                  <a:schemeClr val="tx1"/>
                </a:solidFill>
              </a:rPr>
              <a:t>Այսինքն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chemeClr val="tx1"/>
                </a:solidFill>
              </a:rPr>
              <a:t>եթե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>
                <a:solidFill>
                  <a:schemeClr val="tx1"/>
                </a:solidFill>
              </a:rPr>
              <a:t>արտահայտված</a:t>
            </a:r>
            <a:r>
              <a:rPr lang="en-US" sz="2900" dirty="0">
                <a:solidFill>
                  <a:schemeClr val="tx1"/>
                </a:solidFill>
              </a:rPr>
              <a:t> </a:t>
            </a:r>
            <a:r>
              <a:rPr lang="en-US" sz="2900" dirty="0" err="1">
                <a:solidFill>
                  <a:schemeClr val="tx1"/>
                </a:solidFill>
              </a:rPr>
              <a:t>խոսքը</a:t>
            </a:r>
            <a:r>
              <a:rPr lang="en-US" sz="2900" dirty="0">
                <a:solidFill>
                  <a:schemeClr val="tx1"/>
                </a:solidFill>
              </a:rPr>
              <a:t> </a:t>
            </a:r>
            <a:r>
              <a:rPr lang="en-US" sz="2900" dirty="0" err="1">
                <a:solidFill>
                  <a:schemeClr val="tx1"/>
                </a:solidFill>
              </a:rPr>
              <a:t>ներառում</a:t>
            </a:r>
            <a:r>
              <a:rPr lang="en-US" sz="2900" dirty="0">
                <a:solidFill>
                  <a:schemeClr val="tx1"/>
                </a:solidFill>
              </a:rPr>
              <a:t> է </a:t>
            </a:r>
            <a:r>
              <a:rPr lang="en-US" sz="2900" dirty="0" err="1">
                <a:solidFill>
                  <a:schemeClr val="tx1"/>
                </a:solidFill>
              </a:rPr>
              <a:t>կրոնական</a:t>
            </a:r>
            <a:r>
              <a:rPr lang="en-US" sz="2900" dirty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ատելություն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chemeClr val="tx1"/>
                </a:solidFill>
              </a:rPr>
              <a:t>երկու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բախվող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իրավունքները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փոխհավասարակշռելու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սկզբունքը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չի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գործում</a:t>
            </a:r>
            <a:r>
              <a:rPr lang="en-US" sz="2900" dirty="0" smtClean="0">
                <a:solidFill>
                  <a:schemeClr val="tx1"/>
                </a:solidFill>
              </a:rPr>
              <a:t>, </a:t>
            </a:r>
            <a:r>
              <a:rPr lang="en-US" sz="2900" dirty="0" err="1" smtClean="0">
                <a:solidFill>
                  <a:schemeClr val="tx1"/>
                </a:solidFill>
              </a:rPr>
              <a:t>այլ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գերակայում</a:t>
            </a:r>
            <a:r>
              <a:rPr lang="en-US" sz="2900" dirty="0" smtClean="0">
                <a:solidFill>
                  <a:schemeClr val="tx1"/>
                </a:solidFill>
              </a:rPr>
              <a:t> է </a:t>
            </a:r>
            <a:r>
              <a:rPr lang="en-US" sz="2900" dirty="0" err="1" smtClean="0">
                <a:solidFill>
                  <a:schemeClr val="tx1"/>
                </a:solidFill>
              </a:rPr>
              <a:t>կրոնի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ազատության</a:t>
            </a:r>
            <a:r>
              <a:rPr lang="en-US" sz="2900" dirty="0" smtClean="0">
                <a:solidFill>
                  <a:schemeClr val="tx1"/>
                </a:solidFill>
              </a:rPr>
              <a:t> </a:t>
            </a:r>
            <a:r>
              <a:rPr lang="en-US" sz="2900" dirty="0" err="1" smtClean="0">
                <a:solidFill>
                  <a:schemeClr val="tx1"/>
                </a:solidFill>
              </a:rPr>
              <a:t>իրավունքը</a:t>
            </a:r>
            <a:r>
              <a:rPr lang="en-US" sz="2900" dirty="0" smtClean="0">
                <a:solidFill>
                  <a:schemeClr val="tx1"/>
                </a:solidFill>
              </a:rPr>
              <a:t>: </a:t>
            </a:r>
            <a:endParaRPr lang="en-US" sz="29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04800"/>
            <a:ext cx="8001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y-AM" sz="2000" b="1" dirty="0">
                <a:solidFill>
                  <a:prstClr val="black"/>
                </a:solidFill>
              </a:rPr>
              <a:t>Քաղաքացիական և քաղաքական իրավունքների մասին </a:t>
            </a:r>
          </a:p>
          <a:p>
            <a:pPr algn="ctr"/>
            <a:r>
              <a:rPr lang="hy-AM" sz="2000" b="1" dirty="0">
                <a:solidFill>
                  <a:prstClr val="black"/>
                </a:solidFill>
              </a:rPr>
              <a:t>միջազգային դաշնագիր</a:t>
            </a:r>
          </a:p>
        </p:txBody>
      </p:sp>
    </p:spTree>
    <p:extLst>
      <p:ext uri="{BB962C8B-B14F-4D97-AF65-F5344CB8AC3E}">
        <p14:creationId xmlns:p14="http://schemas.microsoft.com/office/powerpoint/2010/main" val="129129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609600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>
                <a:ea typeface="+mn-ea"/>
                <a:cs typeface="+mn-cs"/>
              </a:rPr>
              <a:t/>
            </a:r>
            <a:br>
              <a:rPr lang="en-US" sz="2200" b="1" dirty="0">
                <a:ea typeface="+mn-ea"/>
                <a:cs typeface="+mn-cs"/>
              </a:rPr>
            </a:br>
            <a:r>
              <a:rPr lang="en-US" sz="2200" b="1" dirty="0" err="1">
                <a:ea typeface="+mn-ea"/>
                <a:cs typeface="+mn-cs"/>
              </a:rPr>
              <a:t>Մարդու</a:t>
            </a:r>
            <a:r>
              <a:rPr lang="en-US" sz="2200" b="1" dirty="0">
                <a:ea typeface="+mn-ea"/>
                <a:cs typeface="+mn-cs"/>
              </a:rPr>
              <a:t> </a:t>
            </a:r>
            <a:r>
              <a:rPr lang="en-US" sz="2200" b="1" dirty="0" err="1">
                <a:ea typeface="+mn-ea"/>
                <a:cs typeface="+mn-cs"/>
              </a:rPr>
              <a:t>իրավունքների</a:t>
            </a:r>
            <a:r>
              <a:rPr lang="en-US" sz="2200" b="1" dirty="0">
                <a:ea typeface="+mn-ea"/>
                <a:cs typeface="+mn-cs"/>
              </a:rPr>
              <a:t> և  </a:t>
            </a:r>
            <a:r>
              <a:rPr lang="en-US" sz="2200" b="1" dirty="0" err="1">
                <a:ea typeface="+mn-ea"/>
                <a:cs typeface="+mn-cs"/>
              </a:rPr>
              <a:t>հիմնարար</a:t>
            </a:r>
            <a:r>
              <a:rPr lang="en-US" sz="2200" b="1" dirty="0">
                <a:ea typeface="+mn-ea"/>
                <a:cs typeface="+mn-cs"/>
              </a:rPr>
              <a:t> </a:t>
            </a:r>
            <a:r>
              <a:rPr lang="en-US" sz="2200" b="1" dirty="0" err="1">
                <a:ea typeface="+mn-ea"/>
                <a:cs typeface="+mn-cs"/>
              </a:rPr>
              <a:t>ազատությունների</a:t>
            </a:r>
            <a:r>
              <a:rPr lang="en-US" sz="2200" b="1" dirty="0">
                <a:ea typeface="+mn-ea"/>
                <a:cs typeface="+mn-cs"/>
              </a:rPr>
              <a:t> </a:t>
            </a:r>
            <a:r>
              <a:rPr lang="en-US" sz="2200" b="1" dirty="0" err="1">
                <a:ea typeface="+mn-ea"/>
                <a:cs typeface="+mn-cs"/>
              </a:rPr>
              <a:t>մասին</a:t>
            </a:r>
            <a:r>
              <a:rPr lang="en-US" sz="2200" b="1" dirty="0">
                <a:ea typeface="+mn-ea"/>
                <a:cs typeface="+mn-cs"/>
              </a:rPr>
              <a:t> </a:t>
            </a:r>
            <a:r>
              <a:rPr lang="en-US" sz="2200" b="1" dirty="0" err="1">
                <a:ea typeface="+mn-ea"/>
                <a:cs typeface="+mn-cs"/>
              </a:rPr>
              <a:t>եվրոպական</a:t>
            </a:r>
            <a:r>
              <a:rPr lang="en-US" sz="2200" b="1" dirty="0">
                <a:ea typeface="+mn-ea"/>
                <a:cs typeface="+mn-cs"/>
              </a:rPr>
              <a:t> </a:t>
            </a:r>
            <a:r>
              <a:rPr lang="en-US" sz="2200" b="1" dirty="0" err="1">
                <a:ea typeface="+mn-ea"/>
                <a:cs typeface="+mn-cs"/>
              </a:rPr>
              <a:t>կոնվենցիա</a:t>
            </a:r>
            <a:endParaRPr lang="en-US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8991600" cy="5867400"/>
          </a:xfrm>
        </p:spPr>
        <p:txBody>
          <a:bodyPr>
            <a:normAutofit fontScale="62500" lnSpcReduction="20000"/>
          </a:bodyPr>
          <a:lstStyle/>
          <a:p>
            <a:r>
              <a:rPr lang="hy-AM" sz="2800" b="1" dirty="0" smtClean="0">
                <a:solidFill>
                  <a:schemeClr val="tx1"/>
                </a:solidFill>
              </a:rPr>
              <a:t>Հոդված </a:t>
            </a:r>
            <a:r>
              <a:rPr lang="hy-AM" sz="2800" b="1" dirty="0">
                <a:solidFill>
                  <a:schemeClr val="tx1"/>
                </a:solidFill>
              </a:rPr>
              <a:t>10 </a:t>
            </a:r>
            <a:br>
              <a:rPr lang="hy-AM" sz="2800" b="1" dirty="0">
                <a:solidFill>
                  <a:schemeClr val="tx1"/>
                </a:solidFill>
              </a:rPr>
            </a:br>
            <a:r>
              <a:rPr lang="hy-AM" sz="2800" b="1" dirty="0" smtClean="0">
                <a:solidFill>
                  <a:schemeClr val="tx1"/>
                </a:solidFill>
              </a:rPr>
              <a:t>Արտահայտվելու ազատություն</a:t>
            </a:r>
            <a:endParaRPr lang="en-US" sz="2800" b="1" dirty="0" smtClean="0">
              <a:solidFill>
                <a:schemeClr val="tx1"/>
              </a:solidFill>
            </a:endParaRPr>
          </a:p>
          <a:p>
            <a:endParaRPr lang="hy-AM" sz="2800" dirty="0">
              <a:solidFill>
                <a:schemeClr val="tx1"/>
              </a:solidFill>
            </a:endParaRPr>
          </a:p>
          <a:p>
            <a:pPr marL="514350" indent="-514350" algn="just">
              <a:buAutoNum type="arabicPeriod"/>
            </a:pPr>
            <a:r>
              <a:rPr lang="hy-AM" sz="3100" dirty="0" smtClean="0">
                <a:solidFill>
                  <a:schemeClr val="tx1"/>
                </a:solidFill>
              </a:rPr>
              <a:t>Յուրաքանչյուր </a:t>
            </a:r>
            <a:r>
              <a:rPr lang="hy-AM" sz="3100" dirty="0">
                <a:solidFill>
                  <a:schemeClr val="tx1"/>
                </a:solidFill>
              </a:rPr>
              <a:t>ոք ունի ազատորեն արտահայտվելու իրավունք: Այս իրավունքը ներառում է սեփական կարծիք ունենալու, տեղեկություններ և գաղափարներ ստանալու և տարածելու ազատությունը` առանց պետական մարմինների միջամտության և անկախ </a:t>
            </a:r>
            <a:r>
              <a:rPr lang="hy-AM" sz="3100" dirty="0" smtClean="0">
                <a:solidFill>
                  <a:schemeClr val="tx1"/>
                </a:solidFill>
              </a:rPr>
              <a:t>սահմաններից</a:t>
            </a:r>
            <a:r>
              <a:rPr lang="en-US" sz="3100" dirty="0" smtClean="0">
                <a:solidFill>
                  <a:schemeClr val="tx1"/>
                </a:solidFill>
              </a:rPr>
              <a:t>…</a:t>
            </a:r>
            <a:r>
              <a:rPr lang="hy-AM" sz="3100" dirty="0" smtClean="0">
                <a:solidFill>
                  <a:schemeClr val="tx1"/>
                </a:solidFill>
              </a:rPr>
              <a:t>:</a:t>
            </a:r>
            <a:endParaRPr lang="en-US" sz="3100" dirty="0" smtClean="0">
              <a:solidFill>
                <a:schemeClr val="tx1"/>
              </a:solidFill>
            </a:endParaRPr>
          </a:p>
          <a:p>
            <a:pPr algn="just"/>
            <a:endParaRPr lang="en-US" sz="3100" dirty="0" smtClean="0">
              <a:solidFill>
                <a:schemeClr val="tx1"/>
              </a:solidFill>
            </a:endParaRPr>
          </a:p>
          <a:p>
            <a:pPr marL="519113" indent="-519113" algn="just"/>
            <a:r>
              <a:rPr lang="hy-AM" sz="3100" dirty="0" smtClean="0">
                <a:solidFill>
                  <a:schemeClr val="tx1"/>
                </a:solidFill>
              </a:rPr>
              <a:t>2</a:t>
            </a:r>
            <a:r>
              <a:rPr lang="hy-AM" sz="3100" dirty="0">
                <a:solidFill>
                  <a:schemeClr val="tx1"/>
                </a:solidFill>
              </a:rPr>
              <a:t>. </a:t>
            </a:r>
            <a:r>
              <a:rPr lang="en-US" sz="3100" dirty="0" smtClean="0">
                <a:solidFill>
                  <a:schemeClr val="tx1"/>
                </a:solidFill>
              </a:rPr>
              <a:t> </a:t>
            </a:r>
            <a:r>
              <a:rPr lang="hy-AM" sz="3100" dirty="0" smtClean="0">
                <a:solidFill>
                  <a:schemeClr val="tx1"/>
                </a:solidFill>
              </a:rPr>
              <a:t>Այս </a:t>
            </a:r>
            <a:r>
              <a:rPr lang="hy-AM" sz="3100" dirty="0">
                <a:solidFill>
                  <a:schemeClr val="tx1"/>
                </a:solidFill>
              </a:rPr>
              <a:t>ազատությունների իրականացումը, քանի որ այն կապված է պարտավորությունների և պատասխանատվության հետ, կարող է պայմանավորվել այնպիսի ձևականություններով, պայմաններով, սահմանափակումներով կամ պատժամիջոցներով, որոնք նախատեսված են օրենքով և անհրաժեշտ են ժողովրդավարական հասարակությունում` ի շահ պետական անվտանգության, տարածքային ամբողջականության կամ հասարակության անվտանգության, անկարգությունները կամ հանցագործությունները կանխելու, առողջությունը կամ բարոյականությունը, ինչպես և այլ անձանց հեղինակությունը կամ իրավունքները </a:t>
            </a:r>
            <a:r>
              <a:rPr lang="hy-AM" sz="3100" dirty="0" smtClean="0">
                <a:solidFill>
                  <a:schemeClr val="tx1"/>
                </a:solidFill>
              </a:rPr>
              <a:t>պաշտպանելու</a:t>
            </a:r>
            <a:r>
              <a:rPr lang="en-US" sz="3100" dirty="0" smtClean="0">
                <a:solidFill>
                  <a:schemeClr val="tx1"/>
                </a:solidFill>
              </a:rPr>
              <a:t>….</a:t>
            </a:r>
            <a:r>
              <a:rPr lang="hy-AM" sz="3100" dirty="0" smtClean="0">
                <a:solidFill>
                  <a:schemeClr val="tx1"/>
                </a:solidFill>
              </a:rPr>
              <a:t> </a:t>
            </a:r>
            <a:r>
              <a:rPr lang="hy-AM" sz="3100" dirty="0">
                <a:solidFill>
                  <a:schemeClr val="tx1"/>
                </a:solidFill>
              </a:rPr>
              <a:t>նպատակով: </a:t>
            </a:r>
          </a:p>
          <a:p>
            <a:pPr marL="463550" indent="-463550"/>
            <a:endParaRPr lang="en-US" sz="31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7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838200"/>
          </a:xfrm>
        </p:spPr>
        <p:txBody>
          <a:bodyPr anchor="ctr"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700" b="1" dirty="0" err="1" smtClean="0">
                <a:ea typeface="+mn-ea"/>
                <a:cs typeface="+mn-cs"/>
              </a:rPr>
              <a:t>Մարդու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իրավունքների</a:t>
            </a:r>
            <a:r>
              <a:rPr lang="en-US" sz="2700" b="1" dirty="0" smtClean="0">
                <a:ea typeface="+mn-ea"/>
                <a:cs typeface="+mn-cs"/>
              </a:rPr>
              <a:t> և  </a:t>
            </a:r>
            <a:r>
              <a:rPr lang="en-US" sz="2700" b="1" dirty="0" err="1" smtClean="0">
                <a:ea typeface="+mn-ea"/>
                <a:cs typeface="+mn-cs"/>
              </a:rPr>
              <a:t>հիմնարար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ազատությունների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մասին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եվրոպական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կոնվենցիա</a:t>
            </a:r>
            <a:r>
              <a:rPr lang="en-US" sz="2200" b="1" dirty="0">
                <a:ea typeface="+mn-ea"/>
                <a:cs typeface="+mn-cs"/>
              </a:rPr>
              <a:t/>
            </a:r>
            <a:br>
              <a:rPr lang="en-US" sz="2200" b="1" dirty="0"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143000"/>
            <a:ext cx="8839200" cy="5334000"/>
          </a:xfrm>
        </p:spPr>
        <p:txBody>
          <a:bodyPr>
            <a:normAutofit/>
          </a:bodyPr>
          <a:lstStyle/>
          <a:p>
            <a:endParaRPr lang="en-US" sz="2000" b="1" dirty="0" smtClean="0">
              <a:solidFill>
                <a:schemeClr val="tx1"/>
              </a:solidFill>
            </a:endParaRPr>
          </a:p>
          <a:p>
            <a:r>
              <a:rPr lang="hy-AM" sz="2000" b="1" dirty="0" smtClean="0">
                <a:solidFill>
                  <a:schemeClr val="tx1"/>
                </a:solidFill>
              </a:rPr>
              <a:t>Հոդված </a:t>
            </a:r>
            <a:r>
              <a:rPr lang="hy-AM" sz="2000" b="1" dirty="0">
                <a:solidFill>
                  <a:schemeClr val="tx1"/>
                </a:solidFill>
              </a:rPr>
              <a:t>17 </a:t>
            </a:r>
            <a:br>
              <a:rPr lang="hy-AM" sz="2000" b="1" dirty="0">
                <a:solidFill>
                  <a:schemeClr val="tx1"/>
                </a:solidFill>
              </a:rPr>
            </a:br>
            <a:r>
              <a:rPr lang="hy-AM" sz="2000" b="1" dirty="0">
                <a:solidFill>
                  <a:schemeClr val="tx1"/>
                </a:solidFill>
              </a:rPr>
              <a:t>Իրավունքների չարաշահման արգելում</a:t>
            </a:r>
            <a:endParaRPr lang="hy-AM" sz="2000" dirty="0">
              <a:solidFill>
                <a:schemeClr val="tx1"/>
              </a:solidFill>
            </a:endParaRPr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r>
              <a:rPr lang="hy-AM" sz="2000" dirty="0" smtClean="0">
                <a:solidFill>
                  <a:schemeClr val="tx1"/>
                </a:solidFill>
              </a:rPr>
              <a:t>Սույն </a:t>
            </a:r>
            <a:r>
              <a:rPr lang="hy-AM" sz="2000" dirty="0">
                <a:solidFill>
                  <a:schemeClr val="tx1"/>
                </a:solidFill>
              </a:rPr>
              <a:t>Կոնվենցիայի ոչ մի դրույթ չի կարող մեկնաբանվել այն իմաստով, թե որևէ պետություն, անձանց խումբ կամ որևէ անձ իրավունք ունեն զբաղվելու այնպիսի գործունեությամբ կամ կատարելու այնպիսի գործողություն, որն ուղղված է սույն Կոնվենցիայում շարադրված ցանկացած իրավունքի և ազատության վերացմանը կամ դրանց սահմանափակմանը ավելի մեծ չափով, քան նախատեսված է Կոնվենցիայով: </a:t>
            </a:r>
          </a:p>
          <a:p>
            <a:pPr marL="463550" indent="-463550"/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27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28600"/>
            <a:ext cx="7772400" cy="765175"/>
          </a:xfrm>
        </p:spPr>
        <p:txBody>
          <a:bodyPr anchor="ctr"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  <a:t/>
            </a:r>
            <a:br>
              <a:rPr lang="en-US" sz="2200" b="1" dirty="0" smtClean="0">
                <a:solidFill>
                  <a:prstClr val="black">
                    <a:tint val="75000"/>
                  </a:prstClr>
                </a:solidFill>
                <a:ea typeface="+mn-ea"/>
                <a:cs typeface="+mn-cs"/>
              </a:rPr>
            </a:br>
            <a:r>
              <a:rPr lang="en-US" sz="2700" b="1" dirty="0" err="1" smtClean="0">
                <a:ea typeface="+mn-ea"/>
                <a:cs typeface="+mn-cs"/>
              </a:rPr>
              <a:t>Մարդու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իրավունքների</a:t>
            </a:r>
            <a:r>
              <a:rPr lang="en-US" sz="2700" b="1" dirty="0" smtClean="0">
                <a:ea typeface="+mn-ea"/>
                <a:cs typeface="+mn-cs"/>
              </a:rPr>
              <a:t> և  </a:t>
            </a:r>
            <a:r>
              <a:rPr lang="en-US" sz="2700" b="1" dirty="0" err="1" smtClean="0">
                <a:ea typeface="+mn-ea"/>
                <a:cs typeface="+mn-cs"/>
              </a:rPr>
              <a:t>հիմնարար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ազատությունների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մասին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եվրոպական</a:t>
            </a:r>
            <a:r>
              <a:rPr lang="en-US" sz="2700" b="1" dirty="0" smtClean="0">
                <a:ea typeface="+mn-ea"/>
                <a:cs typeface="+mn-cs"/>
              </a:rPr>
              <a:t> </a:t>
            </a:r>
            <a:r>
              <a:rPr lang="en-US" sz="2700" b="1" dirty="0" err="1" smtClean="0">
                <a:ea typeface="+mn-ea"/>
                <a:cs typeface="+mn-cs"/>
              </a:rPr>
              <a:t>կոնվենցիա</a:t>
            </a:r>
            <a:r>
              <a:rPr lang="en-US" sz="2200" b="1" dirty="0">
                <a:ea typeface="+mn-ea"/>
                <a:cs typeface="+mn-cs"/>
              </a:rPr>
              <a:t/>
            </a:r>
            <a:br>
              <a:rPr lang="en-US" sz="2200" b="1" dirty="0"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990600"/>
            <a:ext cx="9144000" cy="5867400"/>
          </a:xfrm>
        </p:spPr>
        <p:txBody>
          <a:bodyPr>
            <a:normAutofit/>
          </a:bodyPr>
          <a:lstStyle/>
          <a:p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200" dirty="0" err="1" smtClean="0">
                <a:solidFill>
                  <a:schemeClr val="tx1"/>
                </a:solidFill>
              </a:rPr>
              <a:t>Եզրահանգում</a:t>
            </a:r>
            <a:r>
              <a:rPr lang="en-US" sz="2200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algn="l"/>
            <a:r>
              <a:rPr lang="en-US" sz="2000" dirty="0" err="1" smtClean="0">
                <a:solidFill>
                  <a:schemeClr val="tx1"/>
                </a:solidFill>
              </a:rPr>
              <a:t>Թույլատրվում</a:t>
            </a:r>
            <a:r>
              <a:rPr lang="en-US" sz="2000" dirty="0" smtClean="0">
                <a:solidFill>
                  <a:schemeClr val="tx1"/>
                </a:solidFill>
              </a:rPr>
              <a:t> է </a:t>
            </a:r>
            <a:r>
              <a:rPr lang="en-US" sz="2000" dirty="0" err="1" smtClean="0">
                <a:solidFill>
                  <a:schemeClr val="tx1"/>
                </a:solidFill>
              </a:rPr>
              <a:t>սահմանափակել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ազատ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խոսքը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</a:p>
          <a:p>
            <a:pPr algn="l"/>
            <a:endParaRPr lang="en-US" sz="20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en-US" sz="2000" dirty="0" err="1" smtClean="0">
                <a:solidFill>
                  <a:schemeClr val="tx1"/>
                </a:solidFill>
              </a:rPr>
              <a:t>եթե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դա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ներառում</a:t>
            </a:r>
            <a:r>
              <a:rPr lang="en-US" sz="2000" dirty="0" smtClean="0">
                <a:solidFill>
                  <a:schemeClr val="tx1"/>
                </a:solidFill>
              </a:rPr>
              <a:t> է </a:t>
            </a:r>
            <a:r>
              <a:rPr lang="en-US" sz="2000" dirty="0" err="1" smtClean="0">
                <a:solidFill>
                  <a:schemeClr val="tx1"/>
                </a:solidFill>
              </a:rPr>
              <a:t>կրոնական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ատելություն</a:t>
            </a:r>
            <a:r>
              <a:rPr lang="en-US" sz="2000" dirty="0" smtClean="0">
                <a:solidFill>
                  <a:schemeClr val="tx1"/>
                </a:solidFill>
              </a:rPr>
              <a:t> ,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hy-AM" sz="2000" dirty="0" smtClean="0">
                <a:solidFill>
                  <a:schemeClr val="tx1"/>
                </a:solidFill>
              </a:rPr>
              <a:t>Ե</a:t>
            </a:r>
            <a:r>
              <a:rPr lang="en-US" sz="2000" dirty="0" err="1" smtClean="0">
                <a:solidFill>
                  <a:schemeClr val="tx1"/>
                </a:solidFill>
              </a:rPr>
              <a:t>թե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դա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աստծուն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անարգող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կրոնն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անարգող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խոսք</a:t>
            </a:r>
            <a:r>
              <a:rPr lang="en-US" sz="2000" dirty="0" smtClean="0">
                <a:solidFill>
                  <a:schemeClr val="tx1"/>
                </a:solidFill>
              </a:rPr>
              <a:t> է (blasphemy) (</a:t>
            </a:r>
            <a:r>
              <a:rPr lang="ru-RU" sz="2000" dirty="0" smtClean="0">
                <a:solidFill>
                  <a:schemeClr val="tx1"/>
                </a:solidFill>
              </a:rPr>
              <a:t>богохульство</a:t>
            </a:r>
            <a:r>
              <a:rPr lang="en-US" sz="2000" dirty="0" smtClean="0">
                <a:solidFill>
                  <a:schemeClr val="tx1"/>
                </a:solidFill>
              </a:rPr>
              <a:t>)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hy-AM" sz="2000" dirty="0" smtClean="0">
                <a:solidFill>
                  <a:schemeClr val="tx1"/>
                </a:solidFill>
              </a:rPr>
              <a:t>Ե</a:t>
            </a:r>
            <a:r>
              <a:rPr lang="en-US" sz="2000" dirty="0" err="1" smtClean="0">
                <a:solidFill>
                  <a:schemeClr val="tx1"/>
                </a:solidFill>
              </a:rPr>
              <a:t>թե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բռնությունների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կոչ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անող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խոսք</a:t>
            </a:r>
            <a:r>
              <a:rPr lang="en-US" sz="2000" dirty="0" smtClean="0">
                <a:solidFill>
                  <a:schemeClr val="tx1"/>
                </a:solidFill>
              </a:rPr>
              <a:t> է, </a:t>
            </a:r>
          </a:p>
          <a:p>
            <a:pPr marL="342900" indent="-342900" algn="l">
              <a:buFont typeface="Wingdings" pitchFamily="2" charset="2"/>
              <a:buChar char="q"/>
            </a:pPr>
            <a:r>
              <a:rPr lang="hy-AM" sz="2000" dirty="0" smtClean="0">
                <a:solidFill>
                  <a:schemeClr val="tx1"/>
                </a:solidFill>
              </a:rPr>
              <a:t>Ե</a:t>
            </a:r>
            <a:r>
              <a:rPr lang="en-US" sz="2000" dirty="0" err="1" smtClean="0">
                <a:solidFill>
                  <a:schemeClr val="tx1"/>
                </a:solidFill>
              </a:rPr>
              <a:t>թե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հերքում</a:t>
            </a:r>
            <a:r>
              <a:rPr lang="en-US" sz="2000" dirty="0" smtClean="0">
                <a:solidFill>
                  <a:schemeClr val="tx1"/>
                </a:solidFill>
              </a:rPr>
              <a:t> է </a:t>
            </a:r>
            <a:r>
              <a:rPr lang="en-US" sz="2000" dirty="0" err="1" smtClean="0">
                <a:solidFill>
                  <a:schemeClr val="tx1"/>
                </a:solidFill>
              </a:rPr>
              <a:t>որոշ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պատմական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փաստեր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օրինակ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ցեղասպանությունը</a:t>
            </a:r>
            <a:endParaRPr lang="en-US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93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Աշխատանքային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հարաբերություններ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Ա</a:t>
            </a:r>
            <a:r>
              <a:rPr lang="en-US" sz="1800" dirty="0" err="1" smtClean="0"/>
              <a:t>շխատանքի</a:t>
            </a:r>
            <a:r>
              <a:rPr lang="en-US" sz="1800" dirty="0" smtClean="0"/>
              <a:t> </a:t>
            </a:r>
            <a:r>
              <a:rPr lang="en-US" sz="1800" dirty="0" err="1" smtClean="0"/>
              <a:t>ընդունելիս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Պ</a:t>
            </a:r>
            <a:r>
              <a:rPr lang="en-US" sz="1800" dirty="0" err="1" smtClean="0"/>
              <a:t>աշտոնը</a:t>
            </a:r>
            <a:r>
              <a:rPr lang="en-US" sz="1800" dirty="0" smtClean="0"/>
              <a:t> </a:t>
            </a:r>
            <a:r>
              <a:rPr lang="en-US" sz="1800" dirty="0" err="1" smtClean="0"/>
              <a:t>բարձրացնելիս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Ա</a:t>
            </a:r>
            <a:r>
              <a:rPr lang="en-US" sz="1800" dirty="0" err="1" smtClean="0"/>
              <a:t>շխատանքային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պարտականություն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նշանակելիս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Ա</a:t>
            </a:r>
            <a:r>
              <a:rPr lang="en-US" sz="1800" dirty="0" err="1" smtClean="0"/>
              <a:t>շխատանքային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պայմանագիրը</a:t>
            </a:r>
            <a:r>
              <a:rPr lang="en-US" sz="1800" dirty="0" smtClean="0"/>
              <a:t> </a:t>
            </a:r>
            <a:r>
              <a:rPr lang="en-US" sz="1800" dirty="0" err="1" smtClean="0"/>
              <a:t>դադարեցնելիս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Փ</a:t>
            </a:r>
            <a:r>
              <a:rPr lang="en-US" sz="1800" dirty="0" err="1" smtClean="0"/>
              <a:t>ոխհատուցում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տրամադրելիս</a:t>
            </a:r>
            <a:endParaRPr lang="en-US" sz="1800" dirty="0"/>
          </a:p>
          <a:p>
            <a:pPr marL="180975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14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1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Ապրանքների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ու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ծառայությունների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մատչելիություն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</a:rPr>
              <a:t>հասարակական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վայրերի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մատչելիության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սահմանափակում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627063" indent="-3619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Ֆ</a:t>
            </a:r>
            <a:r>
              <a:rPr lang="en-US" sz="1800" dirty="0" err="1" smtClean="0"/>
              <a:t>ինանսական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ծառայությունների</a:t>
            </a:r>
            <a:r>
              <a:rPr lang="en-US" sz="1800" dirty="0" smtClean="0"/>
              <a:t> </a:t>
            </a:r>
            <a:r>
              <a:rPr lang="en-US" sz="1800" dirty="0" err="1" smtClean="0"/>
              <a:t>մերժում</a:t>
            </a:r>
            <a:r>
              <a:rPr lang="en-US" sz="1800" dirty="0" smtClean="0"/>
              <a:t>, </a:t>
            </a:r>
          </a:p>
          <a:p>
            <a:pPr marL="627063" indent="-3619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Տ</a:t>
            </a:r>
            <a:r>
              <a:rPr lang="en-US" sz="1800" dirty="0" err="1" smtClean="0"/>
              <a:t>եղաշարժի</a:t>
            </a:r>
            <a:r>
              <a:rPr lang="en-US" sz="1800" dirty="0" smtClean="0"/>
              <a:t> </a:t>
            </a:r>
            <a:r>
              <a:rPr lang="en-US" sz="1800" dirty="0" err="1" smtClean="0"/>
              <a:t>ազատության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սահմանափակում</a:t>
            </a:r>
            <a:r>
              <a:rPr lang="en-US" sz="1800" dirty="0" smtClean="0"/>
              <a:t>,</a:t>
            </a:r>
          </a:p>
          <a:p>
            <a:pPr marL="627063" indent="-3619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Մ</a:t>
            </a:r>
            <a:r>
              <a:rPr lang="en-US" sz="1800" dirty="0" err="1" smtClean="0"/>
              <a:t>ասնավոր</a:t>
            </a:r>
            <a:r>
              <a:rPr lang="en-US" sz="1800" dirty="0" smtClean="0"/>
              <a:t> </a:t>
            </a:r>
            <a:r>
              <a:rPr lang="en-US" sz="1800" dirty="0" err="1" smtClean="0"/>
              <a:t>ծառայությունների</a:t>
            </a:r>
            <a:r>
              <a:rPr lang="en-US" sz="1800" dirty="0" smtClean="0"/>
              <a:t> </a:t>
            </a:r>
            <a:r>
              <a:rPr lang="en-US" sz="1800" dirty="0" err="1" smtClean="0"/>
              <a:t>մերժում</a:t>
            </a:r>
            <a:r>
              <a:rPr lang="en-US" sz="1800" dirty="0" smtClean="0"/>
              <a:t>,</a:t>
            </a:r>
          </a:p>
          <a:p>
            <a:pPr marL="627063" indent="-3619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Բ</a:t>
            </a:r>
            <a:r>
              <a:rPr lang="en-US" sz="1800" dirty="0" err="1" smtClean="0"/>
              <a:t>նակարանի</a:t>
            </a:r>
            <a:r>
              <a:rPr lang="en-US" sz="1800" dirty="0" smtClean="0"/>
              <a:t> </a:t>
            </a:r>
            <a:r>
              <a:rPr lang="en-US" sz="1800" dirty="0" err="1" smtClean="0"/>
              <a:t>վարձակալության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մերժում</a:t>
            </a:r>
            <a:endParaRPr lang="en-US" sz="1800" dirty="0" smtClean="0"/>
          </a:p>
          <a:p>
            <a:pPr marL="627063" indent="-3619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15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64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Արդարադատության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իրականացում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46672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Դ</a:t>
            </a:r>
            <a:r>
              <a:rPr lang="en-US" sz="1800" dirty="0" err="1" smtClean="0"/>
              <a:t>ատավորի</a:t>
            </a:r>
            <a:r>
              <a:rPr lang="en-US" sz="1800" dirty="0" smtClean="0"/>
              <a:t> </a:t>
            </a:r>
            <a:r>
              <a:rPr lang="en-US" sz="1800" dirty="0" err="1" smtClean="0"/>
              <a:t>կողմից</a:t>
            </a:r>
            <a:r>
              <a:rPr lang="en-US" sz="1800" dirty="0" smtClean="0"/>
              <a:t> </a:t>
            </a:r>
            <a:r>
              <a:rPr lang="en-US" sz="1800" dirty="0" err="1" smtClean="0"/>
              <a:t>ռասիստական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բնույթի</a:t>
            </a:r>
            <a:r>
              <a:rPr lang="en-US" sz="1800" dirty="0" smtClean="0"/>
              <a:t> </a:t>
            </a:r>
            <a:r>
              <a:rPr lang="en-US" sz="1800" dirty="0" err="1" smtClean="0"/>
              <a:t>ակնարկ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Խ</a:t>
            </a:r>
            <a:r>
              <a:rPr lang="en-US" sz="1800" dirty="0" err="1" smtClean="0"/>
              <a:t>ափանման</a:t>
            </a:r>
            <a:r>
              <a:rPr lang="en-US" sz="1800" dirty="0" smtClean="0"/>
              <a:t> </a:t>
            </a:r>
            <a:r>
              <a:rPr lang="en-US" sz="1800" dirty="0" err="1" smtClean="0"/>
              <a:t>միջոց</a:t>
            </a:r>
            <a:r>
              <a:rPr lang="en-US" sz="1800" dirty="0" smtClean="0"/>
              <a:t> </a:t>
            </a:r>
            <a:r>
              <a:rPr lang="en-US" sz="1800" dirty="0" err="1" smtClean="0"/>
              <a:t>կալանքը</a:t>
            </a:r>
            <a:r>
              <a:rPr lang="en-US" sz="1800" dirty="0" smtClean="0"/>
              <a:t> </a:t>
            </a:r>
            <a:r>
              <a:rPr lang="en-US" sz="1800" dirty="0" err="1" smtClean="0"/>
              <a:t>որպես</a:t>
            </a:r>
            <a:r>
              <a:rPr lang="en-US" sz="1800" dirty="0" smtClean="0"/>
              <a:t> </a:t>
            </a:r>
            <a:r>
              <a:rPr lang="en-US" sz="1800" dirty="0" err="1" smtClean="0"/>
              <a:t>պատիժ</a:t>
            </a:r>
            <a:r>
              <a:rPr lang="en-US" sz="1800" dirty="0" smtClean="0"/>
              <a:t> </a:t>
            </a:r>
            <a:r>
              <a:rPr lang="en-US" sz="1800" dirty="0" err="1" smtClean="0"/>
              <a:t>կիրառելը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Մ</a:t>
            </a:r>
            <a:r>
              <a:rPr lang="en-US" sz="1800" dirty="0" err="1" smtClean="0"/>
              <a:t>եղմ</a:t>
            </a:r>
            <a:r>
              <a:rPr lang="en-US" sz="1800" dirty="0" smtClean="0"/>
              <a:t> </a:t>
            </a:r>
            <a:r>
              <a:rPr lang="en-US" sz="1800" dirty="0" err="1" smtClean="0"/>
              <a:t>պատժի</a:t>
            </a:r>
            <a:r>
              <a:rPr lang="en-US" sz="1800" dirty="0" smtClean="0"/>
              <a:t> </a:t>
            </a:r>
            <a:r>
              <a:rPr lang="en-US" sz="1800" dirty="0" err="1" smtClean="0"/>
              <a:t>նշանակում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395536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16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67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Արգելված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վերաբերմունք</a:t>
            </a:r>
            <a:r>
              <a:rPr lang="en-US" sz="1800" b="1" dirty="0" smtClean="0">
                <a:solidFill>
                  <a:srgbClr val="0070C0"/>
                </a:solidFill>
              </a:rPr>
              <a:t> , </a:t>
            </a:r>
            <a:r>
              <a:rPr lang="en-US" sz="1800" b="1" dirty="0" err="1" smtClean="0">
                <a:solidFill>
                  <a:srgbClr val="0070C0"/>
                </a:solidFill>
              </a:rPr>
              <a:t>մահաբեր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ուժի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կիրառում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 err="1" smtClean="0">
                <a:solidFill>
                  <a:srgbClr val="0070C0"/>
                </a:solidFill>
              </a:rPr>
              <a:t>անհետացում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712788" indent="-350838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Ա</a:t>
            </a:r>
            <a:r>
              <a:rPr lang="en-US" sz="1600" dirty="0" err="1" smtClean="0"/>
              <a:t>նհրաժեշտությունը</a:t>
            </a:r>
            <a:r>
              <a:rPr lang="en-US" sz="1600" dirty="0" smtClean="0"/>
              <a:t> </a:t>
            </a:r>
            <a:r>
              <a:rPr lang="en-US" sz="1600" dirty="0" err="1" smtClean="0"/>
              <a:t>գերազանցող</a:t>
            </a:r>
            <a:r>
              <a:rPr lang="en-US" sz="1600" dirty="0" smtClean="0"/>
              <a:t> </a:t>
            </a:r>
            <a:r>
              <a:rPr lang="en-US" sz="1600" dirty="0" err="1" smtClean="0"/>
              <a:t>ուժի</a:t>
            </a:r>
            <a:r>
              <a:rPr lang="en-US" sz="1600" dirty="0" smtClean="0"/>
              <a:t> </a:t>
            </a:r>
            <a:r>
              <a:rPr lang="en-US" sz="1600" dirty="0" err="1" smtClean="0"/>
              <a:t>կիրառում</a:t>
            </a:r>
            <a:r>
              <a:rPr lang="en-US" sz="1600" dirty="0" smtClean="0"/>
              <a:t> </a:t>
            </a:r>
            <a:r>
              <a:rPr lang="en-US" sz="1600" dirty="0" err="1" smtClean="0"/>
              <a:t>ձերբակալելիս</a:t>
            </a:r>
            <a:r>
              <a:rPr lang="en-US" sz="1600" dirty="0" smtClean="0"/>
              <a:t>, </a:t>
            </a:r>
          </a:p>
          <a:p>
            <a:pPr marL="712788" indent="-350838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Մ</a:t>
            </a:r>
            <a:r>
              <a:rPr lang="en-US" sz="1600" dirty="0" err="1" smtClean="0"/>
              <a:t>ահաբեր</a:t>
            </a:r>
            <a:r>
              <a:rPr lang="en-US" sz="1600" dirty="0" smtClean="0"/>
              <a:t> </a:t>
            </a:r>
            <a:r>
              <a:rPr lang="en-US" sz="1600" dirty="0" err="1" smtClean="0"/>
              <a:t>ուժի</a:t>
            </a:r>
            <a:r>
              <a:rPr lang="en-US" sz="1600" dirty="0" smtClean="0"/>
              <a:t> </a:t>
            </a:r>
            <a:r>
              <a:rPr lang="en-US" sz="1600" dirty="0" err="1" smtClean="0"/>
              <a:t>կիրառում</a:t>
            </a:r>
            <a:r>
              <a:rPr lang="en-US" sz="1600" dirty="0" smtClean="0"/>
              <a:t> </a:t>
            </a:r>
            <a:r>
              <a:rPr lang="en-US" sz="1600" dirty="0" err="1" smtClean="0"/>
              <a:t>ձերբակալելիս</a:t>
            </a:r>
            <a:r>
              <a:rPr lang="en-US" sz="1600" dirty="0" smtClean="0"/>
              <a:t>, </a:t>
            </a:r>
          </a:p>
          <a:p>
            <a:pPr marL="712788" indent="-350838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Ա</a:t>
            </a:r>
            <a:r>
              <a:rPr lang="en-US" sz="1600" dirty="0" err="1" smtClean="0"/>
              <a:t>րդյունավետ</a:t>
            </a:r>
            <a:r>
              <a:rPr lang="en-US" sz="1600" dirty="0" smtClean="0"/>
              <a:t> </a:t>
            </a:r>
            <a:r>
              <a:rPr lang="en-US" sz="1600" dirty="0" err="1" smtClean="0"/>
              <a:t>քննության</a:t>
            </a:r>
            <a:r>
              <a:rPr lang="en-US" sz="1600" dirty="0" smtClean="0"/>
              <a:t> </a:t>
            </a:r>
            <a:r>
              <a:rPr lang="en-US" sz="1600" dirty="0" err="1" smtClean="0"/>
              <a:t>բացակայություն</a:t>
            </a:r>
            <a:r>
              <a:rPr lang="en-US" sz="1600" dirty="0" smtClean="0"/>
              <a:t>, </a:t>
            </a:r>
          </a:p>
          <a:p>
            <a:pPr marL="712788" indent="-350838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/>
              <a:t>Ա</a:t>
            </a:r>
            <a:r>
              <a:rPr lang="en-US" sz="1600" dirty="0" err="1" smtClean="0"/>
              <a:t>րգելված</a:t>
            </a:r>
            <a:r>
              <a:rPr lang="en-US" sz="1600" dirty="0" smtClean="0"/>
              <a:t> </a:t>
            </a:r>
            <a:r>
              <a:rPr lang="en-US" sz="1600" dirty="0" err="1" smtClean="0"/>
              <a:t>վերաբերմունք</a:t>
            </a:r>
            <a:r>
              <a:rPr lang="en-US" sz="1600" dirty="0" smtClean="0"/>
              <a:t> </a:t>
            </a:r>
            <a:r>
              <a:rPr lang="en-US" sz="1600" dirty="0" err="1" smtClean="0"/>
              <a:t>ոստիկանությունում</a:t>
            </a:r>
            <a:r>
              <a:rPr lang="en-US" sz="1600" dirty="0" smtClean="0"/>
              <a:t>/</a:t>
            </a:r>
            <a:r>
              <a:rPr lang="en-US" sz="1600" dirty="0" err="1" smtClean="0"/>
              <a:t>կալանավայրում</a:t>
            </a:r>
            <a:endParaRPr lang="en-US" sz="16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17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57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Sylfaen" pitchFamily="18" charset="0"/>
              </a:rPr>
              <a:t>Թեմա</a:t>
            </a:r>
            <a:r>
              <a:rPr lang="en-US" sz="2000" dirty="0" smtClean="0">
                <a:latin typeface="Sylfaen" pitchFamily="18" charset="0"/>
              </a:rPr>
              <a:t> 1 – </a:t>
            </a:r>
            <a:r>
              <a:rPr lang="en-US" sz="2000" dirty="0" err="1" smtClean="0">
                <a:latin typeface="Sylfaen" pitchFamily="18" charset="0"/>
              </a:rPr>
              <a:t>ռասայական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խտրականություն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Տեղաշարժի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ազատություն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Ն</a:t>
            </a:r>
            <a:r>
              <a:rPr lang="en-US" sz="1800" dirty="0" err="1" smtClean="0"/>
              <a:t>երգաղթ</a:t>
            </a:r>
            <a:r>
              <a:rPr lang="en-US" sz="1800" dirty="0" smtClean="0"/>
              <a:t>/</a:t>
            </a:r>
            <a:r>
              <a:rPr lang="en-US" sz="1800" dirty="0" err="1" smtClean="0"/>
              <a:t>արտագաղթ</a:t>
            </a:r>
            <a:endParaRPr lang="en-US" sz="1800" dirty="0" smtClean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Մ</a:t>
            </a:r>
            <a:r>
              <a:rPr lang="en-US" sz="1800" dirty="0" err="1" smtClean="0"/>
              <a:t>ուտք</a:t>
            </a:r>
            <a:r>
              <a:rPr lang="en-US" sz="1800" dirty="0" smtClean="0"/>
              <a:t> </a:t>
            </a:r>
            <a:r>
              <a:rPr lang="en-US" sz="1800" dirty="0" err="1" smtClean="0"/>
              <a:t>հանրային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տարածքներ</a:t>
            </a:r>
            <a:endParaRPr lang="en-US" sz="1800" dirty="0" smtClean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Մ</a:t>
            </a:r>
            <a:r>
              <a:rPr lang="en-US" sz="1800" dirty="0" err="1" smtClean="0"/>
              <a:t>ուտք</a:t>
            </a:r>
            <a:r>
              <a:rPr lang="en-US" sz="1800" dirty="0" smtClean="0"/>
              <a:t> </a:t>
            </a:r>
            <a:r>
              <a:rPr lang="en-US" sz="1800" dirty="0" err="1" smtClean="0"/>
              <a:t>մասնավոր</a:t>
            </a:r>
            <a:r>
              <a:rPr lang="en-US" sz="1800" dirty="0" smtClean="0"/>
              <a:t> </a:t>
            </a:r>
            <a:r>
              <a:rPr lang="en-US" sz="1800" dirty="0" err="1" smtClean="0"/>
              <a:t>տարածքներ</a:t>
            </a:r>
            <a:endParaRPr lang="en-US" sz="1800" dirty="0" smtClean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18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Սեգրեգացիա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46088" algn="l"/>
              </a:tabLst>
            </a:pPr>
            <a:r>
              <a:rPr lang="en-US" sz="1800" dirty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	«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Ցանկացած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գործողություն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անգործություն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,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որը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ուղղակիորեն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անուղղակիորեն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հանգեցնում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է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անձի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մի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խումբ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անձանց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որոշակի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հատկանիշների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հիման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վրա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բաժանմանը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կամ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 	</a:t>
            </a:r>
            <a:r>
              <a:rPr lang="en-US" sz="1800" dirty="0" err="1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տարբերակմանը</a:t>
            </a:r>
            <a:r>
              <a:rPr lang="en-US" sz="1800" dirty="0" smtClean="0">
                <a:solidFill>
                  <a:srgbClr val="000000"/>
                </a:solidFill>
                <a:latin typeface="Sylfaen" pitchFamily="18" charset="0"/>
                <a:ea typeface="Times New Roman"/>
                <a:cs typeface="Times New Roman"/>
              </a:rPr>
              <a:t>»։</a:t>
            </a:r>
          </a:p>
          <a:p>
            <a:pPr marL="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446088" algn="l"/>
              </a:tabLst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	(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Մոլդովային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խտրականության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արգելքի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մասին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օրենք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  <a:ea typeface="Times New Roman"/>
                <a:cs typeface="Times New Roman"/>
              </a:rPr>
              <a:t>)</a:t>
            </a:r>
            <a:endParaRPr lang="en-US" sz="1400" b="1" dirty="0">
              <a:solidFill>
                <a:srgbClr val="0070C0"/>
              </a:solidFill>
              <a:latin typeface="Sylfaen" pitchFamily="18" charset="0"/>
              <a:ea typeface="Times New Roman"/>
              <a:cs typeface="Times New Roman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marR="0" lvl="0" indent="446088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Sylfaen"/>
                <a:ea typeface="Times New Roman"/>
                <a:cs typeface="Times New Roman"/>
              </a:rPr>
              <a:t>«</a:t>
            </a:r>
            <a:r>
              <a:rPr lang="en-US" sz="1800" dirty="0" err="1" smtClean="0">
                <a:latin typeface="Sylfaen"/>
                <a:ea typeface="Times New Roman"/>
                <a:cs typeface="Times New Roman"/>
              </a:rPr>
              <a:t>Մարդկանց</a:t>
            </a:r>
            <a:r>
              <a:rPr lang="en-US" sz="1800" dirty="0" smtClean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որոշակի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խմբերի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համար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իրավունքների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առանձին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 </a:t>
            </a:r>
            <a:r>
              <a:rPr lang="en-US" sz="1800" dirty="0" smtClean="0">
                <a:latin typeface="Sylfaen"/>
                <a:ea typeface="Times New Roman"/>
                <a:cs typeface="Times New Roman"/>
              </a:rPr>
              <a:t> </a:t>
            </a:r>
          </a:p>
          <a:p>
            <a:pPr marL="0" marR="0" lvl="0" indent="446088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latin typeface="Sylfaen"/>
                <a:ea typeface="Times New Roman"/>
                <a:cs typeface="Times New Roman"/>
              </a:rPr>
              <a:t>շրջանակների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,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որոշակի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տարածքներ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մուտք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գործելու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ու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որոշակի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endParaRPr lang="en-US" sz="1800" dirty="0" smtClean="0">
              <a:latin typeface="Sylfaen"/>
              <a:ea typeface="Times New Roman"/>
              <a:cs typeface="Times New Roman"/>
            </a:endParaRPr>
          </a:p>
          <a:p>
            <a:pPr marL="0" marR="0" lvl="0" indent="446088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 smtClean="0">
                <a:latin typeface="Sylfaen"/>
                <a:ea typeface="Times New Roman"/>
                <a:cs typeface="Times New Roman"/>
              </a:rPr>
              <a:t>ծառայություննեից</a:t>
            </a:r>
            <a:r>
              <a:rPr lang="en-US" sz="1800" dirty="0" smtClean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օգտվելու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առանձին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իրավունքների</a:t>
            </a:r>
            <a:r>
              <a:rPr lang="en-US" sz="1800" dirty="0">
                <a:latin typeface="Sylfaen"/>
                <a:ea typeface="Times New Roman"/>
                <a:cs typeface="Times New Roman"/>
              </a:rPr>
              <a:t> </a:t>
            </a:r>
            <a:r>
              <a:rPr lang="en-US" sz="1800" dirty="0" err="1">
                <a:latin typeface="Sylfaen"/>
                <a:ea typeface="Times New Roman"/>
                <a:cs typeface="Times New Roman"/>
              </a:rPr>
              <a:t>սահմանում</a:t>
            </a:r>
            <a:r>
              <a:rPr lang="en-US" sz="1800" dirty="0" smtClean="0">
                <a:latin typeface="Sylfaen"/>
                <a:ea typeface="Times New Roman"/>
                <a:cs typeface="Times New Roman"/>
              </a:rPr>
              <a:t>։</a:t>
            </a:r>
          </a:p>
          <a:p>
            <a:pPr marL="0" marR="0" lvl="0" indent="446088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solidFill>
                  <a:srgbClr val="0070C0"/>
                </a:solidFill>
                <a:latin typeface="Sylfaen"/>
                <a:ea typeface="Times New Roman"/>
                <a:cs typeface="Times New Roman"/>
              </a:rPr>
              <a:t>(</a:t>
            </a:r>
            <a:r>
              <a:rPr lang="en-US" sz="1400" b="1" dirty="0" err="1" smtClean="0">
                <a:solidFill>
                  <a:srgbClr val="0070C0"/>
                </a:solidFill>
                <a:latin typeface="Sylfaen"/>
                <a:ea typeface="Times New Roman"/>
                <a:cs typeface="Times New Roman"/>
              </a:rPr>
              <a:t>Ձեռնարկ</a:t>
            </a:r>
            <a:r>
              <a:rPr lang="en-US" sz="1400" b="1" dirty="0" smtClean="0">
                <a:solidFill>
                  <a:srgbClr val="0070C0"/>
                </a:solidFill>
                <a:latin typeface="Sylfaen"/>
                <a:ea typeface="Times New Roman"/>
                <a:cs typeface="Times New Roman"/>
              </a:rPr>
              <a:t>, </a:t>
            </a:r>
            <a:r>
              <a:rPr lang="en-US" sz="1400" b="1" dirty="0" err="1" smtClean="0">
                <a:solidFill>
                  <a:srgbClr val="0070C0"/>
                </a:solidFill>
                <a:latin typeface="Sylfaen"/>
                <a:ea typeface="Times New Roman"/>
                <a:cs typeface="Times New Roman"/>
              </a:rPr>
              <a:t>էջ</a:t>
            </a:r>
            <a:r>
              <a:rPr lang="en-US" sz="1400" b="1" dirty="0" smtClean="0">
                <a:solidFill>
                  <a:srgbClr val="0070C0"/>
                </a:solidFill>
                <a:latin typeface="Sylfaen"/>
                <a:ea typeface="Times New Roman"/>
                <a:cs typeface="Times New Roman"/>
              </a:rPr>
              <a:t> 165) </a:t>
            </a:r>
            <a:endParaRPr lang="ru-RU" sz="1400" b="1" dirty="0">
              <a:solidFill>
                <a:srgbClr val="0070C0"/>
              </a:solidFill>
              <a:latin typeface="Calibri"/>
              <a:ea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19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40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Ռասայական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Ստրկություն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Գ</a:t>
            </a:r>
            <a:r>
              <a:rPr lang="en-US" sz="1800" dirty="0" err="1" smtClean="0"/>
              <a:t>ենդերային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Ս</a:t>
            </a:r>
            <a:r>
              <a:rPr lang="en-US" sz="1800" dirty="0" err="1" smtClean="0"/>
              <a:t>ոցիալական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ծագման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Ա</a:t>
            </a:r>
            <a:r>
              <a:rPr lang="en-US" sz="1800" dirty="0" err="1" smtClean="0"/>
              <a:t>զգային</a:t>
            </a:r>
            <a:r>
              <a:rPr lang="en-US" sz="1800" dirty="0" smtClean="0"/>
              <a:t>/</a:t>
            </a:r>
            <a:r>
              <a:rPr lang="en-US" sz="1800" dirty="0" err="1" smtClean="0"/>
              <a:t>էթնիկական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պատկանելիության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</a:t>
            </a:r>
            <a:endParaRPr lang="en-US" sz="1800" dirty="0" smtClean="0"/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Ս</a:t>
            </a:r>
            <a:r>
              <a:rPr lang="en-US" sz="1800" dirty="0" err="1" smtClean="0"/>
              <a:t>եռային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</a:t>
            </a:r>
            <a:endParaRPr lang="en-US" sz="1800" dirty="0" smtClean="0"/>
          </a:p>
          <a:p>
            <a:pPr marL="892175" indent="-179388" algn="just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600" dirty="0" smtClean="0"/>
              <a:t>Ֆ</a:t>
            </a:r>
            <a:r>
              <a:rPr lang="en-US" sz="1600" dirty="0" err="1" smtClean="0"/>
              <a:t>իզիկական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տառապանքներ</a:t>
            </a:r>
            <a:endParaRPr lang="en-US" sz="1600" dirty="0" smtClean="0"/>
          </a:p>
          <a:p>
            <a:pPr marL="892175" indent="-179388" algn="just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600" dirty="0" smtClean="0"/>
              <a:t>Հ</a:t>
            </a:r>
            <a:r>
              <a:rPr lang="en-US" sz="1600" dirty="0" err="1" smtClean="0"/>
              <a:t>ոգեկան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տառապանքներ</a:t>
            </a:r>
            <a:endParaRPr lang="en-US" sz="1600" dirty="0" smtClean="0"/>
          </a:p>
          <a:p>
            <a:pPr marL="892175" indent="-179388" algn="just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600" dirty="0" smtClean="0"/>
              <a:t>Ս</a:t>
            </a:r>
            <a:r>
              <a:rPr lang="en-US" sz="1600" dirty="0" err="1" smtClean="0"/>
              <a:t>եռական</a:t>
            </a:r>
            <a:r>
              <a:rPr lang="en-US" sz="1600" dirty="0" smtClean="0"/>
              <a:t> </a:t>
            </a:r>
            <a:r>
              <a:rPr lang="en-US" sz="1600" dirty="0" err="1" smtClean="0"/>
              <a:t>շահագործում</a:t>
            </a:r>
            <a:endParaRPr lang="en-US" sz="1600" dirty="0" smtClean="0"/>
          </a:p>
          <a:p>
            <a:pPr marL="892175" indent="-179388" algn="just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600" dirty="0" smtClean="0"/>
              <a:t>Ս</a:t>
            </a:r>
            <a:r>
              <a:rPr lang="en-US" sz="1600" dirty="0" err="1" smtClean="0"/>
              <a:t>պառնալիքներ</a:t>
            </a:r>
            <a:r>
              <a:rPr lang="en-US" sz="1600" dirty="0" smtClean="0"/>
              <a:t>, </a:t>
            </a:r>
            <a:r>
              <a:rPr lang="en-US" sz="1600" dirty="0" err="1" smtClean="0"/>
              <a:t>վիրավորանք</a:t>
            </a:r>
            <a:endParaRPr lang="en-US" sz="1600" dirty="0" smtClean="0"/>
          </a:p>
          <a:p>
            <a:pPr marL="892175" indent="-179388" algn="just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endParaRPr lang="en-US" sz="1600" dirty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20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5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Ազգություն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և </a:t>
            </a: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քաղաքացիություն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Սահմանումը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/>
              <a:t>ռասայական</a:t>
            </a:r>
            <a:r>
              <a:rPr lang="en-US" sz="1800" dirty="0" smtClean="0"/>
              <a:t> և </a:t>
            </a:r>
            <a:r>
              <a:rPr lang="en-US" sz="1800" dirty="0" err="1" smtClean="0"/>
              <a:t>էթնիկ</a:t>
            </a:r>
            <a:r>
              <a:rPr lang="en-US" sz="1800" dirty="0" smtClean="0"/>
              <a:t> </a:t>
            </a:r>
            <a:r>
              <a:rPr lang="en-US" sz="1800" dirty="0" err="1" smtClean="0"/>
              <a:t>ծագումը</a:t>
            </a:r>
            <a:r>
              <a:rPr lang="en-US" sz="1800" dirty="0" smtClean="0"/>
              <a:t> –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ինքնության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հատկանիշ</a:t>
            </a:r>
            <a:endParaRPr lang="en-US" sz="1800" dirty="0" smtClean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en-US" sz="1800" dirty="0"/>
          </a:p>
          <a:p>
            <a:pPr marL="647700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/>
              <a:t>Ա</a:t>
            </a:r>
            <a:r>
              <a:rPr lang="en-US" sz="1800" dirty="0" err="1" smtClean="0"/>
              <a:t>զգությունը</a:t>
            </a:r>
            <a:r>
              <a:rPr lang="en-US" sz="1800" dirty="0" smtClean="0"/>
              <a:t> – </a:t>
            </a:r>
            <a:r>
              <a:rPr lang="en-US" sz="1800" dirty="0" err="1" smtClean="0"/>
              <a:t>քաղաքացիության</a:t>
            </a:r>
            <a:r>
              <a:rPr lang="en-US" sz="1800" dirty="0" smtClean="0"/>
              <a:t> </a:t>
            </a:r>
            <a:r>
              <a:rPr lang="en-US" sz="1800" dirty="0" err="1" smtClean="0">
                <a:solidFill>
                  <a:srgbClr val="FF0000"/>
                </a:solidFill>
              </a:rPr>
              <a:t>իրավական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err="1" smtClean="0"/>
              <a:t>հատկանիշ</a:t>
            </a:r>
            <a:endParaRPr lang="en-US" sz="1800" dirty="0" smtClean="0"/>
          </a:p>
          <a:p>
            <a:pPr marL="466725" indent="-285750"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en-US" sz="1800" dirty="0"/>
          </a:p>
          <a:p>
            <a:pPr marL="64770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800" dirty="0" err="1" smtClean="0">
                <a:latin typeface="Sylfaen" pitchFamily="18" charset="0"/>
              </a:rPr>
              <a:t>Ազգություն</a:t>
            </a:r>
            <a:r>
              <a:rPr lang="en-US" sz="1800" dirty="0" smtClean="0">
                <a:latin typeface="Sylfaen" pitchFamily="18" charset="0"/>
              </a:rPr>
              <a:t> – </a:t>
            </a:r>
            <a:r>
              <a:rPr lang="en-US" sz="1800" dirty="0" err="1" smtClean="0">
                <a:latin typeface="Sylfaen" pitchFamily="18" charset="0"/>
              </a:rPr>
              <a:t>իրավական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պայմանագիր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պետության</a:t>
            </a:r>
            <a:r>
              <a:rPr lang="en-US" sz="1800" dirty="0" smtClean="0">
                <a:latin typeface="Sylfaen" pitchFamily="18" charset="0"/>
              </a:rPr>
              <a:t> և </a:t>
            </a:r>
            <a:r>
              <a:rPr lang="en-US" sz="1800" dirty="0" err="1" smtClean="0">
                <a:latin typeface="Sylfaen" pitchFamily="18" charset="0"/>
              </a:rPr>
              <a:t>անձի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միջև</a:t>
            </a:r>
            <a:r>
              <a:rPr lang="en-US" sz="1800" dirty="0" smtClean="0">
                <a:latin typeface="Sylfae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</a:rPr>
              <a:t>որը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չի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սահմանում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կամ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որոշում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էթնիկ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պատկանելիությունը</a:t>
            </a:r>
            <a:r>
              <a:rPr lang="en-US" sz="1800" dirty="0" smtClean="0">
                <a:latin typeface="Sylfaen" pitchFamily="18" charset="0"/>
              </a:rPr>
              <a:t>։</a:t>
            </a:r>
          </a:p>
          <a:p>
            <a:pPr marL="64770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latin typeface="Sylfaen" pitchFamily="18" charset="0"/>
            </a:endParaRPr>
          </a:p>
          <a:p>
            <a:pPr marL="64770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hy-AM" sz="1800" dirty="0" smtClean="0">
                <a:latin typeface="Sylfaen" pitchFamily="18" charset="0"/>
              </a:rPr>
              <a:t>Տ</a:t>
            </a:r>
            <a:r>
              <a:rPr lang="en-US" sz="1800" dirty="0" err="1" smtClean="0">
                <a:latin typeface="Sylfaen" pitchFamily="18" charset="0"/>
              </a:rPr>
              <a:t>ես</a:t>
            </a:r>
            <a:r>
              <a:rPr lang="en-US" sz="1800" dirty="0" smtClean="0">
                <a:latin typeface="Sylfaen" pitchFamily="18" charset="0"/>
              </a:rPr>
              <a:t> ՀՀ </a:t>
            </a:r>
            <a:r>
              <a:rPr lang="en-US" sz="1800" dirty="0" err="1" smtClean="0">
                <a:latin typeface="Sylfaen" pitchFamily="18" charset="0"/>
              </a:rPr>
              <a:t>քաղաքացիության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մասին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օրենքի</a:t>
            </a:r>
            <a:r>
              <a:rPr lang="en-US" sz="1800" dirty="0" smtClean="0">
                <a:latin typeface="Sylfaen" pitchFamily="18" charset="0"/>
              </a:rPr>
              <a:t> 3-րդ </a:t>
            </a:r>
            <a:r>
              <a:rPr lang="en-US" sz="1800" dirty="0" err="1" smtClean="0">
                <a:latin typeface="Sylfaen" pitchFamily="18" charset="0"/>
              </a:rPr>
              <a:t>հոդվածը</a:t>
            </a:r>
            <a:endParaRPr lang="en-US" sz="1800" dirty="0" smtClean="0">
              <a:latin typeface="Sylfaen" pitchFamily="18" charset="0"/>
            </a:endParaRPr>
          </a:p>
          <a:p>
            <a:pPr marL="64770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latin typeface="Sylfaen" pitchFamily="18" charset="0"/>
            </a:endParaRPr>
          </a:p>
          <a:p>
            <a:pPr marL="989013" indent="-3619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latin typeface="Sylfaen" pitchFamily="18" charset="0"/>
              </a:rPr>
              <a:t>Հետևաբար</a:t>
            </a:r>
            <a:r>
              <a:rPr lang="en-US" sz="1800" dirty="0" smtClean="0">
                <a:latin typeface="Sylfaen" pitchFamily="18" charset="0"/>
              </a:rPr>
              <a:t>՝ </a:t>
            </a:r>
            <a:r>
              <a:rPr lang="en-US" sz="1800" dirty="0" err="1" smtClean="0">
                <a:latin typeface="Sylfaen" pitchFamily="18" charset="0"/>
              </a:rPr>
              <a:t>ազգություն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հասկացությունը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բաղկացած</a:t>
            </a:r>
            <a:r>
              <a:rPr lang="en-US" sz="1800" dirty="0" smtClean="0">
                <a:latin typeface="Sylfaen" pitchFamily="18" charset="0"/>
              </a:rPr>
              <a:t> է </a:t>
            </a:r>
            <a:r>
              <a:rPr lang="en-US" sz="1800" dirty="0" err="1" smtClean="0">
                <a:latin typeface="Sylfaen" pitchFamily="18" charset="0"/>
              </a:rPr>
              <a:t>երկու</a:t>
            </a:r>
            <a:r>
              <a:rPr lang="en-US" sz="1800" dirty="0" smtClean="0">
                <a:latin typeface="Sylfaen" pitchFamily="18" charset="0"/>
              </a:rPr>
              <a:t>՝ </a:t>
            </a:r>
            <a:r>
              <a:rPr lang="en-US" sz="1800" dirty="0" err="1" smtClean="0">
                <a:latin typeface="Sylfaen" pitchFamily="18" charset="0"/>
              </a:rPr>
              <a:t>ռասայի</a:t>
            </a:r>
            <a:r>
              <a:rPr lang="en-US" sz="1800" dirty="0" smtClean="0">
                <a:latin typeface="Sylfaen" pitchFamily="18" charset="0"/>
              </a:rPr>
              <a:t> և </a:t>
            </a:r>
            <a:r>
              <a:rPr lang="en-US" sz="1800" dirty="0" err="1" smtClean="0">
                <a:latin typeface="Sylfaen" pitchFamily="18" charset="0"/>
              </a:rPr>
              <a:t>քաղաքացիության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բաղադրիչներից</a:t>
            </a:r>
            <a:r>
              <a:rPr lang="en-US" sz="1800" dirty="0" smtClean="0">
                <a:latin typeface="Sylfaen" pitchFamily="18" charset="0"/>
              </a:rPr>
              <a:t>։</a:t>
            </a:r>
            <a:endParaRPr lang="en-US" sz="18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21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3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Ազգություն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և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քաղաքացիություն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2 -3  </a:t>
            </a: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ազգություն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քաղաքացիություն</a:t>
            </a: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Հարկեր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ու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սոցիալական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ապահովության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ծառայություն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Պ</a:t>
            </a:r>
            <a:r>
              <a:rPr lang="en-US" sz="1600" dirty="0" err="1" smtClean="0">
                <a:latin typeface="Sylfaen" pitchFamily="18" charset="0"/>
              </a:rPr>
              <a:t>ետական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նպաստի</a:t>
            </a:r>
            <a:r>
              <a:rPr lang="en-US" sz="1600" dirty="0" smtClean="0">
                <a:latin typeface="Sylfaen" pitchFamily="18" charset="0"/>
              </a:rPr>
              <a:t>/</a:t>
            </a:r>
            <a:r>
              <a:rPr lang="en-US" sz="1600" dirty="0" err="1" smtClean="0">
                <a:latin typeface="Sylfaen" pitchFamily="18" charset="0"/>
              </a:rPr>
              <a:t>թոշակի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մերժում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քաղաքացիություն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չունենալու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հիմքով</a:t>
            </a:r>
            <a:endParaRPr lang="en-US" sz="16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Պ</a:t>
            </a:r>
            <a:r>
              <a:rPr lang="en-US" sz="1600" dirty="0" err="1" smtClean="0">
                <a:latin typeface="Sylfaen" pitchFamily="18" charset="0"/>
              </a:rPr>
              <a:t>ետական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նպաստի</a:t>
            </a:r>
            <a:r>
              <a:rPr lang="en-US" sz="1600" dirty="0" smtClean="0">
                <a:latin typeface="Sylfaen" pitchFamily="18" charset="0"/>
              </a:rPr>
              <a:t>/</a:t>
            </a:r>
            <a:r>
              <a:rPr lang="en-US" sz="1600" dirty="0" err="1" smtClean="0">
                <a:latin typeface="Sylfaen" pitchFamily="18" charset="0"/>
              </a:rPr>
              <a:t>թոշակի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մերժում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ազգային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պատկանելիության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հիմքով</a:t>
            </a:r>
            <a:r>
              <a:rPr lang="en-US" sz="1600" dirty="0" smtClean="0">
                <a:latin typeface="Sylfaen" pitchFamily="18" charset="0"/>
              </a:rPr>
              <a:t>,</a:t>
            </a: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Պ</a:t>
            </a:r>
            <a:r>
              <a:rPr lang="en-US" sz="1600" dirty="0" err="1" smtClean="0">
                <a:latin typeface="Sylfaen" pitchFamily="18" charset="0"/>
              </a:rPr>
              <a:t>ետական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նպաստի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մերժում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բնակության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կարգավիճակ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չունենալու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հիմքով</a:t>
            </a:r>
            <a:r>
              <a:rPr lang="en-US" sz="1600" dirty="0" smtClean="0">
                <a:latin typeface="Sylfaen" pitchFamily="18" charset="0"/>
              </a:rPr>
              <a:t>, </a:t>
            </a: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վելի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բարձր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հարկային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պարտավորություն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քաղաքացիության</a:t>
            </a:r>
            <a:r>
              <a:rPr lang="en-US" sz="1600" dirty="0" smtClean="0">
                <a:latin typeface="Sylfaen" pitchFamily="18" charset="0"/>
              </a:rPr>
              <a:t>/</a:t>
            </a:r>
            <a:r>
              <a:rPr lang="en-US" sz="1600" dirty="0" err="1" smtClean="0">
                <a:latin typeface="Sylfaen" pitchFamily="18" charset="0"/>
              </a:rPr>
              <a:t>ներգաղթային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կարգավիճակի</a:t>
            </a:r>
            <a:r>
              <a:rPr lang="en-US" sz="1600" dirty="0" smtClean="0">
                <a:latin typeface="Sylfaen" pitchFamily="18" charset="0"/>
              </a:rPr>
              <a:t>  </a:t>
            </a:r>
            <a:r>
              <a:rPr lang="en-US" sz="1600" dirty="0" err="1" smtClean="0">
                <a:latin typeface="Sylfaen" pitchFamily="18" charset="0"/>
              </a:rPr>
              <a:t>պատճառով</a:t>
            </a:r>
            <a:r>
              <a:rPr lang="en-US" sz="1600" dirty="0" smtClean="0">
                <a:latin typeface="Sylfaen" pitchFamily="18" charset="0"/>
              </a:rPr>
              <a:t>, </a:t>
            </a: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Հ</a:t>
            </a:r>
            <a:r>
              <a:rPr lang="en-US" sz="1600" dirty="0" err="1" smtClean="0">
                <a:latin typeface="Sylfaen" pitchFamily="18" charset="0"/>
              </a:rPr>
              <a:t>արկային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վճարումների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համար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տարբեր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չափանիշների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կիրառում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տվյալ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երկրի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քաղաքացիների</a:t>
            </a:r>
            <a:r>
              <a:rPr lang="en-US" sz="1600" dirty="0" smtClean="0">
                <a:latin typeface="Sylfaen" pitchFamily="18" charset="0"/>
              </a:rPr>
              <a:t> և </a:t>
            </a:r>
            <a:r>
              <a:rPr lang="en-US" sz="1600" dirty="0" err="1" smtClean="0">
                <a:latin typeface="Sylfaen" pitchFamily="18" charset="0"/>
              </a:rPr>
              <a:t>օտարերկրացիների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համար</a:t>
            </a:r>
            <a:endParaRPr lang="en-US" sz="16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Ծ</a:t>
            </a:r>
            <a:r>
              <a:rPr lang="en-US" sz="1600" dirty="0" err="1" smtClean="0">
                <a:latin typeface="Sylfaen" pitchFamily="18" charset="0"/>
              </a:rPr>
              <a:t>առայությունների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դիմաց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կամ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պետական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տուրքի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առավել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բարձր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վճար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օտարերկրացիների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համար</a:t>
            </a:r>
            <a:r>
              <a:rPr lang="en-US" sz="1600" dirty="0">
                <a:latin typeface="Sylfaen" pitchFamily="18" charset="0"/>
              </a:rPr>
              <a:t>։</a:t>
            </a:r>
            <a:r>
              <a:rPr lang="en-US" sz="1600" dirty="0" smtClean="0">
                <a:latin typeface="Sylfaen" pitchFamily="18" charset="0"/>
              </a:rPr>
              <a:t> </a:t>
            </a: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22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96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Ազգություն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և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քաղաքացիություն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Գույք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Օտարված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գույքի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դիմաց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փոխհատուցման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տարբեր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ընթացակարգեր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տվյալ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պետության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քաղաքացիների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օտարերկրացիների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միջև</a:t>
            </a:r>
            <a:r>
              <a:rPr lang="en-US" sz="1600" dirty="0" smtClean="0">
                <a:latin typeface="Sylfaen" pitchFamily="18" charset="0"/>
              </a:rPr>
              <a:t>, </a:t>
            </a:r>
          </a:p>
          <a:p>
            <a:pPr marL="36195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36195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Ընտրելու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/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ընտրվելու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իրավունք</a:t>
            </a:r>
            <a:endParaRPr lang="en-US" sz="18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Ն</a:t>
            </a:r>
            <a:r>
              <a:rPr lang="en-US" sz="1600" dirty="0" err="1" smtClean="0">
                <a:latin typeface="Sylfaen" pitchFamily="18" charset="0"/>
              </a:rPr>
              <a:t>ախագահական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ընտրություններում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առաջադրվելու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անհնարինությունը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ազգային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պատկանելիության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հիմքով</a:t>
            </a:r>
            <a:r>
              <a:rPr lang="en-US" sz="1600" dirty="0" smtClean="0">
                <a:latin typeface="Sylfaen" pitchFamily="18" charset="0"/>
              </a:rPr>
              <a:t>,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23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0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Ազգություն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և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քաղաքացիություն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Ներգաղթային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օրենքներ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>
              <a:solidFill>
                <a:srgbClr val="0070C0"/>
              </a:solidFill>
            </a:endParaRPr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Տ</a:t>
            </a:r>
            <a:r>
              <a:rPr lang="en-US" sz="1600" dirty="0" err="1" smtClean="0">
                <a:latin typeface="Sylfaen" pitchFamily="18" charset="0"/>
              </a:rPr>
              <a:t>արբերակված</a:t>
            </a:r>
            <a:r>
              <a:rPr lang="en-US" sz="1600" dirty="0" smtClean="0">
                <a:latin typeface="Sylfaen" pitchFamily="18" charset="0"/>
              </a:rPr>
              <a:t>  </a:t>
            </a:r>
            <a:r>
              <a:rPr lang="en-US" sz="1600" dirty="0" err="1" smtClean="0">
                <a:latin typeface="Sylfaen" pitchFamily="18" charset="0"/>
              </a:rPr>
              <a:t>ներգաղթային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ռեժիմներ</a:t>
            </a:r>
            <a:r>
              <a:rPr lang="en-US" sz="1600" dirty="0" smtClean="0">
                <a:latin typeface="Sylfaen" pitchFamily="18" charset="0"/>
              </a:rPr>
              <a:t>, </a:t>
            </a:r>
            <a:r>
              <a:rPr lang="en-US" sz="1600" dirty="0" err="1" smtClean="0">
                <a:latin typeface="Sylfaen" pitchFamily="18" charset="0"/>
              </a:rPr>
              <a:t>չափանիշներ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օտարերկրացիների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smtClean="0">
                <a:latin typeface="Sylfaen" pitchFamily="18" charset="0"/>
              </a:rPr>
              <a:t>և </a:t>
            </a:r>
            <a:r>
              <a:rPr lang="en-US" sz="1600" dirty="0" err="1" smtClean="0">
                <a:latin typeface="Sylfaen" pitchFamily="18" charset="0"/>
              </a:rPr>
              <a:t>քաղաքացիների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նկատմամբ</a:t>
            </a:r>
            <a:r>
              <a:rPr lang="en-US" sz="1600" dirty="0" smtClean="0">
                <a:latin typeface="Sylfaen" pitchFamily="18" charset="0"/>
              </a:rPr>
              <a:t> 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Կյանքի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իրավունք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 , 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արգելված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վերաբերմունք</a:t>
            </a:r>
            <a:r>
              <a:rPr lang="en-US" sz="1800" b="1" dirty="0" smtClean="0">
                <a:solidFill>
                  <a:srgbClr val="0070C0"/>
                </a:solidFill>
                <a:latin typeface="Sylfaen" pitchFamily="18" charset="0"/>
              </a:rPr>
              <a:t> և </a:t>
            </a:r>
            <a:r>
              <a:rPr lang="en-US" sz="1800" b="1" dirty="0" err="1" smtClean="0">
                <a:solidFill>
                  <a:srgbClr val="0070C0"/>
                </a:solidFill>
                <a:latin typeface="Sylfaen" pitchFamily="18" charset="0"/>
              </a:rPr>
              <a:t>անհետացում</a:t>
            </a:r>
            <a:endParaRPr lang="en-US" sz="18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Մ</a:t>
            </a:r>
            <a:r>
              <a:rPr lang="en-US" sz="1600" dirty="0" err="1" smtClean="0">
                <a:latin typeface="Sylfaen" pitchFamily="18" charset="0"/>
              </a:rPr>
              <a:t>ահաբեր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անհամաչափ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ուժի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կիրառում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ձերբակալելիս</a:t>
            </a:r>
            <a:endParaRPr lang="en-US" sz="16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24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1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Ազգություն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և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քաղաքացիություն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61950" indent="-276225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srgbClr val="0070C0"/>
                </a:solidFill>
              </a:rPr>
              <a:t>Ազատ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արտահայտվելու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իրավունք</a:t>
            </a: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Պ</a:t>
            </a:r>
            <a:r>
              <a:rPr lang="en-US" sz="1800" dirty="0" err="1" smtClean="0">
                <a:latin typeface="Sylfaen" pitchFamily="18" charset="0"/>
              </a:rPr>
              <a:t>ատմական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հետազոտություններ</a:t>
            </a:r>
            <a:endParaRPr lang="en-US" sz="1800" dirty="0" smtClean="0">
              <a:latin typeface="Sylfaen" pitchFamily="18" charset="0"/>
            </a:endParaRPr>
          </a:p>
          <a:p>
            <a:pPr marL="808038" indent="-180975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հայկական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հարց</a:t>
            </a:r>
            <a:endParaRPr lang="en-US" sz="1800" dirty="0" smtClean="0">
              <a:latin typeface="Sylfaen" pitchFamily="18" charset="0"/>
            </a:endParaRPr>
          </a:p>
          <a:p>
            <a:pPr marL="808038" indent="-180975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800" dirty="0" smtClean="0">
                <a:latin typeface="Sylfaen" pitchFamily="18" charset="0"/>
              </a:rPr>
              <a:t>Ք</a:t>
            </a:r>
            <a:r>
              <a:rPr lang="en-US" sz="1800" dirty="0" err="1" smtClean="0">
                <a:latin typeface="Sylfaen" pitchFamily="18" charset="0"/>
              </a:rPr>
              <a:t>րդական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հարց</a:t>
            </a:r>
            <a:endParaRPr lang="en-US" sz="1800" dirty="0" smtClean="0">
              <a:latin typeface="Sylfaen" pitchFamily="18" charset="0"/>
            </a:endParaRPr>
          </a:p>
          <a:p>
            <a:pPr marL="808038" indent="-180975">
              <a:lnSpc>
                <a:spcPct val="10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1800" dirty="0" smtClean="0">
                <a:latin typeface="Sylfaen" pitchFamily="18" charset="0"/>
              </a:rPr>
              <a:t>Հ</a:t>
            </a:r>
            <a:r>
              <a:rPr lang="en-US" sz="1800" dirty="0" err="1" smtClean="0">
                <a:latin typeface="Sylfaen" pitchFamily="18" charset="0"/>
              </a:rPr>
              <a:t>ոլոքոստի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մերժում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25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8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Լեզու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4 -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լեզու</a:t>
            </a: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/>
              <a:t>Ազատ</a:t>
            </a:r>
            <a:r>
              <a:rPr lang="en-US" sz="1800" dirty="0" smtClean="0"/>
              <a:t> </a:t>
            </a:r>
            <a:r>
              <a:rPr lang="en-US" sz="1800" dirty="0" err="1" smtClean="0"/>
              <a:t>արտահայտվելու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</a:t>
            </a:r>
            <a:endParaRPr lang="en-US" sz="1800" dirty="0" smtClean="0"/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Տ</a:t>
            </a:r>
            <a:r>
              <a:rPr lang="en-US" sz="1800" dirty="0" err="1" smtClean="0"/>
              <a:t>եղեկատվություն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ստանալու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</a:t>
            </a:r>
            <a:endParaRPr lang="en-US" sz="1800" dirty="0" smtClean="0"/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Ծ</a:t>
            </a:r>
            <a:r>
              <a:rPr lang="en-US" sz="1800" dirty="0" err="1" smtClean="0"/>
              <a:t>առայությունների</a:t>
            </a:r>
            <a:r>
              <a:rPr lang="en-US" sz="1800" dirty="0" smtClean="0"/>
              <a:t> </a:t>
            </a:r>
            <a:r>
              <a:rPr lang="en-US" sz="1800" dirty="0" err="1" smtClean="0"/>
              <a:t>ու</a:t>
            </a:r>
            <a:r>
              <a:rPr lang="en-US" sz="1800" dirty="0" smtClean="0"/>
              <a:t> </a:t>
            </a:r>
            <a:r>
              <a:rPr lang="en-US" sz="1800" dirty="0" err="1" smtClean="0"/>
              <a:t>մասնագիտության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մատչելիություն</a:t>
            </a:r>
            <a:endParaRPr lang="en-US" sz="1800" dirty="0" smtClean="0"/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Թ</a:t>
            </a:r>
            <a:r>
              <a:rPr lang="en-US" sz="1800" dirty="0" err="1" smtClean="0"/>
              <a:t>արգմանչի</a:t>
            </a:r>
            <a:r>
              <a:rPr lang="en-US" sz="1800" dirty="0" smtClean="0"/>
              <a:t> </a:t>
            </a:r>
            <a:r>
              <a:rPr lang="en-US" sz="1800" dirty="0" err="1" smtClean="0"/>
              <a:t>անվճար</a:t>
            </a:r>
            <a:r>
              <a:rPr lang="en-US" sz="1800" dirty="0" smtClean="0"/>
              <a:t> </a:t>
            </a:r>
            <a:r>
              <a:rPr lang="en-US" sz="1800" dirty="0" err="1" smtClean="0"/>
              <a:t>օգնություն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քրեական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դատավարությունում</a:t>
            </a:r>
            <a:endParaRPr lang="en-US" sz="1800" dirty="0" smtClean="0"/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/>
              <a:t>Կ</a:t>
            </a:r>
            <a:r>
              <a:rPr lang="en-US" sz="1800" dirty="0" err="1" smtClean="0"/>
              <a:t>րթության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</a:t>
            </a:r>
            <a:endParaRPr lang="en-US" sz="1800" dirty="0" smtClean="0"/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b="1" dirty="0">
              <a:solidFill>
                <a:srgbClr val="0070C0"/>
              </a:solidFill>
            </a:endParaRPr>
          </a:p>
          <a:p>
            <a:pPr marL="371475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b="1" dirty="0" smtClean="0">
              <a:solidFill>
                <a:srgbClr val="0070C0"/>
              </a:solidFill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26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0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Կրոն</a:t>
            </a:r>
            <a:r>
              <a:rPr lang="en-US" sz="1800" b="1" dirty="0" smtClean="0">
                <a:effectLst/>
                <a:latin typeface="Sylfaen" pitchFamily="18" charset="0"/>
              </a:rPr>
              <a:t> և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հավատք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5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Կրոն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համոզմունք</a:t>
            </a: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նձնական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ընտանեկան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կյանքի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նկատմամբ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հարգանքի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շխատանքային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հարաբերություններ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Հ</a:t>
            </a:r>
            <a:r>
              <a:rPr lang="en-US" sz="1600" dirty="0" err="1" smtClean="0">
                <a:latin typeface="Sylfaen" pitchFamily="18" charset="0"/>
              </a:rPr>
              <a:t>ոգեորսություն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րոնական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միության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գրանցում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Գ</a:t>
            </a:r>
            <a:r>
              <a:rPr lang="en-US" sz="1600" dirty="0" err="1" smtClean="0">
                <a:latin typeface="Sylfaen" pitchFamily="18" charset="0"/>
              </a:rPr>
              <a:t>ույքային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րթության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րոնական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գործունեություն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27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0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Քաղաքական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800" dirty="0" err="1">
                <a:solidFill>
                  <a:prstClr val="black"/>
                </a:solidFill>
                <a:latin typeface="Sylfaen" pitchFamily="18" charset="0"/>
              </a:rPr>
              <a:t>այլ</a:t>
            </a:r>
            <a:r>
              <a:rPr lang="en-US" sz="18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Sylfaen" pitchFamily="18" charset="0"/>
              </a:rPr>
              <a:t>հայացքներ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/>
            </a:r>
            <a:br>
              <a:rPr lang="en-US" sz="1600" dirty="0">
                <a:solidFill>
                  <a:prstClr val="black"/>
                </a:solidFill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6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Քաղաքական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այլ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հայացքներ</a:t>
            </a: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Զ</a:t>
            </a:r>
            <a:r>
              <a:rPr lang="en-US" sz="1600" dirty="0" err="1" smtClean="0">
                <a:latin typeface="Sylfaen" pitchFamily="18" charset="0"/>
              </a:rPr>
              <a:t>ինվորական</a:t>
            </a:r>
            <a:r>
              <a:rPr lang="en-US" sz="1600" dirty="0" smtClean="0">
                <a:latin typeface="Sylfaen" pitchFamily="18" charset="0"/>
              </a:rPr>
              <a:t>, </a:t>
            </a:r>
            <a:r>
              <a:rPr lang="en-US" sz="1600" dirty="0" err="1" smtClean="0">
                <a:latin typeface="Sylfaen" pitchFamily="18" charset="0"/>
              </a:rPr>
              <a:t>հանրային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ծառայություն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կամ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աշխատանք</a:t>
            </a: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Խ</a:t>
            </a:r>
            <a:r>
              <a:rPr lang="en-US" sz="1600" dirty="0" err="1" smtClean="0">
                <a:latin typeface="Sylfaen" pitchFamily="18" charset="0"/>
              </a:rPr>
              <a:t>ղճի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բանտարկյալներ</a:t>
            </a: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Ք</a:t>
            </a:r>
            <a:r>
              <a:rPr lang="en-US" sz="1600" dirty="0" err="1" smtClean="0">
                <a:latin typeface="Sylfaen" pitchFamily="18" charset="0"/>
              </a:rPr>
              <a:t>րեական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հետապնդում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դատապարտում</a:t>
            </a: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371475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28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Ատելության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Sylfaen" pitchFamily="18" charset="0"/>
              </a:rPr>
              <a:t>խոսք</a:t>
            </a:r>
            <a:r>
              <a:rPr lang="en-US" sz="1600" dirty="0">
                <a:latin typeface="Sylfaen" pitchFamily="18" charset="0"/>
              </a:rPr>
              <a:t/>
            </a:r>
            <a:br>
              <a:rPr lang="en-US" sz="1600" dirty="0"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7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Ատելության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խոսք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hy-AM" sz="1900" i="1" dirty="0" smtClean="0">
                <a:latin typeface="Sylfaen" pitchFamily="18" charset="0"/>
              </a:rPr>
              <a:t>Տ</a:t>
            </a:r>
            <a:r>
              <a:rPr lang="en-US" sz="1900" i="1" dirty="0" err="1" smtClean="0">
                <a:latin typeface="Sylfaen" pitchFamily="18" charset="0"/>
              </a:rPr>
              <a:t>ե՛ս</a:t>
            </a:r>
            <a:r>
              <a:rPr lang="en-US" sz="1900" i="1" dirty="0" smtClean="0">
                <a:latin typeface="Sylfaen" pitchFamily="18" charset="0"/>
              </a:rPr>
              <a:t> </a:t>
            </a:r>
            <a:r>
              <a:rPr lang="en-US" sz="1900" i="1" dirty="0" err="1" smtClean="0">
                <a:latin typeface="Sylfaen" pitchFamily="18" charset="0"/>
              </a:rPr>
              <a:t>սլայդ</a:t>
            </a:r>
            <a:r>
              <a:rPr lang="en-US" sz="1900" i="1" dirty="0" smtClean="0">
                <a:latin typeface="Sylfaen" pitchFamily="18" charset="0"/>
              </a:rPr>
              <a:t> 9-13:</a:t>
            </a: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29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Գենդեր</a:t>
            </a:r>
            <a:r>
              <a:rPr lang="en-US" sz="1600" dirty="0">
                <a:latin typeface="Sylfaen" pitchFamily="18" charset="0"/>
              </a:rPr>
              <a:t/>
            </a:r>
            <a:br>
              <a:rPr lang="en-US" sz="1600" dirty="0"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632848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8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Գենդեր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Սահմանումը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.</a:t>
            </a:r>
            <a:endParaRPr lang="en-US" sz="1900" b="1" i="1" dirty="0">
              <a:solidFill>
                <a:srgbClr val="0070C0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 marL="36195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600" i="1" dirty="0" smtClean="0">
                <a:latin typeface="Sylfaen" pitchFamily="18" charset="0"/>
              </a:rPr>
              <a:t>«</a:t>
            </a:r>
            <a:r>
              <a:rPr lang="en-US" sz="1600" i="1" dirty="0" err="1">
                <a:latin typeface="Sylfaen" pitchFamily="18" charset="0"/>
              </a:rPr>
              <a:t>Տ</a:t>
            </a:r>
            <a:r>
              <a:rPr lang="en-US" sz="1600" i="1" dirty="0" err="1" smtClean="0">
                <a:latin typeface="Sylfaen" pitchFamily="18" charset="0"/>
              </a:rPr>
              <a:t>արբեր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սեռի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անձաց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ձեռքբերով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սոցիալապես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ամրագրված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վարք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կանանց</a:t>
            </a:r>
            <a:r>
              <a:rPr lang="en-US" sz="1600" i="1" dirty="0" smtClean="0">
                <a:latin typeface="Sylfaen" pitchFamily="18" charset="0"/>
              </a:rPr>
              <a:t> և </a:t>
            </a:r>
            <a:r>
              <a:rPr lang="en-US" sz="1600" i="1" dirty="0" err="1" smtClean="0">
                <a:latin typeface="Sylfaen" pitchFamily="18" charset="0"/>
              </a:rPr>
              <a:t>տղամարդկանց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միջև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հարաբերությունների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հարաբերությունների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սոցիալական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հայեցակետ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որն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արտահայտվում</a:t>
            </a:r>
            <a:r>
              <a:rPr lang="en-US" sz="1600" i="1" dirty="0" smtClean="0">
                <a:latin typeface="Sylfaen" pitchFamily="18" charset="0"/>
              </a:rPr>
              <a:t> է </a:t>
            </a:r>
            <a:r>
              <a:rPr lang="en-US" sz="1600" i="1" dirty="0" err="1" smtClean="0">
                <a:latin typeface="Sylfaen" pitchFamily="18" charset="0"/>
              </a:rPr>
              <a:t>հասարակական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կյանքի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բոլոր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ոլորտներում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ներառյալ</a:t>
            </a:r>
            <a:r>
              <a:rPr lang="en-US" sz="1600" i="1" dirty="0" smtClean="0">
                <a:latin typeface="Sylfaen" pitchFamily="18" charset="0"/>
              </a:rPr>
              <a:t>՝ </a:t>
            </a:r>
            <a:r>
              <a:rPr lang="en-US" sz="1600" i="1" dirty="0" err="1" smtClean="0">
                <a:latin typeface="Sylfaen" pitchFamily="18" charset="0"/>
              </a:rPr>
              <a:t>քաղաքականությունը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տնտեսությունը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իրավունքը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գաղափարախոսությունը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մշակույթը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կրթությունը</a:t>
            </a:r>
            <a:r>
              <a:rPr lang="en-US" sz="1600" i="1" dirty="0" smtClean="0">
                <a:latin typeface="Sylfaen" pitchFamily="18" charset="0"/>
              </a:rPr>
              <a:t>, </a:t>
            </a:r>
            <a:r>
              <a:rPr lang="en-US" sz="1600" i="1" dirty="0" err="1" smtClean="0">
                <a:latin typeface="Sylfaen" pitchFamily="18" charset="0"/>
              </a:rPr>
              <a:t>գիտությունն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ու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առողջապահությունը</a:t>
            </a:r>
            <a:r>
              <a:rPr lang="en-US" sz="1600" i="1" dirty="0" smtClean="0">
                <a:latin typeface="Sylfaen" pitchFamily="18" charset="0"/>
              </a:rPr>
              <a:t>»։</a:t>
            </a:r>
          </a:p>
          <a:p>
            <a:pPr marL="36195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Կանանց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և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տղամարդկան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հավասար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իրավունքների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մասին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ՀՀ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օրենք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, </a:t>
            </a:r>
            <a:r>
              <a:rPr lang="en-US" sz="1200" b="1" i="1" dirty="0" err="1" smtClean="0">
                <a:solidFill>
                  <a:srgbClr val="0070C0"/>
                </a:solidFill>
                <a:latin typeface="Sylfaen" pitchFamily="18" charset="0"/>
              </a:rPr>
              <a:t>հոդված</a:t>
            </a:r>
            <a:r>
              <a:rPr lang="en-US" sz="1200" b="1" i="1" dirty="0" smtClean="0">
                <a:solidFill>
                  <a:srgbClr val="0070C0"/>
                </a:solidFill>
                <a:latin typeface="Sylfaen" pitchFamily="18" charset="0"/>
              </a:rPr>
              <a:t> 3)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30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7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Սեռ</a:t>
            </a:r>
            <a:r>
              <a:rPr lang="en-US" sz="1800" dirty="0">
                <a:solidFill>
                  <a:prstClr val="black"/>
                </a:solidFill>
                <a:latin typeface="Sylfaen" pitchFamily="18" charset="0"/>
              </a:rPr>
              <a:t/>
            </a:r>
            <a:br>
              <a:rPr lang="en-US" sz="1800" dirty="0">
                <a:solidFill>
                  <a:prstClr val="black"/>
                </a:solidFill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9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Սեռ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0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2000" dirty="0" smtClean="0">
                <a:solidFill>
                  <a:prstClr val="black"/>
                </a:solidFill>
                <a:latin typeface="Sylfaen" pitchFamily="18" charset="0"/>
              </a:rPr>
              <a:t>Ն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երգաղթային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օրենքներ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ու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պրակտիկա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2000" dirty="0" smtClean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նքնություն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2000" dirty="0" smtClean="0">
                <a:solidFill>
                  <a:prstClr val="black"/>
                </a:solidFill>
                <a:latin typeface="Sylfaen" pitchFamily="18" charset="0"/>
              </a:rPr>
              <a:t>Հ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արկեր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ապահովություն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2000" dirty="0" smtClean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շխատանքային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հարաբերություններ</a:t>
            </a: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31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90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Սեռական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prstClr val="black"/>
                </a:solidFill>
                <a:latin typeface="Sylfaen" pitchFamily="18" charset="0"/>
              </a:rPr>
              <a:t>կողմնորոշում</a:t>
            </a:r>
            <a:r>
              <a:rPr lang="en-US" sz="1600" dirty="0">
                <a:latin typeface="Sylfaen" pitchFamily="18" charset="0"/>
              </a:rPr>
              <a:t/>
            </a:r>
            <a:br>
              <a:rPr lang="en-US" sz="1600" dirty="0"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10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Սեռական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կողմնորոշում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latin typeface="Sylfaen" pitchFamily="18" charset="0"/>
              </a:rPr>
              <a:t>Նույն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սեռի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անձան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միջև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սեռական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հարաբերությունների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քրեականացում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Ա</a:t>
            </a:r>
            <a:r>
              <a:rPr lang="en-US" sz="1800" dirty="0" err="1" smtClean="0">
                <a:latin typeface="Sylfaen" pitchFamily="18" charset="0"/>
              </a:rPr>
              <a:t>մուսնության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իրավունքի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արգելք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Ա</a:t>
            </a:r>
            <a:r>
              <a:rPr lang="en-US" sz="1800" dirty="0" err="1" smtClean="0">
                <a:latin typeface="Sylfaen" pitchFamily="18" charset="0"/>
              </a:rPr>
              <a:t>զատ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արտահայտվելու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իրավունքի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սահմանափակում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Տ</a:t>
            </a:r>
            <a:r>
              <a:rPr lang="en-US" sz="1800" dirty="0" err="1" smtClean="0">
                <a:latin typeface="Sylfaen" pitchFamily="18" charset="0"/>
              </a:rPr>
              <a:t>արբերակված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մոտեցում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որդեգրման</a:t>
            </a:r>
            <a:r>
              <a:rPr lang="en-US" sz="1800" dirty="0" smtClean="0">
                <a:latin typeface="Sylfaen" pitchFamily="18" charset="0"/>
              </a:rPr>
              <a:t> և </a:t>
            </a:r>
            <a:r>
              <a:rPr lang="en-US" sz="1800" dirty="0" err="1" smtClean="0">
                <a:latin typeface="Sylfaen" pitchFamily="18" charset="0"/>
              </a:rPr>
              <a:t>խնամակալության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հարցերում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Տ</a:t>
            </a:r>
            <a:r>
              <a:rPr lang="en-US" sz="1800" dirty="0" err="1" smtClean="0">
                <a:latin typeface="Sylfaen" pitchFamily="18" charset="0"/>
              </a:rPr>
              <a:t>արբերակված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մոտեցում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սոցիալական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ապահովության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մատչելիության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հարցում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dirty="0" smtClean="0">
                <a:latin typeface="Sylfaen" pitchFamily="18" charset="0"/>
              </a:rPr>
              <a:t>Ի</a:t>
            </a:r>
            <a:r>
              <a:rPr lang="en-US" sz="1800" dirty="0" err="1" smtClean="0">
                <a:latin typeface="Sylfaen" pitchFamily="18" charset="0"/>
              </a:rPr>
              <a:t>րավական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պաշտպանության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միջոցների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հարցում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տարբերակված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մոտեցում</a:t>
            </a:r>
            <a:endParaRPr lang="en-US" sz="18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 marL="82296" indent="0">
              <a:buNone/>
            </a:pPr>
            <a:r>
              <a:rPr lang="en-US" sz="2000" dirty="0" smtClean="0">
                <a:solidFill>
                  <a:srgbClr val="272627"/>
                </a:solidFill>
                <a:latin typeface="ScalaPro-Regular"/>
              </a:rPr>
              <a:t>.</a:t>
            </a: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32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1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Հաշմանդամներ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488832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11 – 12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Հաշմանդամներ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առողջություն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800" i="1" dirty="0">
                <a:latin typeface="Sylfaen" pitchFamily="18" charset="0"/>
              </a:rPr>
              <a:t>«Խտրականություն հաշմանդամության պատճառով» նշանակում է` </a:t>
            </a:r>
            <a:r>
              <a:rPr lang="hy-AM" sz="1800" i="1" dirty="0" smtClean="0">
                <a:latin typeface="Sylfaen" pitchFamily="18" charset="0"/>
              </a:rPr>
              <a:t>հաշմանդամության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պատճառով </a:t>
            </a:r>
            <a:r>
              <a:rPr lang="hy-AM" sz="1800" i="1" dirty="0">
                <a:latin typeface="Sylfaen" pitchFamily="18" charset="0"/>
              </a:rPr>
              <a:t>ցանկացած տարբերակում, բացառում կամ սահմանափակում, </a:t>
            </a:r>
            <a:r>
              <a:rPr lang="hy-AM" sz="1800" i="1" dirty="0" smtClean="0">
                <a:latin typeface="Sylfaen" pitchFamily="18" charset="0"/>
              </a:rPr>
              <a:t>որոնց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նպատակն </a:t>
            </a:r>
            <a:r>
              <a:rPr lang="hy-AM" sz="1800" i="1" dirty="0">
                <a:latin typeface="Sylfaen" pitchFamily="18" charset="0"/>
              </a:rPr>
              <a:t>է սահմանափակել կամ նվազագույնի հասցնել մարդու իրավունքների </a:t>
            </a:r>
            <a:r>
              <a:rPr lang="hy-AM" sz="1800" i="1" dirty="0" smtClean="0">
                <a:latin typeface="Sylfaen" pitchFamily="18" charset="0"/>
              </a:rPr>
              <a:t>և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հիմնարար </a:t>
            </a:r>
            <a:r>
              <a:rPr lang="hy-AM" sz="1800" i="1" dirty="0">
                <a:latin typeface="Sylfaen" pitchFamily="18" charset="0"/>
              </a:rPr>
              <a:t>ազատությունների ճանաչումը, կիրառումը կամ դրանցից </a:t>
            </a:r>
            <a:r>
              <a:rPr lang="hy-AM" sz="1800" i="1" dirty="0" smtClean="0">
                <a:latin typeface="Sylfaen" pitchFamily="18" charset="0"/>
              </a:rPr>
              <a:t>օգտվելը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քաղաքական</a:t>
            </a:r>
            <a:r>
              <a:rPr lang="hy-AM" sz="1800" i="1" dirty="0">
                <a:latin typeface="Sylfaen" pitchFamily="18" charset="0"/>
              </a:rPr>
              <a:t>, տնտեսական, սոցիալական, մշակութային կամ ցանկացած այլ ոլորտում</a:t>
            </a:r>
            <a:r>
              <a:rPr lang="hy-AM" sz="1800" i="1" dirty="0" smtClean="0">
                <a:latin typeface="Sylfaen" pitchFamily="18" charset="0"/>
              </a:rPr>
              <a:t>`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մյուսների </a:t>
            </a:r>
            <a:r>
              <a:rPr lang="hy-AM" sz="1800" i="1" dirty="0">
                <a:latin typeface="Sylfaen" pitchFamily="18" charset="0"/>
              </a:rPr>
              <a:t>հետ հավասար հիմունքներով: Այն ընդգրկում է խտրականության բոլոր ձևերը</a:t>
            </a:r>
            <a:r>
              <a:rPr lang="hy-AM" sz="1800" i="1" dirty="0" smtClean="0">
                <a:latin typeface="Sylfaen" pitchFamily="18" charset="0"/>
              </a:rPr>
              <a:t>`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hy-AM" sz="1800" i="1" dirty="0" smtClean="0">
                <a:latin typeface="Sylfaen" pitchFamily="18" charset="0"/>
              </a:rPr>
              <a:t>ներառյալ </a:t>
            </a:r>
            <a:r>
              <a:rPr lang="hy-AM" sz="1800" i="1" dirty="0">
                <a:latin typeface="Sylfaen" pitchFamily="18" charset="0"/>
              </a:rPr>
              <a:t>անհրաժեշտ հնարավորությունների տրամադրման </a:t>
            </a:r>
            <a:r>
              <a:rPr lang="hy-AM" sz="1800" i="1" dirty="0" smtClean="0">
                <a:latin typeface="Sylfaen" pitchFamily="18" charset="0"/>
              </a:rPr>
              <a:t>մերժումը</a:t>
            </a:r>
            <a:r>
              <a:rPr lang="en-US" sz="1800" i="1" dirty="0" smtClean="0">
                <a:latin typeface="Sylfaen" pitchFamily="18" charset="0"/>
              </a:rPr>
              <a:t>»</a:t>
            </a:r>
            <a:r>
              <a:rPr lang="hy-AM" sz="1800" i="1" dirty="0" smtClean="0">
                <a:latin typeface="Sylfaen" pitchFamily="18" charset="0"/>
              </a:rPr>
              <a:t>:</a:t>
            </a:r>
            <a:endParaRPr lang="en-US" sz="18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i="1" dirty="0">
                <a:latin typeface="Sylfaen" pitchFamily="18" charset="0"/>
              </a:rPr>
              <a:t> </a:t>
            </a:r>
            <a:r>
              <a:rPr lang="en-US" sz="1900" i="1" dirty="0" smtClean="0">
                <a:latin typeface="Sylfaen" pitchFamily="18" charset="0"/>
              </a:rPr>
              <a:t>      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Կոնվենցիա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հաշմանդամություն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ունեցող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անձանց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իրավունքների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մասին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4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33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88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b="1" dirty="0" smtClean="0">
                <a:effectLst/>
                <a:latin typeface="Sylfaen" pitchFamily="18" charset="0"/>
              </a:rPr>
              <a:t/>
            </a:r>
            <a:br>
              <a:rPr lang="en-US" sz="2000" b="1" dirty="0" smtClean="0">
                <a:effectLst/>
                <a:latin typeface="Sylfaen" pitchFamily="18" charset="0"/>
              </a:rPr>
            </a:br>
            <a:r>
              <a:rPr lang="en-US" sz="2000" b="1" dirty="0">
                <a:effectLst/>
                <a:latin typeface="Sylfaen" pitchFamily="18" charset="0"/>
              </a:rPr>
              <a:t/>
            </a:r>
            <a:br>
              <a:rPr lang="en-US" sz="2000" b="1" dirty="0">
                <a:effectLst/>
                <a:latin typeface="Sylfaen" pitchFamily="18" charset="0"/>
              </a:rPr>
            </a:br>
            <a:r>
              <a:rPr lang="en-US" sz="2000" b="1" dirty="0" smtClean="0">
                <a:effectLst/>
                <a:latin typeface="Sylfaen" pitchFamily="18" charset="0"/>
              </a:rPr>
              <a:t/>
            </a:r>
            <a:br>
              <a:rPr lang="en-US" sz="2000" b="1" dirty="0" smtClean="0">
                <a:effectLst/>
                <a:latin typeface="Sylfaen" pitchFamily="18" charset="0"/>
              </a:rPr>
            </a:br>
            <a:r>
              <a:rPr lang="en-US" sz="2000" b="1" dirty="0" smtClean="0">
                <a:effectLst/>
                <a:latin typeface="Sylfaen" pitchFamily="18" charset="0"/>
              </a:rPr>
              <a:t/>
            </a:r>
            <a:br>
              <a:rPr lang="en-US" sz="2000" b="1" dirty="0" smtClean="0">
                <a:effectLst/>
                <a:latin typeface="Sylfaen" pitchFamily="18" charset="0"/>
              </a:rPr>
            </a:br>
            <a:r>
              <a:rPr lang="en-US" sz="2000" b="1" dirty="0" err="1" smtClean="0">
                <a:effectLst/>
                <a:latin typeface="Sylfaen" pitchFamily="18" charset="0"/>
              </a:rPr>
              <a:t>Տարի</a:t>
            </a:r>
            <a:r>
              <a:rPr lang="en-US" sz="2000" b="1" dirty="0">
                <a:effectLst/>
                <a:latin typeface="Sylfaen" pitchFamily="18" charset="0"/>
              </a:rPr>
              <a:t/>
            </a:r>
            <a:br>
              <a:rPr lang="en-US" sz="2000" b="1" dirty="0">
                <a:effectLst/>
                <a:latin typeface="Sylfaen" pitchFamily="18" charset="0"/>
              </a:rPr>
            </a:br>
            <a:r>
              <a:rPr lang="en-US" sz="2000" b="1" dirty="0">
                <a:effectLst/>
                <a:latin typeface="Sylfaen" pitchFamily="18" charset="0"/>
              </a:rPr>
              <a:t/>
            </a:r>
            <a:br>
              <a:rPr lang="en-US" sz="2000" b="1" dirty="0">
                <a:effectLst/>
                <a:latin typeface="Sylfaen" pitchFamily="18" charset="0"/>
              </a:rPr>
            </a:br>
            <a:r>
              <a:rPr lang="en-US" sz="2000" b="1" dirty="0" smtClean="0">
                <a:effectLst/>
                <a:latin typeface="Sylfaen" pitchFamily="18" charset="0"/>
              </a:rPr>
              <a:t/>
            </a:r>
            <a:br>
              <a:rPr lang="en-US" sz="2000" b="1" dirty="0" smtClean="0">
                <a:effectLst/>
                <a:latin typeface="Sylfaen" pitchFamily="18" charset="0"/>
              </a:rPr>
            </a:br>
            <a:r>
              <a:rPr lang="en-US" sz="2000" b="1" dirty="0">
                <a:effectLst/>
                <a:latin typeface="Sylfaen" pitchFamily="18" charset="0"/>
              </a:rPr>
              <a:t/>
            </a:r>
            <a:br>
              <a:rPr lang="en-US" sz="2000" b="1" dirty="0">
                <a:effectLst/>
                <a:latin typeface="Sylfaen" pitchFamily="18" charset="0"/>
              </a:rPr>
            </a:br>
            <a:endParaRPr lang="en-US" sz="20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13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Տարիք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34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4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Կրթության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բնագավառում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արգելքը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14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Կրթություն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 smtClean="0">
                <a:latin typeface="Sylfaen" pitchFamily="18" charset="0"/>
              </a:rPr>
              <a:t>Հոդված </a:t>
            </a:r>
            <a:r>
              <a:rPr lang="hy-AM" sz="1800" i="1" dirty="0">
                <a:latin typeface="Sylfaen" pitchFamily="18" charset="0"/>
              </a:rPr>
              <a:t>2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Կրթության իրավունք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hy-AM" sz="18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Ոչ մեկին չի կարելի մերժել կրթության իրավունքը։ Պետությունը կրթության և ուսուցման բնագավառում իր ստանձնած ցանկացած գործառույթ իրակա֊նացնելիս հարգում է ծնողների՝ զավակների համար իրենց կրոնական ու փիլիսոփայական համոզմունքներին համապատասխան կրթություն ու ուսուցում ապահովելու  իրավունքը։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1" dirty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hy-AM" sz="1400" b="1" i="1" dirty="0" smtClean="0">
                <a:solidFill>
                  <a:srgbClr val="0070C0"/>
                </a:solidFill>
                <a:latin typeface="Sylfaen" pitchFamily="18" charset="0"/>
              </a:rPr>
              <a:t>ՄԻԵԿ </a:t>
            </a:r>
            <a:r>
              <a:rPr lang="hy-AM" sz="1400" b="1" i="1" dirty="0">
                <a:solidFill>
                  <a:srgbClr val="0070C0"/>
                </a:solidFill>
                <a:latin typeface="Sylfaen" pitchFamily="18" charset="0"/>
              </a:rPr>
              <a:t>թիվ 1 արձանագրության 2-րդ </a:t>
            </a:r>
            <a:r>
              <a:rPr lang="hy-AM" sz="1400" b="1" i="1" dirty="0" smtClean="0">
                <a:solidFill>
                  <a:srgbClr val="0070C0"/>
                </a:solidFill>
                <a:latin typeface="Sylfaen" pitchFamily="18" charset="0"/>
              </a:rPr>
              <a:t>հոդված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  <a:endParaRPr lang="hy-AM" sz="1400" b="1" i="1" dirty="0">
              <a:solidFill>
                <a:srgbClr val="0070C0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35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Կրթության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բնագավառում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արգելքը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764704"/>
            <a:ext cx="7704856" cy="5976664"/>
          </a:xfrm>
        </p:spPr>
        <p:txBody>
          <a:bodyPr>
            <a:normAutofit fontScale="92500" lnSpcReduction="10000"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14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Կրթություն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i="1" dirty="0" smtClean="0">
                <a:latin typeface="Sylfaen" pitchFamily="18" charset="0"/>
              </a:rPr>
              <a:t>1</a:t>
            </a:r>
            <a:r>
              <a:rPr lang="hy-AM" sz="1900" i="1" dirty="0">
                <a:latin typeface="Sylfaen" pitchFamily="18" charset="0"/>
              </a:rPr>
              <a:t>. Սույն Կոնվենցիայի նպատակի համար </a:t>
            </a:r>
            <a:r>
              <a:rPr lang="en-US" sz="1900" i="1" dirty="0" smtClean="0">
                <a:latin typeface="Sylfaen" pitchFamily="18" charset="0"/>
              </a:rPr>
              <a:t>«</a:t>
            </a:r>
            <a:r>
              <a:rPr lang="hy-AM" sz="1900" i="1" dirty="0" smtClean="0">
                <a:latin typeface="Sylfaen" pitchFamily="18" charset="0"/>
              </a:rPr>
              <a:t>խտրականություն</a:t>
            </a:r>
            <a:r>
              <a:rPr lang="en-US" sz="1900" i="1" dirty="0" smtClean="0">
                <a:latin typeface="Sylfaen" pitchFamily="18" charset="0"/>
              </a:rPr>
              <a:t>»</a:t>
            </a:r>
            <a:r>
              <a:rPr lang="hy-AM" sz="1900" i="1" dirty="0" smtClean="0">
                <a:latin typeface="Sylfaen" pitchFamily="18" charset="0"/>
              </a:rPr>
              <a:t> </a:t>
            </a:r>
            <a:r>
              <a:rPr lang="hy-AM" sz="1900" i="1" dirty="0">
                <a:latin typeface="Sylfaen" pitchFamily="18" charset="0"/>
              </a:rPr>
              <a:t>հասկացությունը </a:t>
            </a:r>
            <a:r>
              <a:rPr lang="hy-AM" sz="1900" i="1" dirty="0" smtClean="0">
                <a:latin typeface="Sylfaen" pitchFamily="18" charset="0"/>
              </a:rPr>
              <a:t>ներառում </a:t>
            </a:r>
            <a:r>
              <a:rPr lang="hy-AM" sz="1900" i="1" dirty="0">
                <a:latin typeface="Sylfaen" pitchFamily="18" charset="0"/>
              </a:rPr>
              <a:t>է ցանկացած տարբերակում, բացառություն, սահմանափակում կամ </a:t>
            </a:r>
            <a:r>
              <a:rPr lang="hy-AM" sz="1900" i="1" dirty="0" smtClean="0">
                <a:latin typeface="Sylfaen" pitchFamily="18" charset="0"/>
              </a:rPr>
              <a:t>նախապատվություն</a:t>
            </a:r>
            <a:r>
              <a:rPr lang="hy-AM" sz="1900" i="1" dirty="0">
                <a:latin typeface="Sylfaen" pitchFamily="18" charset="0"/>
              </a:rPr>
              <a:t>՝ ռասայի, մաշկի գույնի, սեռի, լեզվի, կրոնի, քաղաքական կամ այլ </a:t>
            </a:r>
            <a:r>
              <a:rPr lang="hy-AM" sz="1900" i="1" dirty="0" smtClean="0">
                <a:latin typeface="Sylfaen" pitchFamily="18" charset="0"/>
              </a:rPr>
              <a:t>համոզմուն</a:t>
            </a:r>
            <a:r>
              <a:rPr lang="en-US" sz="1900" i="1" dirty="0" smtClean="0">
                <a:latin typeface="Sylfaen" pitchFamily="18" charset="0"/>
              </a:rPr>
              <a:t>ք</a:t>
            </a:r>
            <a:r>
              <a:rPr lang="hy-AM" sz="1900" i="1" dirty="0" smtClean="0">
                <a:latin typeface="Sylfaen" pitchFamily="18" charset="0"/>
              </a:rPr>
              <a:t>ի, ազգային կամ սոցիալական պատկանելության, տնտեսական դրության կամ ծննդի հիմքով</a:t>
            </a:r>
            <a:r>
              <a:rPr lang="hy-AM" sz="1900" i="1" dirty="0">
                <a:latin typeface="Sylfaen" pitchFamily="18" charset="0"/>
              </a:rPr>
              <a:t>, ինչի նպատակը կամ հետևանքն է կրթության բնագավառում հավասար </a:t>
            </a:r>
            <a:r>
              <a:rPr lang="hy-AM" sz="1900" i="1" dirty="0" smtClean="0">
                <a:latin typeface="Sylfaen" pitchFamily="18" charset="0"/>
              </a:rPr>
              <a:t>վերաբերմունքի </a:t>
            </a:r>
            <a:r>
              <a:rPr lang="hy-AM" sz="1900" i="1" dirty="0">
                <a:latin typeface="Sylfaen" pitchFamily="18" charset="0"/>
              </a:rPr>
              <a:t>վերացումը կամ խախտումը, մասնավորապես. 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hy-AM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i="1" dirty="0">
                <a:latin typeface="Sylfaen" pitchFamily="18" charset="0"/>
              </a:rPr>
              <a:t>ա</a:t>
            </a:r>
            <a:r>
              <a:rPr lang="hy-AM" sz="1700" i="1" dirty="0">
                <a:latin typeface="Sylfaen" pitchFamily="18" charset="0"/>
              </a:rPr>
              <a:t>) որևէ անձի կամ անձանց խմբի՝ ցանկացած տեսակի կամ մակարդակով կրթություն </a:t>
            </a:r>
            <a:r>
              <a:rPr lang="hy-AM" sz="1700" i="1" dirty="0" smtClean="0">
                <a:latin typeface="Sylfaen" pitchFamily="18" charset="0"/>
              </a:rPr>
              <a:t>ստանալու </a:t>
            </a:r>
            <a:r>
              <a:rPr lang="hy-AM" sz="1700" i="1" dirty="0">
                <a:latin typeface="Sylfaen" pitchFamily="18" charset="0"/>
              </a:rPr>
              <a:t>հնարավորությունից զրկելը, 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7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700" i="1" dirty="0" smtClean="0">
                <a:latin typeface="Sylfaen" pitchFamily="18" charset="0"/>
              </a:rPr>
              <a:t>բ</a:t>
            </a:r>
            <a:r>
              <a:rPr lang="hy-AM" sz="1700" i="1" dirty="0">
                <a:latin typeface="Sylfaen" pitchFamily="18" charset="0"/>
              </a:rPr>
              <a:t>) որևէ անձի կամ անձանց խմբի կրթությունը ցածր ստանդարտով սահմանափակելը, </a:t>
            </a:r>
            <a:endParaRPr lang="en-US" sz="17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7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700" i="1" dirty="0" smtClean="0">
                <a:latin typeface="Sylfaen" pitchFamily="18" charset="0"/>
              </a:rPr>
              <a:t>գ</a:t>
            </a:r>
            <a:r>
              <a:rPr lang="hy-AM" sz="1700" i="1" dirty="0">
                <a:latin typeface="Sylfaen" pitchFamily="18" charset="0"/>
              </a:rPr>
              <a:t>) որևէ անձի կամ անձանց խմբի համար կրթական առանձին համակարգեր կամ </a:t>
            </a:r>
            <a:r>
              <a:rPr lang="hy-AM" sz="1700" i="1" dirty="0" smtClean="0">
                <a:latin typeface="Sylfaen" pitchFamily="18" charset="0"/>
              </a:rPr>
              <a:t>ուսումնական </a:t>
            </a:r>
            <a:r>
              <a:rPr lang="hy-AM" sz="1700" i="1" dirty="0">
                <a:latin typeface="Sylfaen" pitchFamily="18" charset="0"/>
              </a:rPr>
              <a:t>հաստատություններ ստեղծելը կամ պահպանելը, բացի այն դեպքերից, </a:t>
            </a:r>
            <a:r>
              <a:rPr lang="hy-AM" sz="1700" i="1" dirty="0" smtClean="0">
                <a:latin typeface="Sylfaen" pitchFamily="18" charset="0"/>
              </a:rPr>
              <a:t>որոնք</a:t>
            </a:r>
            <a:r>
              <a:rPr lang="en-US" sz="1700" i="1" dirty="0" smtClean="0">
                <a:latin typeface="Sylfaen" pitchFamily="18" charset="0"/>
              </a:rPr>
              <a:t> </a:t>
            </a:r>
            <a:r>
              <a:rPr lang="hy-AM" sz="1700" i="1" dirty="0" smtClean="0">
                <a:latin typeface="Sylfaen" pitchFamily="18" charset="0"/>
              </a:rPr>
              <a:t>նախատեսված </a:t>
            </a:r>
            <a:r>
              <a:rPr lang="hy-AM" sz="1700" i="1" dirty="0">
                <a:latin typeface="Sylfaen" pitchFamily="18" charset="0"/>
              </a:rPr>
              <a:t>են Կոնվենցիայի 2-րդ հոդվածի դրույթներով, 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7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700" i="1" dirty="0" smtClean="0">
                <a:latin typeface="Sylfaen" pitchFamily="18" charset="0"/>
              </a:rPr>
              <a:t>դ</a:t>
            </a:r>
            <a:r>
              <a:rPr lang="hy-AM" sz="1700" i="1" dirty="0">
                <a:latin typeface="Sylfaen" pitchFamily="18" charset="0"/>
              </a:rPr>
              <a:t>) որևէ անձի կամ անձանց խմբի մարդկային արժանապատվությանն անհարիր </a:t>
            </a:r>
            <a:r>
              <a:rPr lang="hy-AM" sz="1700" i="1" dirty="0" smtClean="0">
                <a:latin typeface="Sylfaen" pitchFamily="18" charset="0"/>
              </a:rPr>
              <a:t>պայմաններ </a:t>
            </a:r>
            <a:r>
              <a:rPr lang="hy-AM" sz="1700" i="1" dirty="0">
                <a:latin typeface="Sylfaen" pitchFamily="18" charset="0"/>
              </a:rPr>
              <a:t>պարտադրելը</a:t>
            </a:r>
            <a:r>
              <a:rPr lang="hy-AM" sz="1700" i="1" dirty="0" smtClean="0">
                <a:latin typeface="Sylfaen" pitchFamily="18" charset="0"/>
              </a:rPr>
              <a:t>:</a:t>
            </a:r>
            <a:endParaRPr lang="en-US" sz="17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7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(ՄԱԿ-ի </a:t>
            </a:r>
            <a:r>
              <a:rPr lang="en-US" sz="1700" b="1" dirty="0" err="1" smtClean="0">
                <a:solidFill>
                  <a:srgbClr val="0070C0"/>
                </a:solidFill>
                <a:latin typeface="Sylfaen" pitchFamily="18" charset="0"/>
              </a:rPr>
              <a:t>կոնվենցիա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dirty="0" err="1" smtClean="0">
                <a:solidFill>
                  <a:srgbClr val="0070C0"/>
                </a:solidFill>
                <a:latin typeface="Sylfaen" pitchFamily="18" charset="0"/>
              </a:rPr>
              <a:t>կրթության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dirty="0" err="1" smtClean="0">
                <a:solidFill>
                  <a:srgbClr val="0070C0"/>
                </a:solidFill>
                <a:latin typeface="Sylfaen" pitchFamily="18" charset="0"/>
              </a:rPr>
              <a:t>բնագավառում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dirty="0" err="1" smtClean="0">
                <a:solidFill>
                  <a:srgbClr val="0070C0"/>
                </a:solidFill>
                <a:latin typeface="Sylfaen" pitchFamily="18" charset="0"/>
              </a:rPr>
              <a:t>խտրականության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dirty="0" err="1" smtClean="0">
                <a:solidFill>
                  <a:srgbClr val="0070C0"/>
                </a:solidFill>
                <a:latin typeface="Sylfaen" pitchFamily="18" charset="0"/>
              </a:rPr>
              <a:t>մասին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597352"/>
            <a:ext cx="53955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36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8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Կրթության</a:t>
            </a:r>
            <a:r>
              <a:rPr lang="en-US" sz="1800" b="1" dirty="0" smtClean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բնագավառում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արգելքը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340768"/>
            <a:ext cx="7704856" cy="5400600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0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14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Կրթություն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82296" indent="0" algn="just">
              <a:buNone/>
            </a:pP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«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Պարտադիր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չէ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,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որպեսզի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խտրականությունը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հարուցված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լինի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կոնկրետ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օրենքից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կամ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քաղաքականությունից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,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այլ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նման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իրավիճակ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կարող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է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հարուցվել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նաև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i="1" dirty="0" smtClean="0">
                <a:solidFill>
                  <a:srgbClr val="272627"/>
                </a:solidFill>
                <a:latin typeface="ScalaPro-Regular"/>
              </a:rPr>
              <a:t>de facto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իրավիճակից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,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որն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իր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բնույթով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կարող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է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հանդիսանալ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անուղղակի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խտրականություն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,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որը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խտրականության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արգելքով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պաշտպանված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հիմք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է՝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ըստ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 </a:t>
            </a:r>
            <a:r>
              <a:rPr lang="en-US" sz="1800" dirty="0" err="1" smtClean="0">
                <a:solidFill>
                  <a:srgbClr val="272627"/>
                </a:solidFill>
                <a:latin typeface="ScalaPro-Regular"/>
              </a:rPr>
              <a:t>Կոնվենցիայի</a:t>
            </a:r>
            <a:r>
              <a:rPr lang="en-US" sz="1800" dirty="0" smtClean="0">
                <a:solidFill>
                  <a:srgbClr val="272627"/>
                </a:solidFill>
                <a:latin typeface="ScalaPro-Regular"/>
              </a:rPr>
              <a:t>»</a:t>
            </a:r>
          </a:p>
          <a:p>
            <a:pPr marL="82296" indent="0">
              <a:buNone/>
            </a:pPr>
            <a:r>
              <a:rPr lang="en-US" sz="1600" b="1" dirty="0" smtClean="0">
                <a:solidFill>
                  <a:srgbClr val="0070C0"/>
                </a:solidFill>
                <a:latin typeface="ScalaPro-Regular"/>
              </a:rPr>
              <a:t>(</a:t>
            </a:r>
            <a:r>
              <a:rPr lang="en-US" sz="1600" b="1" i="1" dirty="0" err="1" smtClean="0">
                <a:solidFill>
                  <a:srgbClr val="0070C0"/>
                </a:solidFill>
                <a:latin typeface="ScalaPro-Regular"/>
              </a:rPr>
              <a:t>Զերբ</a:t>
            </a:r>
            <a:r>
              <a:rPr lang="en-US" sz="1600" b="1" i="1" dirty="0" smtClean="0">
                <a:solidFill>
                  <a:srgbClr val="0070C0"/>
                </a:solidFill>
                <a:latin typeface="ScalaPro-Regular"/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  <a:latin typeface="ScalaPro-Regular"/>
              </a:rPr>
              <a:t>Ադամին</a:t>
            </a:r>
            <a:r>
              <a:rPr lang="en-US" sz="1600" b="1" i="1" dirty="0" smtClean="0">
                <a:solidFill>
                  <a:srgbClr val="0070C0"/>
                </a:solidFill>
                <a:latin typeface="ScalaPro-Regular"/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  <a:latin typeface="ScalaPro-Regular"/>
              </a:rPr>
              <a:t>ընդդեմ</a:t>
            </a:r>
            <a:r>
              <a:rPr lang="en-US" sz="1600" b="1" i="1" dirty="0" smtClean="0">
                <a:solidFill>
                  <a:srgbClr val="0070C0"/>
                </a:solidFill>
                <a:latin typeface="ScalaPro-Regular"/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  <a:latin typeface="ScalaPro-Regular"/>
              </a:rPr>
              <a:t>Մալթայի</a:t>
            </a:r>
            <a:r>
              <a:rPr lang="en-US" sz="1600" b="1" i="1" dirty="0" smtClean="0">
                <a:solidFill>
                  <a:srgbClr val="0070C0"/>
                </a:solidFill>
                <a:latin typeface="ScalaPro-Regular"/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ScalaPro-Regular"/>
              </a:rPr>
              <a:t>20/06/2006)</a:t>
            </a:r>
            <a:endParaRPr lang="en-US" sz="16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597352"/>
            <a:ext cx="53955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37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13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Ծառայությունների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մատչելիություն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15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Ծառայությունների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մատչելիություն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15. Հանրությանը մատչելի ապրանքներ ու ծառայություններ- բոլոր ապրանքները, ծառայությունները, հարմարությունները, առավելություննեը, որոնք առաջարկվում, վաճառվում կամ, այլ կերպ, մատչելի են հանրությանը, ներառյալ անվճար և վճարովի տրամադրվող ապրանքներն ու ծառայությունները: </a:t>
            </a:r>
            <a:endParaRPr lang="en-US" sz="18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 smtClean="0">
                <a:latin typeface="Sylfaen" pitchFamily="18" charset="0"/>
              </a:rPr>
              <a:t>Հանրությանը </a:t>
            </a:r>
            <a:r>
              <a:rPr lang="hy-AM" sz="1800" i="1" dirty="0">
                <a:latin typeface="Sylfaen" pitchFamily="18" charset="0"/>
              </a:rPr>
              <a:t>մատչելի ապրանքներն ու ծառայությունները ներառում են.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 smtClean="0">
              <a:latin typeface="Sylfaen" pitchFamily="18" charset="0"/>
            </a:endParaRP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 smtClean="0">
                <a:latin typeface="Sylfaen" pitchFamily="18" charset="0"/>
              </a:rPr>
              <a:t>ա</a:t>
            </a:r>
            <a:r>
              <a:rPr lang="hy-AM" sz="1800" i="1" dirty="0">
                <a:latin typeface="Sylfaen" pitchFamily="18" charset="0"/>
              </a:rPr>
              <a:t>. Բանկային, ապահովագրության ոլորտներ և դրամաշնորհների, վարկերի, ապառիկի կամ ֆինանսավորման ապահովում,</a:t>
            </a: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բ. Առողջապահություն և կրթություն,</a:t>
            </a: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գ. Ժամանցային, վերականգնողական ոլորտներ,</a:t>
            </a: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դ. Տրանսպորտի, ճանապարհորդություն, կացարան,</a:t>
            </a: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ե. Ցանկացած մասնագիտություն կամ արհեստ,</a:t>
            </a:r>
          </a:p>
          <a:p>
            <a:pPr marL="627063" indent="-271463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զ. Խորհուրդ կամ հանրային իշխանություն:</a:t>
            </a: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Խտրականության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դեմ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ՀՀ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օրենքի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նախագիծ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38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Ծառայությունների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մատչելիությունը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052736"/>
            <a:ext cx="7992888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15 –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Ծառայությունների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մատչելիություն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marR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Статья 8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 Запрет дискриминации в отношении допуска к 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         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общедоступным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услугам и товарам 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marL="0" marR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Запрещается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любая форма дискриминации в отношении допуска лиц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</a:t>
            </a:r>
            <a:r>
              <a:rPr lang="en-US" sz="1800" dirty="0" smtClean="0">
                <a:latin typeface="Calibri"/>
                <a:ea typeface="Times New Roman"/>
                <a:cs typeface="Times New Roman"/>
              </a:rPr>
              <a:t> 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) услугам, предоставляемым органами публичной власти;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 b) медицинским услугам и другим услугам, связанным со здоровьем;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 c) услугам социальной защиты;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 d) банковским и финансовым услугам;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 e) транспортным услугам;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   f) культурным и развлекательным услугам;</a:t>
            </a:r>
            <a:endParaRPr lang="ru-RU" sz="1800" dirty="0">
              <a:latin typeface="Calibri"/>
              <a:ea typeface="Calibri"/>
              <a:cs typeface="Times New Roman"/>
            </a:endParaRPr>
          </a:p>
          <a:p>
            <a:pPr marL="82296" indent="0">
              <a:lnSpc>
                <a:spcPct val="110000"/>
              </a:lnSpc>
              <a:buNone/>
            </a:pP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g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) продаже или сдаче внаем движимого или недвижимого </a:t>
            </a:r>
            <a:endParaRPr lang="en-US" sz="200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82296" indent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   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имущества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    h) другим общедоступным услугам и товарам.</a:t>
            </a:r>
            <a:b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(</a:t>
            </a:r>
            <a:r>
              <a:rPr lang="en-US" sz="1500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Խտրականության</a:t>
            </a: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արգելիք</a:t>
            </a: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մասին</a:t>
            </a: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Մոլդովայի</a:t>
            </a: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en-US" sz="1500" dirty="0" err="1" smtClean="0">
                <a:solidFill>
                  <a:srgbClr val="0070C0"/>
                </a:solidFill>
                <a:latin typeface="Times New Roman"/>
                <a:ea typeface="Times New Roman"/>
              </a:rPr>
              <a:t>օրենքը</a:t>
            </a:r>
            <a:r>
              <a:rPr lang="en-US" sz="15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)</a:t>
            </a:r>
            <a:endParaRPr lang="en-US" sz="1500" i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39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2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Աշխատանք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16-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Աշխատանք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Հոդված Ե</a:t>
            </a: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>
                <a:latin typeface="Sylfaen" pitchFamily="18" charset="0"/>
              </a:rPr>
              <a:t>Անխտրականություն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i="1" dirty="0" smtClean="0">
              <a:latin typeface="Sylfaen" pitchFamily="18" charset="0"/>
            </a:endParaRP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i="1" dirty="0" smtClean="0">
                <a:latin typeface="Sylfaen" pitchFamily="18" charset="0"/>
              </a:rPr>
              <a:t>Սույն </a:t>
            </a:r>
            <a:r>
              <a:rPr lang="hy-AM" sz="1800" i="1" dirty="0">
                <a:latin typeface="Sylfaen" pitchFamily="18" charset="0"/>
              </a:rPr>
              <a:t>Խարտիայում նշված իրավունքներից օգտվելը պետք է երաշխավորվի առանց խտրականության որևէ հիմքի, ինչպիսիք են ռասան, գույնը, սեռը, լեզուն, կրոնը, քաղաքական կամ այլ կարծիքը, ազգային կամ սոցիալական ծագումը, առողջությունը, ազգային փոքրամասնությանը միացումը, ծնունդը կամ այլ կարգավիճակը:</a:t>
            </a: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Վերանայված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եվրոպական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սոցիալական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խարտիա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40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85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Աշխատանք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 fontScale="92500" lnSpcReduction="20000"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16 -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Աշխատանք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>
                <a:latin typeface="Sylfaen" pitchFamily="18" charset="0"/>
              </a:rPr>
              <a:t>Աշխատանքի </a:t>
            </a:r>
            <a:r>
              <a:rPr lang="hy-AM" sz="1900" dirty="0" smtClean="0">
                <a:latin typeface="Sylfaen" pitchFamily="18" charset="0"/>
              </a:rPr>
              <a:t>իրավունք</a:t>
            </a: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hy-AM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>
                <a:latin typeface="Sylfaen" pitchFamily="18" charset="0"/>
              </a:rPr>
              <a:t>Աշխատանքի իրավունքի արդյունավետ կիրառումը ապահովելու նպատակով Կողմերը պարտավորվում են </a:t>
            </a:r>
            <a:r>
              <a:rPr lang="hy-AM" sz="1900" dirty="0" smtClean="0">
                <a:latin typeface="Sylfaen" pitchFamily="18" charset="0"/>
              </a:rPr>
              <a:t>՝</a:t>
            </a: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 smtClean="0">
                <a:latin typeface="Sylfaen" pitchFamily="18" charset="0"/>
              </a:rPr>
              <a:t>1</a:t>
            </a:r>
            <a:r>
              <a:rPr lang="hy-AM" sz="1900" dirty="0">
                <a:latin typeface="Sylfaen" pitchFamily="18" charset="0"/>
              </a:rPr>
              <a:t>. ընդունել որպես իրենց հիմնական նպատակներից և պարտականություններից մեկը աշխատանքի հնարավորին չափ </a:t>
            </a:r>
            <a:r>
              <a:rPr lang="el-GR" sz="1900" dirty="0">
                <a:latin typeface="Sylfaen" pitchFamily="18" charset="0"/>
              </a:rPr>
              <a:t>μ</a:t>
            </a:r>
            <a:r>
              <a:rPr lang="hy-AM" sz="1900" dirty="0">
                <a:latin typeface="Sylfaen" pitchFamily="18" charset="0"/>
              </a:rPr>
              <a:t>արձր և կայուն աստիճանի նվաճումը և պահպանումը` նպատակ ունենալով լիակատար զ</a:t>
            </a:r>
            <a:r>
              <a:rPr lang="el-GR" sz="1900" dirty="0">
                <a:latin typeface="Sylfaen" pitchFamily="18" charset="0"/>
              </a:rPr>
              <a:t>μ</a:t>
            </a:r>
            <a:r>
              <a:rPr lang="hy-AM" sz="1900" dirty="0">
                <a:latin typeface="Sylfaen" pitchFamily="18" charset="0"/>
              </a:rPr>
              <a:t>աղվածություն ձեռք </a:t>
            </a:r>
            <a:r>
              <a:rPr lang="el-GR" sz="1900" dirty="0">
                <a:latin typeface="Sylfaen" pitchFamily="18" charset="0"/>
              </a:rPr>
              <a:t>μ</a:t>
            </a:r>
            <a:r>
              <a:rPr lang="hy-AM" sz="1900" dirty="0">
                <a:latin typeface="Sylfaen" pitchFamily="18" charset="0"/>
              </a:rPr>
              <a:t>երելը,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 smtClean="0">
                <a:latin typeface="Sylfaen" pitchFamily="18" charset="0"/>
              </a:rPr>
              <a:t>2</a:t>
            </a:r>
            <a:r>
              <a:rPr lang="hy-AM" sz="1900" dirty="0">
                <a:latin typeface="Sylfaen" pitchFamily="18" charset="0"/>
              </a:rPr>
              <a:t>. պաշտպանել արդյունավետ կերպով իր ապրուստը վաստակելու աշխատողի իրավունքը նրա կողմից ազատորեն ընտրված ցանկացած աշխատանքով,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 smtClean="0">
                <a:latin typeface="Sylfaen" pitchFamily="18" charset="0"/>
              </a:rPr>
              <a:t>3</a:t>
            </a:r>
            <a:r>
              <a:rPr lang="hy-AM" sz="1900" dirty="0">
                <a:latin typeface="Sylfaen" pitchFamily="18" charset="0"/>
              </a:rPr>
              <a:t>. ստեղծել կամ պահպանել աշխատանքի ազատ տեղավորման ծառայություններ </a:t>
            </a:r>
            <a:r>
              <a:rPr lang="el-GR" sz="1900" dirty="0">
                <a:latin typeface="Sylfaen" pitchFamily="18" charset="0"/>
              </a:rPr>
              <a:t>μ</a:t>
            </a:r>
            <a:r>
              <a:rPr lang="hy-AM" sz="1900" dirty="0">
                <a:latin typeface="Sylfaen" pitchFamily="18" charset="0"/>
              </a:rPr>
              <a:t>ոլոր աշխատողների համար,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 smtClean="0">
                <a:latin typeface="Sylfaen" pitchFamily="18" charset="0"/>
              </a:rPr>
              <a:t>4</a:t>
            </a:r>
            <a:r>
              <a:rPr lang="hy-AM" sz="1900" dirty="0">
                <a:latin typeface="Sylfaen" pitchFamily="18" charset="0"/>
              </a:rPr>
              <a:t>. օժանդակել կամ ապահովել համապատասխան մասնագիտական ուղղվածություն, ուսուցում և վերականգնում:</a:t>
            </a:r>
            <a:endParaRPr lang="en-US" sz="19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700" b="1" i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700" b="1" i="1" dirty="0" err="1" smtClean="0">
                <a:solidFill>
                  <a:srgbClr val="0070C0"/>
                </a:solidFill>
                <a:latin typeface="Sylfaen" pitchFamily="18" charset="0"/>
              </a:rPr>
              <a:t>Վերանայված</a:t>
            </a:r>
            <a:r>
              <a:rPr lang="en-US" sz="17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i="1" dirty="0" err="1" smtClean="0">
                <a:solidFill>
                  <a:srgbClr val="0070C0"/>
                </a:solidFill>
                <a:latin typeface="Sylfaen" pitchFamily="18" charset="0"/>
              </a:rPr>
              <a:t>եվրոպական</a:t>
            </a:r>
            <a:r>
              <a:rPr lang="en-US" sz="17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i="1" dirty="0" err="1" smtClean="0">
                <a:solidFill>
                  <a:srgbClr val="0070C0"/>
                </a:solidFill>
                <a:latin typeface="Sylfaen" pitchFamily="18" charset="0"/>
              </a:rPr>
              <a:t>սոցիալական</a:t>
            </a:r>
            <a:r>
              <a:rPr lang="en-US" sz="17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700" b="1" i="1" dirty="0" err="1" smtClean="0">
                <a:solidFill>
                  <a:srgbClr val="0070C0"/>
                </a:solidFill>
                <a:latin typeface="Sylfaen" pitchFamily="18" charset="0"/>
              </a:rPr>
              <a:t>խարտիա</a:t>
            </a:r>
            <a:r>
              <a:rPr lang="en-US" sz="1700" b="1" i="1" dirty="0" smtClean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41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98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908720"/>
            <a:ext cx="7416824" cy="5472608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կոմիտե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400" b="1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800" b="1" dirty="0" smtClean="0">
                <a:solidFill>
                  <a:srgbClr val="00B0F0"/>
                </a:solidFill>
                <a:hlinkClick r:id="rId3"/>
              </a:rPr>
              <a:t>http</a:t>
            </a:r>
            <a:r>
              <a:rPr lang="en-US" sz="1800" b="1" dirty="0">
                <a:solidFill>
                  <a:srgbClr val="00B0F0"/>
                </a:solidFill>
                <a:hlinkClick r:id="rId3"/>
              </a:rPr>
              <a:t>://</a:t>
            </a:r>
            <a:r>
              <a:rPr lang="en-US" sz="1800" b="1" dirty="0" smtClean="0">
                <a:solidFill>
                  <a:srgbClr val="00B0F0"/>
                </a:solidFill>
                <a:hlinkClick r:id="rId3"/>
              </a:rPr>
              <a:t>hudoc.esc.coe.int/esc2008/document.asp?item=1</a:t>
            </a:r>
            <a:r>
              <a:rPr lang="en-US" sz="1800" b="1" dirty="0" smtClean="0">
                <a:solidFill>
                  <a:srgbClr val="00B0F0"/>
                </a:solidFill>
              </a:rPr>
              <a:t> 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սահմանել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որ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այլընտրանքային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զինվորական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ծառայության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մասին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օրենքով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այլըտրանքային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աշխատանքային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ծառայության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 42-ամսյա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ժամկետը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հանդիսանում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1-ին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հոդվածի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2-րդ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մասով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«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աշխատողի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ազատորեն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ընտրված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աշխատանքով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իր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ապրուստը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արդյունավետ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կերպով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i="1" dirty="0" err="1" smtClean="0">
                <a:solidFill>
                  <a:prstClr val="black"/>
                </a:solidFill>
                <a:latin typeface="Sylfaen" pitchFamily="18" charset="0"/>
              </a:rPr>
              <a:t>վաստակելու</a:t>
            </a:r>
            <a:r>
              <a:rPr lang="en-US" sz="1800" i="1" dirty="0" smtClean="0">
                <a:solidFill>
                  <a:prstClr val="black"/>
                </a:solidFill>
                <a:latin typeface="Sylfaen" pitchFamily="18" charset="0"/>
              </a:rPr>
              <a:t>»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իրավունքի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անհամաչափ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dirty="0" err="1" smtClean="0">
                <a:solidFill>
                  <a:prstClr val="black"/>
                </a:solidFill>
                <a:latin typeface="Sylfaen" pitchFamily="18" charset="0"/>
              </a:rPr>
              <a:t>սահմանափակում</a:t>
            </a: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 smtClean="0">
              <a:solidFill>
                <a:srgbClr val="000000"/>
              </a:solidFill>
              <a:latin typeface="Verdan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42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Աշխատանք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96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92696"/>
            <a:ext cx="7776864" cy="5688632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կոմիտե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b="1" dirty="0" smtClean="0">
                <a:hlinkClick r:id="rId3"/>
              </a:rPr>
              <a:t>http</a:t>
            </a:r>
            <a:r>
              <a:rPr lang="en-US" sz="1600" b="1" dirty="0">
                <a:hlinkClick r:id="rId3"/>
              </a:rPr>
              <a:t>://</a:t>
            </a:r>
            <a:r>
              <a:rPr lang="en-US" sz="1600" b="1" dirty="0" smtClean="0">
                <a:hlinkClick r:id="rId3"/>
              </a:rPr>
              <a:t>hudoc.esc.coe.int/esc2008/document.asp?item=4</a:t>
            </a:r>
            <a:r>
              <a:rPr lang="en-US" sz="1600" b="1" dirty="0" smtClean="0"/>
              <a:t> 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սահմանել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 ՀՀ-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առկա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իրավիճակը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ըստ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հաշմանդամ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անձանց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համար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օրենքը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չի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սահմանում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գործատուների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խտրական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վերաբերմունքից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պաշտպանվելու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հանդիսանում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15-րդ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հոդվածի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2-րդ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կետով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իրավունքի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խախտում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համաձայն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ՀՀ-ն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որպես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պետություն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պարտավոր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մշակել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ու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ստեղծել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պաշտպանված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աշխատանքային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պայմաններ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հաշմանդամների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համար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։  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 smtClean="0">
              <a:solidFill>
                <a:srgbClr val="000000"/>
              </a:solidFill>
              <a:latin typeface="Verdan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43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64807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>Աշխատանք</a:t>
            </a:r>
            <a: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  <a:t/>
            </a:r>
            <a:br>
              <a:rPr lang="en-US" sz="1800" b="1" dirty="0">
                <a:solidFill>
                  <a:srgbClr val="4F271C">
                    <a:satMod val="130000"/>
                  </a:srgbClr>
                </a:solidFill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30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Բնակավայր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704856" cy="561662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000" dirty="0" err="1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20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17- </a:t>
            </a:r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Բնակավայր</a:t>
            </a:r>
            <a:endParaRPr lang="en-US" sz="1800" dirty="0" smtClean="0">
              <a:latin typeface="Sylfaen" pitchFamily="18" charset="0"/>
            </a:endParaRP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dirty="0" smtClean="0"/>
              <a:t>Հոդված </a:t>
            </a:r>
            <a:r>
              <a:rPr lang="hy-AM" sz="1800" dirty="0"/>
              <a:t>31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dirty="0" smtClean="0"/>
              <a:t>Բնակավայրի </a:t>
            </a:r>
            <a:r>
              <a:rPr lang="hy-AM" sz="1800" dirty="0"/>
              <a:t>իրավունքը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dirty="0" smtClean="0"/>
              <a:t>Բնակավայրի </a:t>
            </a:r>
            <a:r>
              <a:rPr lang="hy-AM" sz="1800" dirty="0"/>
              <a:t>իրավունքի արդյունավետ կիրառումը ապահովելու նպատակով Կողմերը պարտավորվում են միջոցներ ձեռնարկել, որոնք ուղղված կլինեն՝</a:t>
            </a:r>
          </a:p>
          <a:p>
            <a:pPr marL="180975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800" dirty="0"/>
              <a:t>1. նպաստելու համապատասխան ստանդարտի </a:t>
            </a:r>
            <a:r>
              <a:rPr lang="el-GR" sz="1800" dirty="0"/>
              <a:t>μ</a:t>
            </a:r>
            <a:r>
              <a:rPr lang="hy-AM" sz="1800" dirty="0"/>
              <a:t>նակավայրի մատչելիությանը,</a:t>
            </a:r>
            <a:endParaRPr lang="en-US" sz="1800" dirty="0" smtClean="0"/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 smtClean="0">
                <a:latin typeface="Sylfaen" pitchFamily="18" charset="0"/>
              </a:rPr>
              <a:t>2</a:t>
            </a:r>
            <a:r>
              <a:rPr lang="hy-AM" sz="1900" dirty="0">
                <a:latin typeface="Sylfaen" pitchFamily="18" charset="0"/>
              </a:rPr>
              <a:t>. կանխելու և կրճատելու անօթևանությունը` նպատակ ունենալով դրա աստիճանական վերացումը,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900" dirty="0">
                <a:latin typeface="Sylfaen" pitchFamily="18" charset="0"/>
              </a:rPr>
              <a:t>3. </a:t>
            </a:r>
            <a:r>
              <a:rPr lang="el-GR" sz="1900" dirty="0">
                <a:latin typeface="Sylfaen" pitchFamily="18" charset="0"/>
              </a:rPr>
              <a:t>μ</a:t>
            </a:r>
            <a:r>
              <a:rPr lang="hy-AM" sz="1900" dirty="0">
                <a:latin typeface="Sylfaen" pitchFamily="18" charset="0"/>
              </a:rPr>
              <a:t>նակավայրի գները մատչելի դարձնել համապատասխան ռեսուրսներ չունեցողների համար:</a:t>
            </a: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dirty="0" smtClean="0">
              <a:latin typeface="Sylfaen" pitchFamily="18" charset="0"/>
            </a:endParaRPr>
          </a:p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b="1" i="1" dirty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600" b="1" i="1" dirty="0" err="1">
                <a:solidFill>
                  <a:srgbClr val="0070C0"/>
                </a:solidFill>
                <a:latin typeface="Sylfaen" pitchFamily="18" charset="0"/>
              </a:rPr>
              <a:t>Վերանայված</a:t>
            </a:r>
            <a:r>
              <a:rPr lang="en-US" sz="1600" b="1" i="1" dirty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rgbClr val="0070C0"/>
                </a:solidFill>
                <a:latin typeface="Sylfaen" pitchFamily="18" charset="0"/>
              </a:rPr>
              <a:t>եվրոպական</a:t>
            </a:r>
            <a:r>
              <a:rPr lang="en-US" sz="1600" b="1" i="1" dirty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rgbClr val="0070C0"/>
                </a:solidFill>
                <a:latin typeface="Sylfaen" pitchFamily="18" charset="0"/>
              </a:rPr>
              <a:t>սոցիալական</a:t>
            </a:r>
            <a:r>
              <a:rPr lang="en-US" sz="1600" b="1" i="1" dirty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rgbClr val="0070C0"/>
                </a:solidFill>
                <a:latin typeface="Sylfaen" pitchFamily="18" charset="0"/>
              </a:rPr>
              <a:t>խարտիա</a:t>
            </a:r>
            <a:r>
              <a:rPr lang="en-US" sz="1600" b="1" i="1" dirty="0">
                <a:solidFill>
                  <a:srgbClr val="0070C0"/>
                </a:solidFill>
                <a:latin typeface="Sylfaen" pitchFamily="18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44</a:t>
            </a:fld>
            <a:endParaRPr lang="en-US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14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07D1E-A757-4FA5-A73C-0C1FF1AF03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TrainingPresentation</Template>
  <TotalTime>0</TotalTime>
  <Words>2366</Words>
  <Application>Microsoft Office PowerPoint</Application>
  <PresentationFormat>On-screen Show (4:3)</PresentationFormat>
  <Paragraphs>930</Paragraphs>
  <Slides>44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TrainingPresentation</vt:lpstr>
      <vt:lpstr>1_Executive</vt:lpstr>
      <vt:lpstr>2_Executive</vt:lpstr>
      <vt:lpstr>3_Executive</vt:lpstr>
      <vt:lpstr>4_Executive</vt:lpstr>
      <vt:lpstr>1_TrainingPresentation</vt:lpstr>
      <vt:lpstr>2_TrainingPresentation</vt:lpstr>
      <vt:lpstr>PowerPoint Presentation</vt:lpstr>
      <vt:lpstr>    Ռասայական խտրականություն    </vt:lpstr>
      <vt:lpstr>       Ռասայական խտրականություն       </vt:lpstr>
      <vt:lpstr>        Ռասայական խտրականություն        </vt:lpstr>
      <vt:lpstr>       Ռասայական խտրականություն       </vt:lpstr>
      <vt:lpstr>        Ռասայական խտրականություն        </vt:lpstr>
      <vt:lpstr>        Ռասայական խտրականություն        </vt:lpstr>
      <vt:lpstr>        Ռասայական խտրականություն        </vt:lpstr>
      <vt:lpstr>        Ռասայական խտրականություն        </vt:lpstr>
      <vt:lpstr>PowerPoint Presentation</vt:lpstr>
      <vt:lpstr>   Մարդու իրավունքների և  հիմնարար ազատությունների մասին եվրոպական կոնվենցիա</vt:lpstr>
      <vt:lpstr>   Մարդու իրավունքների և  հիմնարար ազատությունների մասին եվրոպական կոնվենցիա </vt:lpstr>
      <vt:lpstr>   Մարդու իրավունքների և  հիմնարար ազատությունների մասին եվրոպական կոնվենցիա </vt:lpstr>
      <vt:lpstr>        Ռասայական խտրականություն        </vt:lpstr>
      <vt:lpstr>        Ռասայական խտրականություն        </vt:lpstr>
      <vt:lpstr>        Ռասայական խտրականություն        </vt:lpstr>
      <vt:lpstr>    Խտրականության հասկացությունը     </vt:lpstr>
      <vt:lpstr>        Ռասայական խտրականություն        </vt:lpstr>
      <vt:lpstr>        Ռասայական խտրականություն        </vt:lpstr>
      <vt:lpstr>        Ռասայական խտրականություն        </vt:lpstr>
      <vt:lpstr>        Ազգություն և քաղաքացիություն        </vt:lpstr>
      <vt:lpstr>     Ազգություն և քաղաքացիություն     </vt:lpstr>
      <vt:lpstr>    Ազգություն և քաղաքացիություն    </vt:lpstr>
      <vt:lpstr>    Ազգություն և քաղաքացիություն    </vt:lpstr>
      <vt:lpstr>    Ազգություն և քաղաքացիություն    </vt:lpstr>
      <vt:lpstr>    Լեզու    </vt:lpstr>
      <vt:lpstr>    Կրոն և հավատք    </vt:lpstr>
      <vt:lpstr>     Քաղաքական և այլ հայացքներ     </vt:lpstr>
      <vt:lpstr>     Ատելության խոսք     </vt:lpstr>
      <vt:lpstr>     Գենդեր     </vt:lpstr>
      <vt:lpstr>     Սեռ     </vt:lpstr>
      <vt:lpstr>     Սեռական կողմնորոշում     </vt:lpstr>
      <vt:lpstr>    Հաշմանդամներ    </vt:lpstr>
      <vt:lpstr>    Տարի    </vt:lpstr>
      <vt:lpstr>   Կրթության բնագավառում խտրականության արգելքը   </vt:lpstr>
      <vt:lpstr>   Կրթության բնագավառում խտրականության արգելքը   </vt:lpstr>
      <vt:lpstr>   Կրթության բնագավառում խտրականության արգելքը   </vt:lpstr>
      <vt:lpstr>    Ծառայությունների մատչելիություն    </vt:lpstr>
      <vt:lpstr>    Ծառայությունների մատչելիությունը    </vt:lpstr>
      <vt:lpstr>    Աշխատանք    </vt:lpstr>
      <vt:lpstr>    Աշխատանք    </vt:lpstr>
      <vt:lpstr>    Աշխատանք    </vt:lpstr>
      <vt:lpstr>    Աշխատանք    </vt:lpstr>
      <vt:lpstr>    Բնակավայր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2013-09-11T14:02:29Z</dcterms:created>
  <dcterms:modified xsi:type="dcterms:W3CDTF">2015-02-05T11:53:39Z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