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</p:sldMasterIdLst>
  <p:notesMasterIdLst>
    <p:notesMasterId r:id="rId22"/>
  </p:notesMasterIdLst>
  <p:sldIdLst>
    <p:sldId id="279" r:id="rId7"/>
    <p:sldId id="294" r:id="rId8"/>
    <p:sldId id="282" r:id="rId9"/>
    <p:sldId id="284" r:id="rId10"/>
    <p:sldId id="283" r:id="rId11"/>
    <p:sldId id="285" r:id="rId12"/>
    <p:sldId id="286" r:id="rId13"/>
    <p:sldId id="281" r:id="rId14"/>
    <p:sldId id="287" r:id="rId15"/>
    <p:sldId id="288" r:id="rId16"/>
    <p:sldId id="289" r:id="rId17"/>
    <p:sldId id="291" r:id="rId18"/>
    <p:sldId id="290" r:id="rId19"/>
    <p:sldId id="292" r:id="rId20"/>
    <p:sldId id="29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13" autoAdjust="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ru-RU"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Лист2!$I$1:$O$1</c:f>
              <c:strCache>
                <c:ptCount val="7"/>
                <c:pt idx="0">
                  <c:v>ստորագրություն չհեռանալու մասին</c:v>
                </c:pt>
                <c:pt idx="1">
                  <c:v>կալանավորում</c:v>
                </c:pt>
                <c:pt idx="2">
                  <c:v>հրամանատարության հսկողությանը հանձնելը</c:v>
                </c:pt>
                <c:pt idx="3">
                  <c:v>ծնողների հսկողությանը հանձնելը</c:v>
                </c:pt>
                <c:pt idx="4">
                  <c:v>գրավ</c:v>
                </c:pt>
                <c:pt idx="5">
                  <c:v>անձնական երաշխավորություն</c:v>
                </c:pt>
                <c:pt idx="6">
                  <c:v>ստորագրությունը չհեռանալու մասին փոխարինվել է կալանավորմամբ</c:v>
                </c:pt>
              </c:strCache>
            </c:strRef>
          </c:cat>
          <c:val>
            <c:numRef>
              <c:f>Лист2!$I$2:$O$2</c:f>
              <c:numCache>
                <c:formatCode>0.00%</c:formatCode>
                <c:ptCount val="7"/>
                <c:pt idx="0">
                  <c:v>0.43400000000000055</c:v>
                </c:pt>
                <c:pt idx="1">
                  <c:v>0.40300000000000002</c:v>
                </c:pt>
                <c:pt idx="2">
                  <c:v>0.10400000000000002</c:v>
                </c:pt>
                <c:pt idx="3">
                  <c:v>1.7000000000000001E-2</c:v>
                </c:pt>
                <c:pt idx="4">
                  <c:v>3.1000000000000048E-2</c:v>
                </c:pt>
                <c:pt idx="5">
                  <c:v>4.0000000000000088E-3</c:v>
                </c:pt>
                <c:pt idx="6">
                  <c:v>7.0000000000000097E-3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FD-4E6F-A305-F0284F1AFC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488000"/>
        <c:axId val="213489536"/>
      </c:barChart>
      <c:catAx>
        <c:axId val="21348800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ru-RU" sz="1200"/>
            </a:pPr>
            <a:endParaRPr lang="ru-RU"/>
          </a:p>
        </c:txPr>
        <c:crossAx val="213489536"/>
        <c:crosses val="autoZero"/>
        <c:auto val="1"/>
        <c:lblAlgn val="ctr"/>
        <c:lblOffset val="100"/>
        <c:noMultiLvlLbl val="0"/>
      </c:catAx>
      <c:valAx>
        <c:axId val="213489536"/>
        <c:scaling>
          <c:orientation val="minMax"/>
        </c:scaling>
        <c:delete val="0"/>
        <c:axPos val="b"/>
        <c:majorGridlines>
          <c:spPr>
            <a:ln>
              <a:solidFill>
                <a:sysClr val="window" lastClr="FFFFFF">
                  <a:lumMod val="85000"/>
                </a:sysClr>
              </a:solidFill>
            </a:ln>
          </c:spPr>
        </c:majorGridlines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lang="ru-RU" sz="1200"/>
            </a:pPr>
            <a:endParaRPr lang="ru-RU"/>
          </a:p>
        </c:txPr>
        <c:crossAx val="213488000"/>
        <c:crosses val="autoZero"/>
        <c:crossBetween val="between"/>
      </c:valAx>
    </c:plotArea>
    <c:plotVisOnly val="1"/>
    <c:dispBlanksAs val="gap"/>
    <c:showDLblsOverMax val="0"/>
  </c:chart>
  <c:spPr>
    <a:solidFill>
      <a:sysClr val="window" lastClr="FFFFFF">
        <a:lumMod val="95000"/>
      </a:sysClr>
    </a:solidFill>
    <a:ln cmpd="sng">
      <a:solidFill>
        <a:srgbClr val="4F81BD">
          <a:alpha val="86000"/>
        </a:srgbClr>
      </a:solidFill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2257660617416068E-2"/>
          <c:y val="1.9555555555555611E-2"/>
          <c:w val="0.88520707636088702"/>
          <c:h val="0.651896552930887"/>
        </c:manualLayout>
      </c:layout>
      <c:bar3DChart>
        <c:barDir val="bar"/>
        <c:grouping val="percentStacked"/>
        <c:varyColors val="0"/>
        <c:ser>
          <c:idx val="0"/>
          <c:order val="0"/>
          <c:tx>
            <c:strRef>
              <c:f>Лист2!$I$8</c:f>
              <c:strCache>
                <c:ptCount val="1"/>
                <c:pt idx="0">
                  <c:v>ստորագրություն չհեռանալու մասին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ru-RU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Лист2!$H$9:$H$12</c:f>
              <c:strCache>
                <c:ptCount val="4"/>
                <c:pt idx="0">
                  <c:v>Արաբկիր</c:v>
                </c:pt>
                <c:pt idx="1">
                  <c:v>Սյունիք</c:v>
                </c:pt>
                <c:pt idx="2">
                  <c:v>Լոռի</c:v>
                </c:pt>
                <c:pt idx="3">
                  <c:v>Շիրակ</c:v>
                </c:pt>
              </c:strCache>
            </c:strRef>
          </c:cat>
          <c:val>
            <c:numRef>
              <c:f>Лист2!$I$9:$I$12</c:f>
              <c:numCache>
                <c:formatCode>0.00%</c:formatCode>
                <c:ptCount val="4"/>
                <c:pt idx="0">
                  <c:v>0.34200000000000008</c:v>
                </c:pt>
                <c:pt idx="1">
                  <c:v>0.30800000000000038</c:v>
                </c:pt>
                <c:pt idx="2">
                  <c:v>0.55400000000000005</c:v>
                </c:pt>
                <c:pt idx="3">
                  <c:v>0.42300000000000032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73-4E42-8431-F395D193F4CE}"/>
            </c:ext>
          </c:extLst>
        </c:ser>
        <c:ser>
          <c:idx val="1"/>
          <c:order val="1"/>
          <c:tx>
            <c:strRef>
              <c:f>Лист2!$J$8</c:f>
              <c:strCache>
                <c:ptCount val="1"/>
                <c:pt idx="0">
                  <c:v>կալանավորում</c:v>
                </c:pt>
              </c:strCache>
            </c:strRef>
          </c:tx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673-4E42-8431-F395D193F4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ru-RU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Лист2!$H$9:$H$12</c:f>
              <c:strCache>
                <c:ptCount val="4"/>
                <c:pt idx="0">
                  <c:v>Արաբկիր</c:v>
                </c:pt>
                <c:pt idx="1">
                  <c:v>Սյունիք</c:v>
                </c:pt>
                <c:pt idx="2">
                  <c:v>Լոռի</c:v>
                </c:pt>
                <c:pt idx="3">
                  <c:v>Շիրակ</c:v>
                </c:pt>
              </c:strCache>
            </c:strRef>
          </c:cat>
          <c:val>
            <c:numRef>
              <c:f>Лист2!$J$9:$J$12</c:f>
              <c:numCache>
                <c:formatCode>0.00%</c:formatCode>
                <c:ptCount val="4"/>
                <c:pt idx="0">
                  <c:v>0.51200000000000001</c:v>
                </c:pt>
                <c:pt idx="1">
                  <c:v>0</c:v>
                </c:pt>
                <c:pt idx="2">
                  <c:v>0.30700000000000038</c:v>
                </c:pt>
                <c:pt idx="3">
                  <c:v>0.57700000000000062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73-4E42-8431-F395D193F4CE}"/>
            </c:ext>
          </c:extLst>
        </c:ser>
        <c:ser>
          <c:idx val="2"/>
          <c:order val="2"/>
          <c:tx>
            <c:strRef>
              <c:f>Лист2!$K$8</c:f>
              <c:strCache>
                <c:ptCount val="1"/>
                <c:pt idx="0">
                  <c:v>հրամանատարության հսկողությանը հանձնելը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4,9%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673-4E42-8431-F395D193F4C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6,9%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673-4E42-8431-F395D193F4CE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673-4E42-8431-F395D193F4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ru-RU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Лист2!$H$9:$H$12</c:f>
              <c:strCache>
                <c:ptCount val="4"/>
                <c:pt idx="0">
                  <c:v>Արաբկիր</c:v>
                </c:pt>
                <c:pt idx="1">
                  <c:v>Սյունիք</c:v>
                </c:pt>
                <c:pt idx="2">
                  <c:v>Լոռի</c:v>
                </c:pt>
                <c:pt idx="3">
                  <c:v>Շիրակ</c:v>
                </c:pt>
              </c:strCache>
            </c:strRef>
          </c:cat>
          <c:val>
            <c:numRef>
              <c:f>Лист2!$K$9:$K$12</c:f>
              <c:numCache>
                <c:formatCode>0.00%</c:formatCode>
                <c:ptCount val="4"/>
                <c:pt idx="0">
                  <c:v>4.9000000000000092E-2</c:v>
                </c:pt>
                <c:pt idx="1">
                  <c:v>0.65400000000000136</c:v>
                </c:pt>
                <c:pt idx="2">
                  <c:v>6.9000000000000034E-2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673-4E42-8431-F395D193F4CE}"/>
            </c:ext>
          </c:extLst>
        </c:ser>
        <c:ser>
          <c:idx val="3"/>
          <c:order val="3"/>
          <c:tx>
            <c:strRef>
              <c:f>Лист2!$L$8</c:f>
              <c:strCache>
                <c:ptCount val="1"/>
                <c:pt idx="0">
                  <c:v>ծնողների հսկողությանը հանձնելը</c:v>
                </c:pt>
              </c:strCache>
            </c:strRef>
          </c:tx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673-4E42-8431-F395D193F4C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673-4E42-8431-F395D193F4CE}"/>
                </c:ext>
              </c:extLst>
            </c:dLbl>
            <c:dLbl>
              <c:idx val="2"/>
              <c:layout>
                <c:manualLayout>
                  <c:x val="0"/>
                  <c:y val="-8.3203328133125368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673-4E42-8431-F395D193F4CE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673-4E42-8431-F395D193F4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ru-RU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Лист2!$H$9:$H$12</c:f>
              <c:strCache>
                <c:ptCount val="4"/>
                <c:pt idx="0">
                  <c:v>Արաբկիր</c:v>
                </c:pt>
                <c:pt idx="1">
                  <c:v>Սյունիք</c:v>
                </c:pt>
                <c:pt idx="2">
                  <c:v>Լոռի</c:v>
                </c:pt>
                <c:pt idx="3">
                  <c:v>Շիրակ</c:v>
                </c:pt>
              </c:strCache>
            </c:strRef>
          </c:cat>
          <c:val>
            <c:numRef>
              <c:f>Лист2!$L$9:$L$12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4.0000000000000022E-2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673-4E42-8431-F395D193F4CE}"/>
            </c:ext>
          </c:extLst>
        </c:ser>
        <c:ser>
          <c:idx val="4"/>
          <c:order val="4"/>
          <c:tx>
            <c:strRef>
              <c:f>Лист2!$M$8</c:f>
              <c:strCache>
                <c:ptCount val="1"/>
                <c:pt idx="0">
                  <c:v>գրավ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8,5%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673-4E42-8431-F395D193F4C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673-4E42-8431-F395D193F4CE}"/>
                </c:ext>
              </c:extLst>
            </c:dLbl>
            <c:dLbl>
              <c:idx val="2"/>
              <c:layout>
                <c:manualLayout>
                  <c:x val="2.3217194055980828E-3"/>
                  <c:y val="7.7518313330958545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673-4E42-8431-F395D193F4CE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673-4E42-8431-F395D193F4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ru-RU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Лист2!$H$9:$H$12</c:f>
              <c:strCache>
                <c:ptCount val="4"/>
                <c:pt idx="0">
                  <c:v>Արաբկիր</c:v>
                </c:pt>
                <c:pt idx="1">
                  <c:v>Սյունիք</c:v>
                </c:pt>
                <c:pt idx="2">
                  <c:v>Լոռի</c:v>
                </c:pt>
                <c:pt idx="3">
                  <c:v>Շիրակ</c:v>
                </c:pt>
              </c:strCache>
            </c:strRef>
          </c:cat>
          <c:val>
            <c:numRef>
              <c:f>Лист2!$M$9:$M$12</c:f>
              <c:numCache>
                <c:formatCode>0.00%</c:formatCode>
                <c:ptCount val="4"/>
                <c:pt idx="0">
                  <c:v>8.5000000000000006E-2</c:v>
                </c:pt>
                <c:pt idx="1">
                  <c:v>0</c:v>
                </c:pt>
                <c:pt idx="2">
                  <c:v>2.0000000000000011E-2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C673-4E42-8431-F395D193F4CE}"/>
            </c:ext>
          </c:extLst>
        </c:ser>
        <c:ser>
          <c:idx val="5"/>
          <c:order val="5"/>
          <c:tx>
            <c:strRef>
              <c:f>Лист2!$N$8</c:f>
              <c:strCache>
                <c:ptCount val="1"/>
                <c:pt idx="0">
                  <c:v>անձնական երաշխավորություն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7033671833244528E-2"/>
                  <c:y val="2.0800832033281342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1,2%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673-4E42-8431-F395D193F4C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C673-4E42-8431-F395D193F4CE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C673-4E42-8431-F395D193F4CE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C673-4E42-8431-F395D193F4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ru-RU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Лист2!$H$9:$H$12</c:f>
              <c:strCache>
                <c:ptCount val="4"/>
                <c:pt idx="0">
                  <c:v>Արաբկիր</c:v>
                </c:pt>
                <c:pt idx="1">
                  <c:v>Սյունիք</c:v>
                </c:pt>
                <c:pt idx="2">
                  <c:v>Լոռի</c:v>
                </c:pt>
                <c:pt idx="3">
                  <c:v>Շիրակ</c:v>
                </c:pt>
              </c:strCache>
            </c:strRef>
          </c:cat>
          <c:val>
            <c:numRef>
              <c:f>Лист2!$N$9:$N$12</c:f>
              <c:numCache>
                <c:formatCode>0.00%</c:formatCode>
                <c:ptCount val="4"/>
                <c:pt idx="0">
                  <c:v>1.2E-2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C673-4E42-8431-F395D193F4CE}"/>
            </c:ext>
          </c:extLst>
        </c:ser>
        <c:ser>
          <c:idx val="6"/>
          <c:order val="6"/>
          <c:tx>
            <c:strRef>
              <c:f>Лист2!$O$8</c:f>
              <c:strCache>
                <c:ptCount val="1"/>
                <c:pt idx="0">
                  <c:v>ստորագրությունը չհեռանալու մասին փոխարինվել է կալանավորմամբ</c:v>
                </c:pt>
              </c:strCache>
            </c:strRef>
          </c:tx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C673-4E42-8431-F395D193F4CE}"/>
                </c:ext>
              </c:extLst>
            </c:dLbl>
            <c:dLbl>
              <c:idx val="1"/>
              <c:layout>
                <c:manualLayout>
                  <c:x val="0"/>
                  <c:y val="-3.5555555555555644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3,8%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C673-4E42-8431-F395D193F4CE}"/>
                </c:ext>
              </c:extLst>
            </c:dLbl>
            <c:dLbl>
              <c:idx val="2"/>
              <c:layout>
                <c:manualLayout>
                  <c:x val="2.5171262998859589E-2"/>
                  <c:y val="-4.7647008242534426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1,%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C673-4E42-8431-F395D193F4CE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C673-4E42-8431-F395D193F4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ru-RU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Лист2!$H$9:$H$12</c:f>
              <c:strCache>
                <c:ptCount val="4"/>
                <c:pt idx="0">
                  <c:v>Արաբկիր</c:v>
                </c:pt>
                <c:pt idx="1">
                  <c:v>Սյունիք</c:v>
                </c:pt>
                <c:pt idx="2">
                  <c:v>Լոռի</c:v>
                </c:pt>
                <c:pt idx="3">
                  <c:v>Շիրակ</c:v>
                </c:pt>
              </c:strCache>
            </c:strRef>
          </c:cat>
          <c:val>
            <c:numRef>
              <c:f>Лист2!$O$9:$O$12</c:f>
              <c:numCache>
                <c:formatCode>0.00%</c:formatCode>
                <c:ptCount val="4"/>
                <c:pt idx="0">
                  <c:v>0</c:v>
                </c:pt>
                <c:pt idx="1">
                  <c:v>3.7999999999999999E-2</c:v>
                </c:pt>
                <c:pt idx="2">
                  <c:v>1.0000000000000005E-2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C673-4E42-8431-F395D193F4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13592704"/>
        <c:axId val="213614976"/>
        <c:axId val="0"/>
      </c:bar3DChart>
      <c:catAx>
        <c:axId val="21359270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ru-RU" sz="1200"/>
            </a:pPr>
            <a:endParaRPr lang="ru-RU"/>
          </a:p>
        </c:txPr>
        <c:crossAx val="213614976"/>
        <c:crosses val="autoZero"/>
        <c:auto val="1"/>
        <c:lblAlgn val="ctr"/>
        <c:lblOffset val="100"/>
        <c:noMultiLvlLbl val="0"/>
      </c:catAx>
      <c:valAx>
        <c:axId val="213614976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ru-RU" sz="1200"/>
            </a:pPr>
            <a:endParaRPr lang="ru-RU"/>
          </a:p>
        </c:txPr>
        <c:crossAx val="21359270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3.9603047236220011E-2"/>
          <c:y val="0.73966595829187698"/>
          <c:w val="0.9433893140153653"/>
          <c:h val="0.19719499961100806"/>
        </c:manualLayout>
      </c:layout>
      <c:overlay val="0"/>
      <c:txPr>
        <a:bodyPr/>
        <a:lstStyle/>
        <a:p>
          <a:pPr>
            <a:defRPr lang="ru-RU" sz="12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756078049111616"/>
          <c:y val="2.9986086449937555E-2"/>
          <c:w val="0.75983899581996694"/>
          <c:h val="0.906860386890217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Sheet1!$A$2:$A$48</c:f>
              <c:strCache>
                <c:ptCount val="47"/>
                <c:pt idx="0">
                  <c:v>San Marino</c:v>
                </c:pt>
                <c:pt idx="1">
                  <c:v>Poland</c:v>
                </c:pt>
                <c:pt idx="2">
                  <c:v>Iceland</c:v>
                </c:pt>
                <c:pt idx="3">
                  <c:v>Romania</c:v>
                </c:pt>
                <c:pt idx="4">
                  <c:v>Lithuania</c:v>
                </c:pt>
                <c:pt idx="5">
                  <c:v>Czech Republic</c:v>
                </c:pt>
                <c:pt idx="6">
                  <c:v>Bosnia and Herzegovina</c:v>
                </c:pt>
                <c:pt idx="7">
                  <c:v>Spain</c:v>
                </c:pt>
                <c:pt idx="8">
                  <c:v>Macedonia</c:v>
                </c:pt>
                <c:pt idx="9">
                  <c:v>Slovakia</c:v>
                </c:pt>
                <c:pt idx="10">
                  <c:v>Georgia</c:v>
                </c:pt>
                <c:pt idx="11">
                  <c:v>Slovenia</c:v>
                </c:pt>
                <c:pt idx="12">
                  <c:v>Ireland</c:v>
                </c:pt>
                <c:pt idx="13">
                  <c:v>Turkey</c:v>
                </c:pt>
                <c:pt idx="14">
                  <c:v>Portugal</c:v>
                </c:pt>
                <c:pt idx="15">
                  <c:v>Azerbaijan</c:v>
                </c:pt>
                <c:pt idx="16">
                  <c:v>Russia</c:v>
                </c:pt>
                <c:pt idx="17">
                  <c:v>Serbia</c:v>
                </c:pt>
                <c:pt idx="18">
                  <c:v>UK</c:v>
                </c:pt>
                <c:pt idx="19">
                  <c:v>Germany</c:v>
                </c:pt>
                <c:pt idx="20">
                  <c:v>Finland</c:v>
                </c:pt>
                <c:pt idx="21">
                  <c:v>Bulgaria</c:v>
                </c:pt>
                <c:pt idx="22">
                  <c:v>Moldova</c:v>
                </c:pt>
                <c:pt idx="23">
                  <c:v>Austria</c:v>
                </c:pt>
                <c:pt idx="24">
                  <c:v>Croatia</c:v>
                </c:pt>
                <c:pt idx="25">
                  <c:v>Malta</c:v>
                </c:pt>
                <c:pt idx="26">
                  <c:v>Hungary</c:v>
                </c:pt>
                <c:pt idx="27">
                  <c:v>Ukraine</c:v>
                </c:pt>
                <c:pt idx="28">
                  <c:v>Estonia</c:v>
                </c:pt>
                <c:pt idx="29">
                  <c:v>Sweden</c:v>
                </c:pt>
                <c:pt idx="30">
                  <c:v>Norway</c:v>
                </c:pt>
                <c:pt idx="31">
                  <c:v>Armenia</c:v>
                </c:pt>
                <c:pt idx="32">
                  <c:v>Greece</c:v>
                </c:pt>
                <c:pt idx="33">
                  <c:v>France</c:v>
                </c:pt>
                <c:pt idx="34">
                  <c:v>Montenegro</c:v>
                </c:pt>
                <c:pt idx="35">
                  <c:v>Latvia</c:v>
                </c:pt>
                <c:pt idx="36">
                  <c:v>Belgium</c:v>
                </c:pt>
                <c:pt idx="37">
                  <c:v>Italy</c:v>
                </c:pt>
                <c:pt idx="38">
                  <c:v>Denmark</c:v>
                </c:pt>
                <c:pt idx="39">
                  <c:v>Cyprus</c:v>
                </c:pt>
                <c:pt idx="40">
                  <c:v>Liechtensten</c:v>
                </c:pt>
                <c:pt idx="41">
                  <c:v>Switzerland</c:v>
                </c:pt>
                <c:pt idx="42">
                  <c:v>Netherlands</c:v>
                </c:pt>
                <c:pt idx="43">
                  <c:v>Luxembourg</c:v>
                </c:pt>
                <c:pt idx="44">
                  <c:v>Albania</c:v>
                </c:pt>
                <c:pt idx="45">
                  <c:v>Andorra</c:v>
                </c:pt>
                <c:pt idx="46">
                  <c:v>Monaco</c:v>
                </c:pt>
              </c:strCache>
            </c:strRef>
          </c:cat>
          <c:val>
            <c:numRef>
              <c:f>Sheet1!$B$2:$B$48</c:f>
              <c:numCache>
                <c:formatCode>0.00%</c:formatCode>
                <c:ptCount val="47"/>
                <c:pt idx="0" formatCode="0%">
                  <c:v>0</c:v>
                </c:pt>
                <c:pt idx="1">
                  <c:v>5.8000000000000003E-2</c:v>
                </c:pt>
                <c:pt idx="2">
                  <c:v>8.4000000000000005E-2</c:v>
                </c:pt>
                <c:pt idx="3">
                  <c:v>8.5000000000000006E-2</c:v>
                </c:pt>
                <c:pt idx="4">
                  <c:v>8.5999999999999993E-2</c:v>
                </c:pt>
                <c:pt idx="5" formatCode="0%">
                  <c:v>0.09</c:v>
                </c:pt>
                <c:pt idx="6">
                  <c:v>0.125</c:v>
                </c:pt>
                <c:pt idx="7">
                  <c:v>0.125</c:v>
                </c:pt>
                <c:pt idx="8">
                  <c:v>0.13400000000000001</c:v>
                </c:pt>
                <c:pt idx="9">
                  <c:v>0.13600000000000001</c:v>
                </c:pt>
                <c:pt idx="10">
                  <c:v>0.14000000000000001</c:v>
                </c:pt>
                <c:pt idx="11" formatCode="0%">
                  <c:v>0.14000000000000001</c:v>
                </c:pt>
                <c:pt idx="12">
                  <c:v>0.14199999999999999</c:v>
                </c:pt>
                <c:pt idx="13">
                  <c:v>0.155</c:v>
                </c:pt>
                <c:pt idx="14">
                  <c:v>0.161</c:v>
                </c:pt>
                <c:pt idx="15">
                  <c:v>0.16900000000000001</c:v>
                </c:pt>
                <c:pt idx="16">
                  <c:v>0.182</c:v>
                </c:pt>
                <c:pt idx="17">
                  <c:v>0.189</c:v>
                </c:pt>
                <c:pt idx="18">
                  <c:v>0.189</c:v>
                </c:pt>
                <c:pt idx="19">
                  <c:v>0.19800000000000001</c:v>
                </c:pt>
                <c:pt idx="20">
                  <c:v>0.19900000000000001</c:v>
                </c:pt>
                <c:pt idx="21">
                  <c:v>0.21099999999999999</c:v>
                </c:pt>
                <c:pt idx="22">
                  <c:v>0.214</c:v>
                </c:pt>
                <c:pt idx="23">
                  <c:v>0.218</c:v>
                </c:pt>
                <c:pt idx="24">
                  <c:v>0.221</c:v>
                </c:pt>
                <c:pt idx="25">
                  <c:v>0.22700000000000001</c:v>
                </c:pt>
                <c:pt idx="26">
                  <c:v>0.23499999999999999</c:v>
                </c:pt>
                <c:pt idx="27">
                  <c:v>0.23699999999999999</c:v>
                </c:pt>
                <c:pt idx="28">
                  <c:v>0.24399999999999999</c:v>
                </c:pt>
                <c:pt idx="29">
                  <c:v>0.255</c:v>
                </c:pt>
                <c:pt idx="30">
                  <c:v>0.26300000000000001</c:v>
                </c:pt>
                <c:pt idx="31">
                  <c:v>0.26400000000000001</c:v>
                </c:pt>
                <c:pt idx="32">
                  <c:v>0.26700000000000002</c:v>
                </c:pt>
                <c:pt idx="33">
                  <c:v>0.27200000000000002</c:v>
                </c:pt>
                <c:pt idx="34">
                  <c:v>0.29599999999999999</c:v>
                </c:pt>
                <c:pt idx="35">
                  <c:v>0.31</c:v>
                </c:pt>
                <c:pt idx="36">
                  <c:v>0.314</c:v>
                </c:pt>
                <c:pt idx="37">
                  <c:v>0.34300000000000003</c:v>
                </c:pt>
                <c:pt idx="38">
                  <c:v>0.35499999999999998</c:v>
                </c:pt>
                <c:pt idx="39">
                  <c:v>0.35699999999999998</c:v>
                </c:pt>
                <c:pt idx="40">
                  <c:v>0.375</c:v>
                </c:pt>
                <c:pt idx="41">
                  <c:v>0.39400000000000002</c:v>
                </c:pt>
                <c:pt idx="42">
                  <c:v>0.39900000000000002</c:v>
                </c:pt>
                <c:pt idx="43" formatCode="0%">
                  <c:v>0.43</c:v>
                </c:pt>
                <c:pt idx="44">
                  <c:v>0.55500000000000005</c:v>
                </c:pt>
                <c:pt idx="45">
                  <c:v>0.59499999999999997</c:v>
                </c:pt>
                <c:pt idx="46">
                  <c:v>0.82799999999999996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CB-4116-A1E5-2807C25C8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6"/>
        <c:overlap val="-25"/>
        <c:axId val="218338432"/>
        <c:axId val="218340352"/>
      </c:barChart>
      <c:catAx>
        <c:axId val="21833843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218340352"/>
        <c:crosses val="autoZero"/>
        <c:auto val="1"/>
        <c:lblAlgn val="ctr"/>
        <c:lblOffset val="100"/>
        <c:noMultiLvlLbl val="0"/>
      </c:catAx>
      <c:valAx>
        <c:axId val="218340352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21833843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440021386215612"/>
          <c:y val="1.8333333333333333E-2"/>
          <c:w val="0.72350928356177702"/>
          <c:h val="0.8715805774278214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Sheet1!$A$2:$A$46</c:f>
              <c:strCache>
                <c:ptCount val="45"/>
                <c:pt idx="0">
                  <c:v>San Marino</c:v>
                </c:pt>
                <c:pt idx="1">
                  <c:v>Iceland</c:v>
                </c:pt>
                <c:pt idx="2">
                  <c:v>Bosnia and Herzegovina</c:v>
                </c:pt>
                <c:pt idx="3">
                  <c:v>Slovenia</c:v>
                </c:pt>
                <c:pt idx="4">
                  <c:v>Poland</c:v>
                </c:pt>
                <c:pt idx="5">
                  <c:v>Finland</c:v>
                </c:pt>
                <c:pt idx="6">
                  <c:v>Romania</c:v>
                </c:pt>
                <c:pt idx="7">
                  <c:v>Ireland</c:v>
                </c:pt>
                <c:pt idx="8">
                  <c:v>Germany</c:v>
                </c:pt>
                <c:pt idx="9">
                  <c:v>Sweden</c:v>
                </c:pt>
                <c:pt idx="10">
                  <c:v>Spain</c:v>
                </c:pt>
                <c:pt idx="11">
                  <c:v>Czech Republic</c:v>
                </c:pt>
                <c:pt idx="12">
                  <c:v>Croatia</c:v>
                </c:pt>
                <c:pt idx="13">
                  <c:v>Norway</c:v>
                </c:pt>
                <c:pt idx="14">
                  <c:v>Macedonia</c:v>
                </c:pt>
                <c:pt idx="15">
                  <c:v>Austria</c:v>
                </c:pt>
                <c:pt idx="16">
                  <c:v>Portugal</c:v>
                </c:pt>
                <c:pt idx="17">
                  <c:v>UK</c:v>
                </c:pt>
                <c:pt idx="18">
                  <c:v>Denmark</c:v>
                </c:pt>
                <c:pt idx="19">
                  <c:v>Lithuania</c:v>
                </c:pt>
                <c:pt idx="20">
                  <c:v>Greece</c:v>
                </c:pt>
                <c:pt idx="21">
                  <c:v>Slovakia</c:v>
                </c:pt>
                <c:pt idx="22">
                  <c:v>Serbia</c:v>
                </c:pt>
                <c:pt idx="23">
                  <c:v>France</c:v>
                </c:pt>
                <c:pt idx="24">
                  <c:v>Cyprus</c:v>
                </c:pt>
                <c:pt idx="25">
                  <c:v>Netherlands</c:v>
                </c:pt>
                <c:pt idx="26">
                  <c:v>Malta</c:v>
                </c:pt>
                <c:pt idx="27">
                  <c:v>Italy</c:v>
                </c:pt>
                <c:pt idx="28">
                  <c:v>Bulgaria</c:v>
                </c:pt>
                <c:pt idx="29">
                  <c:v>Belgium</c:v>
                </c:pt>
                <c:pt idx="30">
                  <c:v>Switzerland</c:v>
                </c:pt>
                <c:pt idx="31">
                  <c:v>Armenia</c:v>
                </c:pt>
                <c:pt idx="32">
                  <c:v>Andorra</c:v>
                </c:pt>
                <c:pt idx="33">
                  <c:v>Georgia</c:v>
                </c:pt>
                <c:pt idx="34">
                  <c:v>Azerbaijan</c:v>
                </c:pt>
                <c:pt idx="35">
                  <c:v>Hungary</c:v>
                </c:pt>
                <c:pt idx="36">
                  <c:v>Ukraine</c:v>
                </c:pt>
                <c:pt idx="37">
                  <c:v>Moldova</c:v>
                </c:pt>
                <c:pt idx="38">
                  <c:v>Luxembourg</c:v>
                </c:pt>
                <c:pt idx="39">
                  <c:v>Montenegro</c:v>
                </c:pt>
                <c:pt idx="40">
                  <c:v>Estonia</c:v>
                </c:pt>
                <c:pt idx="41">
                  <c:v>Turkey</c:v>
                </c:pt>
                <c:pt idx="42">
                  <c:v>Latvia</c:v>
                </c:pt>
                <c:pt idx="43">
                  <c:v>Russia</c:v>
                </c:pt>
                <c:pt idx="44">
                  <c:v>Albania</c:v>
                </c:pt>
              </c:strCache>
            </c:str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0</c:v>
                </c:pt>
                <c:pt idx="1">
                  <c:v>4</c:v>
                </c:pt>
                <c:pt idx="2">
                  <c:v>9</c:v>
                </c:pt>
                <c:pt idx="3">
                  <c:v>10</c:v>
                </c:pt>
                <c:pt idx="4">
                  <c:v>11</c:v>
                </c:pt>
                <c:pt idx="5">
                  <c:v>11</c:v>
                </c:pt>
                <c:pt idx="6">
                  <c:v>12</c:v>
                </c:pt>
                <c:pt idx="7">
                  <c:v>12</c:v>
                </c:pt>
                <c:pt idx="8">
                  <c:v>15</c:v>
                </c:pt>
                <c:pt idx="9">
                  <c:v>15</c:v>
                </c:pt>
                <c:pt idx="10">
                  <c:v>17</c:v>
                </c:pt>
                <c:pt idx="11">
                  <c:v>18</c:v>
                </c:pt>
                <c:pt idx="12">
                  <c:v>18</c:v>
                </c:pt>
                <c:pt idx="13">
                  <c:v>19</c:v>
                </c:pt>
                <c:pt idx="14">
                  <c:v>20</c:v>
                </c:pt>
                <c:pt idx="15">
                  <c:v>21</c:v>
                </c:pt>
                <c:pt idx="16">
                  <c:v>22</c:v>
                </c:pt>
                <c:pt idx="17">
                  <c:v>22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  <c:pt idx="21">
                  <c:v>25</c:v>
                </c:pt>
                <c:pt idx="22">
                  <c:v>26</c:v>
                </c:pt>
                <c:pt idx="23">
                  <c:v>27</c:v>
                </c:pt>
                <c:pt idx="24">
                  <c:v>29</c:v>
                </c:pt>
                <c:pt idx="25">
                  <c:v>29</c:v>
                </c:pt>
                <c:pt idx="26">
                  <c:v>30</c:v>
                </c:pt>
                <c:pt idx="27">
                  <c:v>30</c:v>
                </c:pt>
                <c:pt idx="28">
                  <c:v>32</c:v>
                </c:pt>
                <c:pt idx="29">
                  <c:v>33</c:v>
                </c:pt>
                <c:pt idx="30">
                  <c:v>33</c:v>
                </c:pt>
                <c:pt idx="31">
                  <c:v>35</c:v>
                </c:pt>
                <c:pt idx="32">
                  <c:v>37</c:v>
                </c:pt>
                <c:pt idx="33">
                  <c:v>39</c:v>
                </c:pt>
                <c:pt idx="34">
                  <c:v>40</c:v>
                </c:pt>
                <c:pt idx="35">
                  <c:v>44</c:v>
                </c:pt>
                <c:pt idx="36">
                  <c:v>45</c:v>
                </c:pt>
                <c:pt idx="37">
                  <c:v>48</c:v>
                </c:pt>
                <c:pt idx="38">
                  <c:v>51</c:v>
                </c:pt>
                <c:pt idx="39">
                  <c:v>52</c:v>
                </c:pt>
                <c:pt idx="40">
                  <c:v>53</c:v>
                </c:pt>
                <c:pt idx="41">
                  <c:v>64</c:v>
                </c:pt>
                <c:pt idx="42">
                  <c:v>74</c:v>
                </c:pt>
                <c:pt idx="43">
                  <c:v>81</c:v>
                </c:pt>
                <c:pt idx="44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79-4F8E-A36E-5DE35C9116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9796608"/>
        <c:axId val="220407296"/>
      </c:barChart>
      <c:catAx>
        <c:axId val="219796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20407296"/>
        <c:crosses val="autoZero"/>
        <c:auto val="1"/>
        <c:lblAlgn val="ctr"/>
        <c:lblOffset val="100"/>
        <c:noMultiLvlLbl val="0"/>
      </c:catAx>
      <c:valAx>
        <c:axId val="22040729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197966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Sheet1!$A$2:$A$48</c:f>
              <c:strCache>
                <c:ptCount val="47"/>
                <c:pt idx="0">
                  <c:v>San Marino</c:v>
                </c:pt>
                <c:pt idx="1">
                  <c:v>Liechtensten</c:v>
                </c:pt>
                <c:pt idx="2">
                  <c:v>Iceland</c:v>
                </c:pt>
                <c:pt idx="3">
                  <c:v>Sweden</c:v>
                </c:pt>
                <c:pt idx="4">
                  <c:v>Finland</c:v>
                </c:pt>
                <c:pt idx="5">
                  <c:v>Denmark</c:v>
                </c:pt>
                <c:pt idx="6">
                  <c:v>Netherlands</c:v>
                </c:pt>
                <c:pt idx="7">
                  <c:v>Norway</c:v>
                </c:pt>
                <c:pt idx="8">
                  <c:v>Andorra</c:v>
                </c:pt>
                <c:pt idx="9">
                  <c:v>Bosnia and Herzegovina</c:v>
                </c:pt>
                <c:pt idx="10">
                  <c:v>Slovenia</c:v>
                </c:pt>
                <c:pt idx="11">
                  <c:v>Monaco</c:v>
                </c:pt>
                <c:pt idx="12">
                  <c:v>Germany</c:v>
                </c:pt>
                <c:pt idx="13">
                  <c:v>Cyprus</c:v>
                </c:pt>
                <c:pt idx="14">
                  <c:v>Croatia</c:v>
                </c:pt>
                <c:pt idx="15">
                  <c:v>Ireland</c:v>
                </c:pt>
                <c:pt idx="16">
                  <c:v>Switzerland</c:v>
                </c:pt>
                <c:pt idx="17">
                  <c:v>Italy</c:v>
                </c:pt>
                <c:pt idx="18">
                  <c:v>Greece</c:v>
                </c:pt>
                <c:pt idx="19">
                  <c:v>Austria</c:v>
                </c:pt>
                <c:pt idx="20">
                  <c:v>France</c:v>
                </c:pt>
                <c:pt idx="21">
                  <c:v>Belgium</c:v>
                </c:pt>
                <c:pt idx="22">
                  <c:v>Luxembourg</c:v>
                </c:pt>
                <c:pt idx="23">
                  <c:v>UK</c:v>
                </c:pt>
                <c:pt idx="24">
                  <c:v>Bulgaria</c:v>
                </c:pt>
                <c:pt idx="25">
                  <c:v>Armenia</c:v>
                </c:pt>
                <c:pt idx="26">
                  <c:v>Malta</c:v>
                </c:pt>
                <c:pt idx="27">
                  <c:v>Spain</c:v>
                </c:pt>
                <c:pt idx="28">
                  <c:v>Portugal</c:v>
                </c:pt>
                <c:pt idx="29">
                  <c:v>Romania</c:v>
                </c:pt>
                <c:pt idx="30">
                  <c:v>Macedonia</c:v>
                </c:pt>
                <c:pt idx="31">
                  <c:v>Serbia</c:v>
                </c:pt>
                <c:pt idx="32">
                  <c:v>Montenegro</c:v>
                </c:pt>
                <c:pt idx="33">
                  <c:v>Slovakia</c:v>
                </c:pt>
                <c:pt idx="34">
                  <c:v>Albania</c:v>
                </c:pt>
                <c:pt idx="35">
                  <c:v>Hungary</c:v>
                </c:pt>
                <c:pt idx="36">
                  <c:v>Poland</c:v>
                </c:pt>
                <c:pt idx="37">
                  <c:v>Ukraine</c:v>
                </c:pt>
                <c:pt idx="38">
                  <c:v>Czech Republic</c:v>
                </c:pt>
                <c:pt idx="39">
                  <c:v>Estonia</c:v>
                </c:pt>
                <c:pt idx="40">
                  <c:v>Moldova</c:v>
                </c:pt>
                <c:pt idx="41">
                  <c:v>Turkey</c:v>
                </c:pt>
                <c:pt idx="42">
                  <c:v>Azerbaijan</c:v>
                </c:pt>
                <c:pt idx="43">
                  <c:v>Latvia</c:v>
                </c:pt>
                <c:pt idx="44">
                  <c:v>Lithuania</c:v>
                </c:pt>
                <c:pt idx="45">
                  <c:v>Georgia</c:v>
                </c:pt>
                <c:pt idx="46">
                  <c:v>Russia</c:v>
                </c:pt>
              </c:strCache>
            </c:strRef>
          </c:cat>
          <c:val>
            <c:numRef>
              <c:f>Sheet1!$B$2:$B$48</c:f>
              <c:numCache>
                <c:formatCode>General</c:formatCode>
                <c:ptCount val="47"/>
                <c:pt idx="0">
                  <c:v>0</c:v>
                </c:pt>
                <c:pt idx="1">
                  <c:v>21</c:v>
                </c:pt>
                <c:pt idx="2">
                  <c:v>45</c:v>
                </c:pt>
                <c:pt idx="3">
                  <c:v>55</c:v>
                </c:pt>
                <c:pt idx="4">
                  <c:v>57</c:v>
                </c:pt>
                <c:pt idx="5">
                  <c:v>61</c:v>
                </c:pt>
                <c:pt idx="6">
                  <c:v>69</c:v>
                </c:pt>
                <c:pt idx="7">
                  <c:v>71</c:v>
                </c:pt>
                <c:pt idx="8">
                  <c:v>72</c:v>
                </c:pt>
                <c:pt idx="9">
                  <c:v>73</c:v>
                </c:pt>
                <c:pt idx="10">
                  <c:v>73</c:v>
                </c:pt>
                <c:pt idx="11">
                  <c:v>74</c:v>
                </c:pt>
                <c:pt idx="12">
                  <c:v>76</c:v>
                </c:pt>
                <c:pt idx="13">
                  <c:v>80</c:v>
                </c:pt>
                <c:pt idx="14">
                  <c:v>81</c:v>
                </c:pt>
                <c:pt idx="15">
                  <c:v>82</c:v>
                </c:pt>
                <c:pt idx="16">
                  <c:v>84</c:v>
                </c:pt>
                <c:pt idx="17">
                  <c:v>86</c:v>
                </c:pt>
                <c:pt idx="18">
                  <c:v>90</c:v>
                </c:pt>
                <c:pt idx="19">
                  <c:v>95</c:v>
                </c:pt>
                <c:pt idx="20">
                  <c:v>99</c:v>
                </c:pt>
                <c:pt idx="21">
                  <c:v>105</c:v>
                </c:pt>
                <c:pt idx="22">
                  <c:v>112</c:v>
                </c:pt>
                <c:pt idx="23">
                  <c:v>122</c:v>
                </c:pt>
                <c:pt idx="24">
                  <c:v>125</c:v>
                </c:pt>
                <c:pt idx="25">
                  <c:v>130</c:v>
                </c:pt>
                <c:pt idx="26">
                  <c:v>131</c:v>
                </c:pt>
                <c:pt idx="27">
                  <c:v>133</c:v>
                </c:pt>
                <c:pt idx="28">
                  <c:v>138</c:v>
                </c:pt>
                <c:pt idx="29">
                  <c:v>143</c:v>
                </c:pt>
                <c:pt idx="30">
                  <c:v>147</c:v>
                </c:pt>
                <c:pt idx="31">
                  <c:v>148</c:v>
                </c:pt>
                <c:pt idx="32">
                  <c:v>174</c:v>
                </c:pt>
                <c:pt idx="33">
                  <c:v>183</c:v>
                </c:pt>
                <c:pt idx="34">
                  <c:v>184</c:v>
                </c:pt>
                <c:pt idx="35">
                  <c:v>187</c:v>
                </c:pt>
                <c:pt idx="36">
                  <c:v>188</c:v>
                </c:pt>
                <c:pt idx="37">
                  <c:v>190</c:v>
                </c:pt>
                <c:pt idx="38">
                  <c:v>203</c:v>
                </c:pt>
                <c:pt idx="39">
                  <c:v>215</c:v>
                </c:pt>
                <c:pt idx="40">
                  <c:v>227</c:v>
                </c:pt>
                <c:pt idx="41">
                  <c:v>228</c:v>
                </c:pt>
                <c:pt idx="42">
                  <c:v>236</c:v>
                </c:pt>
                <c:pt idx="43">
                  <c:v>239</c:v>
                </c:pt>
                <c:pt idx="44">
                  <c:v>268</c:v>
                </c:pt>
                <c:pt idx="45">
                  <c:v>274</c:v>
                </c:pt>
                <c:pt idx="46">
                  <c:v>442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04-4A54-9D7A-FFC9E24725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1"/>
        <c:overlap val="96"/>
        <c:axId val="219408640"/>
        <c:axId val="219414528"/>
      </c:barChart>
      <c:catAx>
        <c:axId val="2194086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19414528"/>
        <c:crosses val="autoZero"/>
        <c:auto val="1"/>
        <c:lblAlgn val="ctr"/>
        <c:lblOffset val="100"/>
        <c:noMultiLvlLbl val="0"/>
      </c:catAx>
      <c:valAx>
        <c:axId val="21941452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1940864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97854F-8BDB-4D7B-8E95-35DECF90B1FF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D2877-D569-4CEB-902B-6440559C8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789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D2877-D569-4CEB-902B-6440559C816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055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980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08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023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083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781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0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265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282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998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761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82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5608" y="435936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/>
          <a:lstStyle>
            <a:lvl1pPr marL="7315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noProof="1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3F23-BD7A-4454-9BEB-EB9B55CB5FDA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954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449C0-9663-4985-AF19-9ACCDD099CB3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750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100138"/>
            <a:ext cx="6400800" cy="1509712"/>
          </a:xfrm>
        </p:spPr>
        <p:txBody>
          <a:bodyPr anchor="b"/>
          <a:lstStyle>
            <a:lvl1pPr marL="27432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A5F0-FAF1-429A-875E-27CDFD58FF71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7491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e 8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33974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503AE-FA39-4857-8FD2-7DC16BC59496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5241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36734-4B80-4E69-8B5F-4F5E1311180C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5579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6DBEB-16F6-4A3E-9A89-DB4A76D6A1F4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6294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A089-726B-426C-9EE3-9DE1AC9E82A4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9740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810000" cy="698500"/>
          </a:xfrm>
        </p:spPr>
        <p:txBody>
          <a:bodyPr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4349C-CA11-4494-8440-89C800231C25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6700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647B1-996A-4A69-83C9-8B6085226B4D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0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Shap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/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10703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F813-01F0-4249-8E2B-ACC94C41D3F4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2219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E495-E85B-4ED1-AA01-0E5B7F4A4ED7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1624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1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1625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893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1384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5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4"/>
            <a:ext cx="40385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2751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1899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5465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4735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9239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2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6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0362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7483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40"/>
            <a:ext cx="205740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8594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1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050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1169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3715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5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4"/>
            <a:ext cx="40385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0261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1806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625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67842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3847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2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6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8343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1885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40"/>
            <a:ext cx="205740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8880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1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0071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0877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4657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5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4"/>
            <a:ext cx="40385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5367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9295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7266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201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93771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2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6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2238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1525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40"/>
            <a:ext cx="205740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17848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1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76885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78957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41703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5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600204"/>
            <a:ext cx="40385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5237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66179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13904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2995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9963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2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6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50202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75192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40"/>
            <a:ext cx="205740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883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580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87B0CD9-5FE4-41F6-8CED-73EC7878C8E1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>
              <a:solidFill>
                <a:srgbClr val="E7DEC9">
                  <a:shade val="50000"/>
                </a:srgb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847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sz="44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ts val="3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ts val="3000"/>
        </a:lnSpc>
        <a:spcBef>
          <a:spcPts val="550"/>
        </a:spcBef>
        <a:buClr>
          <a:schemeClr val="accent1"/>
        </a:buClr>
        <a:buFont typeface="Verdana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ts val="2800"/>
        </a:lnSpc>
        <a:spcBef>
          <a:spcPct val="20000"/>
        </a:spcBef>
        <a:buClr>
          <a:schemeClr val="accent2"/>
        </a:buClr>
        <a:buFont typeface="Wingdings 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spcBef>
          <a:spcPct val="20000"/>
        </a:spcBef>
        <a:buClr>
          <a:schemeClr val="accent5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134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29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81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BF759-8BF8-407E-B499-DBF7EE1E67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4/24/2020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06B12-8245-4913-AC3C-607691BF39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556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e.am/docs/custodial-sentences-am.pdf" TargetMode="Externa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e.am/docs/custodial-sentences-am.pdf" TargetMode="Externa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43608" y="1268760"/>
            <a:ext cx="7890080" cy="3760440"/>
          </a:xfrm>
        </p:spPr>
        <p:txBody>
          <a:bodyPr>
            <a:normAutofit fontScale="25000" lnSpcReduction="20000"/>
          </a:bodyPr>
          <a:lstStyle/>
          <a:p>
            <a:pPr marL="82296" indent="0" algn="ctr">
              <a:spcBef>
                <a:spcPts val="0"/>
              </a:spcBef>
              <a:buNone/>
            </a:pPr>
            <a:endParaRPr lang="en-US" sz="2200" b="1" dirty="0" smtClean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2200" b="1" dirty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2300" dirty="0" smtClean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4300" dirty="0" smtClean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4300" dirty="0" smtClean="0">
              <a:latin typeface="Sylfaen" pitchFamily="18" charset="0"/>
            </a:endParaRPr>
          </a:p>
          <a:p>
            <a:pPr marL="82296" indent="0" algn="ctr">
              <a:buNone/>
            </a:pPr>
            <a:endParaRPr lang="en-US" sz="1400" dirty="0" smtClean="0">
              <a:latin typeface="Sylfaen" pitchFamily="18" charset="0"/>
            </a:endParaRPr>
          </a:p>
          <a:p>
            <a:pPr marL="82296" indent="0" algn="ctr">
              <a:buNone/>
            </a:pPr>
            <a:endParaRPr lang="en-US" sz="1400" dirty="0" smtClean="0">
              <a:latin typeface="Sylfaen" pitchFamily="18" charset="0"/>
            </a:endParaRPr>
          </a:p>
          <a:p>
            <a:pPr marL="82296" indent="0" algn="ctr">
              <a:buNone/>
            </a:pPr>
            <a:endParaRPr lang="en-US" sz="1400" dirty="0">
              <a:latin typeface="Sylfaen" pitchFamily="18" charset="0"/>
            </a:endParaRPr>
          </a:p>
          <a:p>
            <a:pPr marL="82296" indent="0" algn="ctr">
              <a:buNone/>
            </a:pPr>
            <a:endParaRPr lang="en-US" sz="1400" dirty="0" smtClean="0">
              <a:latin typeface="Sylfaen" pitchFamily="18" charset="0"/>
            </a:endParaRPr>
          </a:p>
          <a:p>
            <a:pPr marL="82296" indent="0" algn="ctr">
              <a:buNone/>
            </a:pPr>
            <a:r>
              <a:rPr lang="en-US" sz="6400" dirty="0" err="1" smtClean="0">
                <a:latin typeface="Sylfaen" pitchFamily="18" charset="0"/>
              </a:rPr>
              <a:t>Կազմեց</a:t>
            </a:r>
            <a:r>
              <a:rPr lang="en-US" sz="6400" dirty="0" smtClean="0">
                <a:latin typeface="Sylfaen" pitchFamily="18" charset="0"/>
              </a:rPr>
              <a:t> </a:t>
            </a:r>
            <a:r>
              <a:rPr lang="en-US" sz="6400" dirty="0" err="1" smtClean="0">
                <a:latin typeface="Sylfaen" pitchFamily="18" charset="0"/>
              </a:rPr>
              <a:t>Արա</a:t>
            </a:r>
            <a:r>
              <a:rPr lang="en-US" sz="6400" dirty="0" smtClean="0">
                <a:latin typeface="Sylfaen" pitchFamily="18" charset="0"/>
              </a:rPr>
              <a:t> </a:t>
            </a:r>
            <a:r>
              <a:rPr lang="en-US" sz="6400" dirty="0" err="1" smtClean="0">
                <a:latin typeface="Sylfaen" pitchFamily="18" charset="0"/>
              </a:rPr>
              <a:t>Ղազարյանը</a:t>
            </a:r>
            <a:endParaRPr lang="en-US" sz="6400" dirty="0">
              <a:latin typeface="Sylfaen" pitchFamily="18" charset="0"/>
            </a:endParaRPr>
          </a:p>
          <a:p>
            <a:pPr marL="82296" indent="0" algn="ctr">
              <a:buNone/>
            </a:pPr>
            <a:endParaRPr lang="ru-RU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1</a:t>
            </a:fld>
            <a:endParaRPr lang="en-US" sz="1400" b="1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47800" y="1524000"/>
            <a:ext cx="6781800" cy="3657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2400" dirty="0" err="1">
                <a:latin typeface="Arial Unicode"/>
                <a:ea typeface="Times New Roman"/>
                <a:cs typeface="Arial"/>
              </a:rPr>
              <a:t>Մինչդատական</a:t>
            </a:r>
            <a:r>
              <a:rPr lang="ru-RU" sz="2400" dirty="0">
                <a:latin typeface="Arial Unicode"/>
                <a:ea typeface="Times New Roman"/>
                <a:cs typeface="Arial"/>
              </a:rPr>
              <a:t> </a:t>
            </a:r>
            <a:r>
              <a:rPr lang="ru-RU" sz="2400" dirty="0" err="1">
                <a:latin typeface="Arial Unicode"/>
                <a:ea typeface="Times New Roman"/>
                <a:cs typeface="Arial"/>
              </a:rPr>
              <a:t>կալանքը</a:t>
            </a:r>
            <a:r>
              <a:rPr lang="ru-RU" sz="2400" dirty="0">
                <a:latin typeface="Arial Unicode"/>
                <a:ea typeface="Times New Roman"/>
                <a:cs typeface="Arial"/>
              </a:rPr>
              <a:t>՝ </a:t>
            </a:r>
            <a:r>
              <a:rPr lang="ru-RU" sz="2400" dirty="0" err="1">
                <a:latin typeface="Arial Unicode"/>
                <a:ea typeface="Times New Roman"/>
                <a:cs typeface="Arial"/>
              </a:rPr>
              <a:t>որպես</a:t>
            </a:r>
            <a:r>
              <a:rPr lang="ru-RU" sz="2400" dirty="0">
                <a:latin typeface="Arial Unicode"/>
                <a:ea typeface="Times New Roman"/>
                <a:cs typeface="Arial"/>
              </a:rPr>
              <a:t> </a:t>
            </a:r>
            <a:r>
              <a:rPr lang="hy-AM" sz="2400" dirty="0" smtClean="0">
                <a:latin typeface="Arial Unicode"/>
                <a:ea typeface="Times New Roman"/>
                <a:cs typeface="Arial"/>
              </a:rPr>
              <a:t>ծայրահեղ միջոց</a:t>
            </a:r>
            <a:endParaRPr lang="ru-RU" sz="2400" dirty="0" smtClean="0">
              <a:latin typeface="Arial Unicode"/>
              <a:ea typeface="Times New Roman"/>
              <a:cs typeface="Arial"/>
            </a:endParaRPr>
          </a:p>
          <a:p>
            <a:endParaRPr lang="ru-RU" sz="2400" dirty="0">
              <a:effectLst/>
              <a:latin typeface="Arial Unicode"/>
              <a:ea typeface="Times New Roman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7652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8763000" cy="6096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 err="1" smtClean="0">
                <a:latin typeface="Sylfaen" pitchFamily="18" charset="0"/>
              </a:rPr>
              <a:t>Վճռաբեկ</a:t>
            </a:r>
            <a:r>
              <a:rPr lang="en-US" sz="2000" b="1" dirty="0" smtClean="0">
                <a:latin typeface="Sylfaen" pitchFamily="18" charset="0"/>
              </a:rPr>
              <a:t> </a:t>
            </a:r>
            <a:r>
              <a:rPr lang="en-US" sz="2000" b="1" dirty="0" err="1" smtClean="0">
                <a:latin typeface="Sylfaen" pitchFamily="18" charset="0"/>
              </a:rPr>
              <a:t>դատարանի</a:t>
            </a:r>
            <a:r>
              <a:rPr lang="en-US" sz="2000" b="1" dirty="0" smtClean="0">
                <a:latin typeface="Sylfaen" pitchFamily="18" charset="0"/>
              </a:rPr>
              <a:t> </a:t>
            </a:r>
            <a:r>
              <a:rPr lang="en-US" sz="2000" b="1" dirty="0" err="1" smtClean="0">
                <a:latin typeface="Sylfaen" pitchFamily="18" charset="0"/>
              </a:rPr>
              <a:t>նախադեպերը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914400"/>
            <a:ext cx="8915400" cy="57912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1800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r>
              <a:rPr lang="en-US" sz="1800" dirty="0" err="1" smtClean="0">
                <a:solidFill>
                  <a:schemeClr val="tx1"/>
                </a:solidFill>
              </a:rPr>
              <a:t>Կալանավորումը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որպես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ծայրահեղ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միջոց</a:t>
            </a:r>
            <a:r>
              <a:rPr lang="en-US" sz="1800" dirty="0" smtClean="0">
                <a:solidFill>
                  <a:schemeClr val="tx1"/>
                </a:solidFill>
              </a:rPr>
              <a:t>.</a:t>
            </a: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 smtClean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 smtClean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06572" y="1981200"/>
            <a:ext cx="8458200" cy="4648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prstClr val="black"/>
                </a:solidFill>
                <a:latin typeface="Times Armenian" pitchFamily="18" charset="0"/>
              </a:rPr>
              <a:t>«</a:t>
            </a:r>
            <a:r>
              <a:rPr lang="hy-AM" dirty="0" smtClean="0">
                <a:solidFill>
                  <a:prstClr val="black"/>
                </a:solidFill>
                <a:latin typeface="Times Armenian" pitchFamily="18" charset="0"/>
              </a:rPr>
              <a:t>Կալանավորումը </a:t>
            </a:r>
            <a:r>
              <a:rPr lang="hy-AM" dirty="0">
                <a:solidFill>
                  <a:prstClr val="black"/>
                </a:solidFill>
                <a:latin typeface="Times Armenian" pitchFamily="18" charset="0"/>
              </a:rPr>
              <a:t>քրեական գործի քննության ընթացքում կիրառվող խափանման միջոցներից ամենախիստն է: Այն պետք է ընտրվի միայն այն ժամանակ, երբ խափանման մյուս միջոցները քրեական գործի վարույթի ընթացքում չեն կարող ապահովել անձի պատշաճ վարքագիծը: ՀՀ քրեական դատավարության օրենսդրությունը սահմանել է կալանավորման կիրառման օրինականությունն ու հիմնավորվածությունն ապահովող մի շարք երաշխիքներ, որոնց մեջ առաջին հերթին կարևորվում ու առանձնանում են կալանավորման հիմքերը: Դրանք օրենքով նախատեսված այն հանգամանքներն են, որոնք հաստատվում են ապացույցների որոշակի ամբողջությամբ և հնարավորություն են տալիս հիմնավորված ենթադրություններ անել այն մասին, որ անձը, կալանքի տակ չգտնվելով, կարող է դրսևորել ոչ պատշաճ վարքագիծ և խոչընդոտել քրեական դատավարության խնդիրների </a:t>
            </a:r>
            <a:r>
              <a:rPr lang="hy-AM" dirty="0" smtClean="0">
                <a:solidFill>
                  <a:prstClr val="black"/>
                </a:solidFill>
                <a:latin typeface="Times Armenian" pitchFamily="18" charset="0"/>
              </a:rPr>
              <a:t>իրականացմանը</a:t>
            </a:r>
            <a:r>
              <a:rPr lang="ru-RU" dirty="0" smtClean="0">
                <a:solidFill>
                  <a:prstClr val="black"/>
                </a:solidFill>
                <a:latin typeface="Times Armenian" pitchFamily="18" charset="0"/>
              </a:rPr>
              <a:t>»</a:t>
            </a:r>
            <a:r>
              <a:rPr lang="en-US" dirty="0" smtClean="0">
                <a:solidFill>
                  <a:prstClr val="black"/>
                </a:solidFill>
                <a:latin typeface="Sylfaen" pitchFamily="18" charset="0"/>
              </a:rPr>
              <a:t>:</a:t>
            </a:r>
          </a:p>
          <a:p>
            <a:pPr algn="just"/>
            <a:endParaRPr lang="en-US" sz="1400" dirty="0" smtClean="0">
              <a:solidFill>
                <a:prstClr val="black"/>
              </a:solidFill>
              <a:latin typeface="Sylfaen" pitchFamily="18" charset="0"/>
            </a:endParaRPr>
          </a:p>
          <a:p>
            <a:pPr algn="just"/>
            <a:r>
              <a:rPr lang="en-US" sz="1600" b="1" dirty="0" smtClean="0">
                <a:solidFill>
                  <a:srgbClr val="4F81BD">
                    <a:lumMod val="75000"/>
                  </a:srgbClr>
                </a:solidFill>
                <a:latin typeface="Sylfaen" pitchFamily="18" charset="0"/>
              </a:rPr>
              <a:t>    (</a:t>
            </a:r>
            <a:r>
              <a:rPr lang="hy-AM" sz="1600" b="1" dirty="0" smtClean="0">
                <a:solidFill>
                  <a:srgbClr val="4F81BD">
                    <a:lumMod val="75000"/>
                  </a:srgbClr>
                </a:solidFill>
                <a:latin typeface="Sylfaen" pitchFamily="18" charset="0"/>
              </a:rPr>
              <a:t>Արամ </a:t>
            </a:r>
            <a:r>
              <a:rPr lang="hy-AM" sz="1600" b="1" dirty="0">
                <a:solidFill>
                  <a:srgbClr val="4F81BD">
                    <a:lumMod val="75000"/>
                  </a:srgbClr>
                </a:solidFill>
                <a:latin typeface="Sylfaen" pitchFamily="18" charset="0"/>
              </a:rPr>
              <a:t>Ճուղուրյանի գործով ՎԲ-132/07 որոշում </a:t>
            </a:r>
            <a:endParaRPr lang="en-US" sz="1600" b="1" dirty="0">
              <a:solidFill>
                <a:srgbClr val="4F81BD">
                  <a:lumMod val="75000"/>
                </a:srgbClr>
              </a:solidFill>
              <a:latin typeface="Times Armeni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45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6096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3600" dirty="0" err="1" smtClean="0"/>
              <a:t>Ներկա</a:t>
            </a:r>
            <a:r>
              <a:rPr lang="en-US" sz="3600" dirty="0" smtClean="0"/>
              <a:t> </a:t>
            </a:r>
            <a:r>
              <a:rPr lang="en-US" sz="3600" dirty="0" err="1" smtClean="0"/>
              <a:t>իրավիճակը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990600"/>
            <a:ext cx="3886200" cy="762000"/>
          </a:xfrm>
          <a:solidFill>
            <a:schemeClr val="bg1"/>
          </a:solidFill>
        </p:spPr>
        <p:txBody>
          <a:bodyPr anchor="t">
            <a:normAutofit fontScale="92500" lnSpcReduction="10000"/>
          </a:bodyPr>
          <a:lstStyle/>
          <a:p>
            <a:pPr algn="ctr"/>
            <a:r>
              <a:rPr lang="en-US" dirty="0" smtClean="0"/>
              <a:t>2012</a:t>
            </a:r>
          </a:p>
          <a:p>
            <a:pPr lvl="0" algn="ctr"/>
            <a:r>
              <a:rPr lang="en-US" sz="2200" dirty="0" err="1" smtClean="0">
                <a:solidFill>
                  <a:prstClr val="black"/>
                </a:solidFill>
              </a:rPr>
              <a:t>Խափանման</a:t>
            </a:r>
            <a:r>
              <a:rPr lang="en-US" sz="2200" dirty="0" smtClean="0">
                <a:solidFill>
                  <a:prstClr val="black"/>
                </a:solidFill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</a:rPr>
              <a:t>միջոց</a:t>
            </a:r>
            <a:r>
              <a:rPr lang="en-US" sz="2200" dirty="0" smtClean="0">
                <a:solidFill>
                  <a:prstClr val="black"/>
                </a:solidFill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</a:rPr>
              <a:t>կալանք</a:t>
            </a:r>
            <a:endParaRPr lang="en-US" sz="2200" dirty="0" smtClean="0">
              <a:solidFill>
                <a:prstClr val="black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05000"/>
            <a:ext cx="3962400" cy="422116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000" dirty="0" smtClean="0"/>
          </a:p>
          <a:p>
            <a:pPr marL="273050" indent="-273050">
              <a:lnSpc>
                <a:spcPct val="150000"/>
              </a:lnSpc>
            </a:pPr>
            <a:r>
              <a:rPr lang="en-US" sz="2000" dirty="0" smtClean="0"/>
              <a:t>14744     I-</a:t>
            </a:r>
            <a:r>
              <a:rPr lang="en-US" sz="2000" dirty="0" err="1" smtClean="0"/>
              <a:t>ին</a:t>
            </a:r>
            <a:r>
              <a:rPr lang="en-US" sz="2000" dirty="0" smtClean="0"/>
              <a:t> </a:t>
            </a:r>
            <a:r>
              <a:rPr lang="en-US" sz="2000" dirty="0" err="1"/>
              <a:t>ատյան</a:t>
            </a:r>
            <a:r>
              <a:rPr lang="en-US" sz="2000" dirty="0"/>
              <a:t> </a:t>
            </a:r>
            <a:r>
              <a:rPr lang="en-US" sz="2000" dirty="0" err="1"/>
              <a:t>միջնորդ</a:t>
            </a:r>
            <a:r>
              <a:rPr lang="en-US" sz="2000" dirty="0"/>
              <a:t>. </a:t>
            </a:r>
          </a:p>
          <a:p>
            <a:pPr marL="273050" indent="-273050">
              <a:lnSpc>
                <a:spcPct val="150000"/>
              </a:lnSpc>
            </a:pPr>
            <a:r>
              <a:rPr lang="en-US" sz="2000" dirty="0" smtClean="0"/>
              <a:t>12502     </a:t>
            </a:r>
            <a:r>
              <a:rPr lang="en-US" sz="2000" dirty="0" err="1" smtClean="0"/>
              <a:t>մինչդատակ</a:t>
            </a:r>
            <a:r>
              <a:rPr lang="en-US" sz="2000" dirty="0"/>
              <a:t>. </a:t>
            </a:r>
            <a:r>
              <a:rPr lang="en-US" sz="2000" dirty="0" err="1"/>
              <a:t>վարույթ</a:t>
            </a:r>
            <a:endParaRPr lang="en-US" sz="2000" dirty="0"/>
          </a:p>
          <a:p>
            <a:pPr marL="273050" indent="-273050">
              <a:lnSpc>
                <a:spcPct val="150000"/>
              </a:lnSpc>
            </a:pPr>
            <a:r>
              <a:rPr lang="en-US" sz="2000" dirty="0" smtClean="0"/>
              <a:t>2621 (21%)   </a:t>
            </a:r>
            <a:r>
              <a:rPr lang="en-US" sz="2000" dirty="0" err="1" smtClean="0"/>
              <a:t>կալանքի</a:t>
            </a:r>
            <a:r>
              <a:rPr lang="en-US" sz="2000" dirty="0" smtClean="0"/>
              <a:t> </a:t>
            </a:r>
            <a:r>
              <a:rPr lang="en-US" sz="2000" dirty="0" err="1"/>
              <a:t>միջնորդ</a:t>
            </a:r>
            <a:r>
              <a:rPr lang="en-US" sz="2000" dirty="0"/>
              <a:t>.</a:t>
            </a:r>
          </a:p>
          <a:p>
            <a:pPr marL="273050" indent="-273050">
              <a:lnSpc>
                <a:spcPct val="150000"/>
              </a:lnSpc>
            </a:pPr>
            <a:r>
              <a:rPr lang="en-US" sz="2000" dirty="0" smtClean="0"/>
              <a:t>2497</a:t>
            </a:r>
            <a:r>
              <a:rPr lang="en-US" sz="2000" b="1" dirty="0" smtClean="0"/>
              <a:t> </a:t>
            </a:r>
            <a:r>
              <a:rPr lang="en-US" sz="2000" b="1" dirty="0"/>
              <a:t>(</a:t>
            </a:r>
            <a:r>
              <a:rPr lang="en-US" sz="2000" b="1" dirty="0" smtClean="0"/>
              <a:t>95.3%)   </a:t>
            </a:r>
            <a:r>
              <a:rPr lang="en-US" sz="2000" dirty="0" err="1" smtClean="0"/>
              <a:t>բավարարվել</a:t>
            </a:r>
            <a:r>
              <a:rPr lang="en-US" sz="2000" dirty="0" smtClean="0"/>
              <a:t> </a:t>
            </a:r>
            <a:r>
              <a:rPr lang="en-US" sz="2000" dirty="0"/>
              <a:t>է</a:t>
            </a:r>
          </a:p>
          <a:p>
            <a:pPr marL="273050" indent="-273050">
              <a:lnSpc>
                <a:spcPct val="150000"/>
              </a:lnSpc>
            </a:pPr>
            <a:r>
              <a:rPr lang="en-US" sz="2000" dirty="0" smtClean="0"/>
              <a:t>114 </a:t>
            </a:r>
            <a:r>
              <a:rPr lang="en-US" sz="2000" dirty="0"/>
              <a:t>(</a:t>
            </a:r>
            <a:r>
              <a:rPr lang="en-US" sz="2000" dirty="0" smtClean="0"/>
              <a:t>4.3%)   </a:t>
            </a:r>
            <a:r>
              <a:rPr lang="en-US" sz="2000" dirty="0" err="1" smtClean="0"/>
              <a:t>մերժվել</a:t>
            </a:r>
            <a:endParaRPr lang="en-US" sz="2000" dirty="0"/>
          </a:p>
          <a:p>
            <a:pPr marL="273050" indent="-273050">
              <a:lnSpc>
                <a:spcPct val="150000"/>
              </a:lnSpc>
            </a:pPr>
            <a:r>
              <a:rPr lang="en-US" sz="2000" dirty="0" smtClean="0"/>
              <a:t>10 </a:t>
            </a:r>
            <a:r>
              <a:rPr lang="en-US" sz="2000" dirty="0"/>
              <a:t>(</a:t>
            </a:r>
            <a:r>
              <a:rPr lang="en-US" sz="2000" dirty="0" smtClean="0"/>
              <a:t>0.4%)   </a:t>
            </a:r>
            <a:r>
              <a:rPr lang="en-US" sz="2000" dirty="0" err="1" smtClean="0"/>
              <a:t>առանց</a:t>
            </a:r>
            <a:r>
              <a:rPr lang="en-US" sz="2000" dirty="0" smtClean="0"/>
              <a:t> </a:t>
            </a:r>
            <a:r>
              <a:rPr lang="en-US" sz="2000" dirty="0" err="1"/>
              <a:t>քննության</a:t>
            </a:r>
            <a:endParaRPr lang="en-US" sz="2000" dirty="0"/>
          </a:p>
          <a:p>
            <a:pPr marL="273050" indent="-273050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6800" y="990600"/>
            <a:ext cx="3886200" cy="762000"/>
          </a:xfrm>
          <a:solidFill>
            <a:schemeClr val="bg1"/>
          </a:solidFill>
        </p:spPr>
        <p:txBody>
          <a:bodyPr anchor="t">
            <a:normAutofit fontScale="92500" lnSpcReduction="10000"/>
          </a:bodyPr>
          <a:lstStyle/>
          <a:p>
            <a:pPr algn="ctr"/>
            <a:r>
              <a:rPr lang="en-US" dirty="0" smtClean="0"/>
              <a:t>2013</a:t>
            </a:r>
          </a:p>
          <a:p>
            <a:pPr algn="ctr"/>
            <a:r>
              <a:rPr lang="en-US" sz="2200" dirty="0" err="1" smtClean="0"/>
              <a:t>Խափանման</a:t>
            </a:r>
            <a:r>
              <a:rPr lang="en-US" sz="2200" dirty="0" smtClean="0"/>
              <a:t> </a:t>
            </a:r>
            <a:r>
              <a:rPr lang="en-US" sz="2200" dirty="0" err="1"/>
              <a:t>միջոց</a:t>
            </a:r>
            <a:r>
              <a:rPr lang="en-US" sz="2200" dirty="0"/>
              <a:t> </a:t>
            </a:r>
            <a:r>
              <a:rPr lang="en-US" sz="2200" dirty="0" err="1"/>
              <a:t>կալանք</a:t>
            </a:r>
            <a:endParaRPr lang="en-US" sz="2200" dirty="0"/>
          </a:p>
          <a:p>
            <a:pPr algn="ctr"/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1905000"/>
            <a:ext cx="3962400" cy="4191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273050" indent="-273050"/>
            <a:endParaRPr lang="en-US" sz="2000" dirty="0" smtClean="0"/>
          </a:p>
          <a:p>
            <a:pPr marL="273050" indent="-273050">
              <a:lnSpc>
                <a:spcPct val="150000"/>
              </a:lnSpc>
            </a:pPr>
            <a:r>
              <a:rPr lang="en-US" sz="2000" dirty="0" smtClean="0"/>
              <a:t>17777    I-</a:t>
            </a:r>
            <a:r>
              <a:rPr lang="en-US" sz="2000" dirty="0" err="1" smtClean="0"/>
              <a:t>ին</a:t>
            </a:r>
            <a:r>
              <a:rPr lang="en-US" sz="2000" dirty="0" smtClean="0"/>
              <a:t> </a:t>
            </a:r>
            <a:r>
              <a:rPr lang="en-US" sz="2000" dirty="0" err="1" smtClean="0"/>
              <a:t>ատյան</a:t>
            </a:r>
            <a:r>
              <a:rPr lang="en-US" sz="2000" dirty="0" smtClean="0"/>
              <a:t> </a:t>
            </a:r>
            <a:r>
              <a:rPr lang="en-US" sz="2000" dirty="0" err="1" smtClean="0"/>
              <a:t>միջնորդ</a:t>
            </a:r>
            <a:r>
              <a:rPr lang="en-US" sz="2000" dirty="0" smtClean="0"/>
              <a:t>. </a:t>
            </a:r>
          </a:p>
          <a:p>
            <a:pPr marL="273050" indent="-273050">
              <a:lnSpc>
                <a:spcPct val="150000"/>
              </a:lnSpc>
            </a:pPr>
            <a:r>
              <a:rPr lang="en-US" sz="2000" dirty="0" smtClean="0"/>
              <a:t>14530    </a:t>
            </a:r>
            <a:r>
              <a:rPr lang="en-US" sz="2000" dirty="0" err="1" smtClean="0"/>
              <a:t>մինչդատակ</a:t>
            </a:r>
            <a:r>
              <a:rPr lang="en-US" sz="2000" dirty="0" smtClean="0"/>
              <a:t>. </a:t>
            </a:r>
            <a:r>
              <a:rPr lang="en-US" sz="2000" dirty="0" err="1" smtClean="0"/>
              <a:t>վարույթ</a:t>
            </a:r>
            <a:endParaRPr lang="en-US" sz="2000" dirty="0" smtClean="0"/>
          </a:p>
          <a:p>
            <a:pPr marL="273050" indent="-273050">
              <a:lnSpc>
                <a:spcPct val="150000"/>
              </a:lnSpc>
            </a:pPr>
            <a:r>
              <a:rPr lang="en-US" sz="2000" dirty="0" smtClean="0"/>
              <a:t>3172 (18%)  </a:t>
            </a:r>
            <a:r>
              <a:rPr lang="en-US" sz="2000" dirty="0" err="1" smtClean="0"/>
              <a:t>կալանքի</a:t>
            </a:r>
            <a:r>
              <a:rPr lang="en-US" sz="2000" dirty="0" smtClean="0"/>
              <a:t> </a:t>
            </a:r>
            <a:r>
              <a:rPr lang="en-US" sz="2000" dirty="0" err="1" smtClean="0"/>
              <a:t>միջնորդ</a:t>
            </a:r>
            <a:r>
              <a:rPr lang="en-US" sz="2000" dirty="0" smtClean="0"/>
              <a:t>.</a:t>
            </a:r>
          </a:p>
          <a:p>
            <a:pPr marL="273050" indent="-273050">
              <a:lnSpc>
                <a:spcPct val="150000"/>
              </a:lnSpc>
            </a:pPr>
            <a:r>
              <a:rPr lang="en-US" sz="2000" dirty="0" smtClean="0"/>
              <a:t>3011</a:t>
            </a:r>
            <a:r>
              <a:rPr lang="en-US" sz="2000" b="1" dirty="0" smtClean="0"/>
              <a:t> (94.9%)   </a:t>
            </a:r>
            <a:r>
              <a:rPr lang="en-US" sz="2000" dirty="0" err="1" smtClean="0"/>
              <a:t>բավարարվել</a:t>
            </a:r>
            <a:r>
              <a:rPr lang="en-US" sz="2000" dirty="0" smtClean="0"/>
              <a:t> է</a:t>
            </a:r>
          </a:p>
          <a:p>
            <a:pPr marL="273050" indent="-273050">
              <a:lnSpc>
                <a:spcPct val="150000"/>
              </a:lnSpc>
            </a:pPr>
            <a:r>
              <a:rPr lang="en-US" sz="2000" dirty="0" smtClean="0"/>
              <a:t>153 (4.85%)   </a:t>
            </a:r>
            <a:r>
              <a:rPr lang="en-US" sz="2000" dirty="0" err="1" smtClean="0"/>
              <a:t>մերժվել</a:t>
            </a:r>
            <a:endParaRPr lang="en-US" sz="2000" dirty="0" smtClean="0"/>
          </a:p>
          <a:p>
            <a:pPr marL="273050" indent="-273050">
              <a:lnSpc>
                <a:spcPct val="150000"/>
              </a:lnSpc>
            </a:pPr>
            <a:r>
              <a:rPr lang="en-US" sz="2000" dirty="0" smtClean="0"/>
              <a:t>8 (0.25%)    </a:t>
            </a:r>
            <a:r>
              <a:rPr lang="en-US" sz="2000" dirty="0" err="1" smtClean="0"/>
              <a:t>առանց</a:t>
            </a:r>
            <a:r>
              <a:rPr lang="en-US" sz="2000" dirty="0" smtClean="0"/>
              <a:t> </a:t>
            </a:r>
            <a:r>
              <a:rPr lang="en-US" sz="2000" dirty="0" err="1" smtClean="0"/>
              <a:t>քննության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3116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6096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err="1" smtClean="0"/>
              <a:t>Վիճակագրություն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914400"/>
            <a:ext cx="3962400" cy="914400"/>
          </a:xfrm>
          <a:solidFill>
            <a:schemeClr val="bg1"/>
          </a:solidFill>
        </p:spPr>
        <p:txBody>
          <a:bodyPr anchor="t">
            <a:normAutofit/>
          </a:bodyPr>
          <a:lstStyle/>
          <a:p>
            <a:pPr algn="ctr"/>
            <a:r>
              <a:rPr lang="en-US" dirty="0" smtClean="0"/>
              <a:t>2013</a:t>
            </a:r>
          </a:p>
          <a:p>
            <a:pPr lvl="0" algn="ctr"/>
            <a:r>
              <a:rPr lang="en-US" sz="2200" dirty="0" err="1" smtClean="0">
                <a:solidFill>
                  <a:prstClr val="black"/>
                </a:solidFill>
              </a:rPr>
              <a:t>Խափանման</a:t>
            </a:r>
            <a:r>
              <a:rPr lang="en-US" sz="2200" dirty="0" smtClean="0">
                <a:solidFill>
                  <a:prstClr val="black"/>
                </a:solidFill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</a:rPr>
              <a:t>միջոց</a:t>
            </a:r>
            <a:r>
              <a:rPr lang="en-US" sz="2200" dirty="0" smtClean="0">
                <a:solidFill>
                  <a:prstClr val="black"/>
                </a:solidFill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</a:rPr>
              <a:t>կալանք</a:t>
            </a:r>
            <a:endParaRPr lang="en-US" sz="2200" dirty="0" smtClean="0">
              <a:solidFill>
                <a:prstClr val="black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981200"/>
            <a:ext cx="3963988" cy="414496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000" dirty="0" smtClean="0"/>
          </a:p>
          <a:p>
            <a:pPr marL="273050" indent="-273050">
              <a:lnSpc>
                <a:spcPct val="150000"/>
              </a:lnSpc>
            </a:pPr>
            <a:r>
              <a:rPr lang="en-US" sz="2000" dirty="0"/>
              <a:t>17777    I-</a:t>
            </a:r>
            <a:r>
              <a:rPr lang="en-US" sz="2000" dirty="0" err="1"/>
              <a:t>ին</a:t>
            </a:r>
            <a:r>
              <a:rPr lang="en-US" sz="2000" dirty="0"/>
              <a:t> </a:t>
            </a:r>
            <a:r>
              <a:rPr lang="en-US" sz="2000" dirty="0" err="1"/>
              <a:t>ատյան</a:t>
            </a:r>
            <a:r>
              <a:rPr lang="en-US" sz="2000" dirty="0"/>
              <a:t> </a:t>
            </a:r>
            <a:r>
              <a:rPr lang="en-US" sz="2000" dirty="0" err="1"/>
              <a:t>միջնորդ</a:t>
            </a:r>
            <a:r>
              <a:rPr lang="en-US" sz="2000" dirty="0"/>
              <a:t>. </a:t>
            </a:r>
          </a:p>
          <a:p>
            <a:pPr marL="273050" indent="-273050">
              <a:lnSpc>
                <a:spcPct val="150000"/>
              </a:lnSpc>
            </a:pPr>
            <a:r>
              <a:rPr lang="en-US" sz="2000" dirty="0"/>
              <a:t>14530    </a:t>
            </a:r>
            <a:r>
              <a:rPr lang="en-US" sz="2000" dirty="0" err="1"/>
              <a:t>մինչդատակ</a:t>
            </a:r>
            <a:r>
              <a:rPr lang="en-US" sz="2000" dirty="0"/>
              <a:t>. </a:t>
            </a:r>
            <a:r>
              <a:rPr lang="en-US" sz="2000" dirty="0" err="1"/>
              <a:t>վարույթ</a:t>
            </a:r>
            <a:endParaRPr lang="en-US" sz="2000" dirty="0"/>
          </a:p>
          <a:p>
            <a:pPr marL="273050" indent="-273050">
              <a:lnSpc>
                <a:spcPct val="150000"/>
              </a:lnSpc>
            </a:pPr>
            <a:r>
              <a:rPr lang="en-US" sz="2000" dirty="0"/>
              <a:t>3172 (18%)   </a:t>
            </a:r>
            <a:r>
              <a:rPr lang="en-US" sz="2000" dirty="0" err="1"/>
              <a:t>կալանքի</a:t>
            </a:r>
            <a:r>
              <a:rPr lang="en-US" sz="2000" dirty="0"/>
              <a:t> </a:t>
            </a:r>
            <a:r>
              <a:rPr lang="en-US" sz="2000" dirty="0" err="1"/>
              <a:t>միջնորդ</a:t>
            </a:r>
            <a:r>
              <a:rPr lang="en-US" sz="2000" dirty="0"/>
              <a:t>.</a:t>
            </a:r>
          </a:p>
          <a:p>
            <a:pPr marL="273050" indent="-273050">
              <a:lnSpc>
                <a:spcPct val="150000"/>
              </a:lnSpc>
            </a:pPr>
            <a:r>
              <a:rPr lang="en-US" sz="2000" dirty="0"/>
              <a:t>3011</a:t>
            </a:r>
            <a:r>
              <a:rPr lang="en-US" sz="2000" b="1" dirty="0"/>
              <a:t> (94.9%)    </a:t>
            </a:r>
            <a:r>
              <a:rPr lang="en-US" sz="2000" dirty="0" err="1"/>
              <a:t>բավարարվել</a:t>
            </a:r>
            <a:r>
              <a:rPr lang="en-US" sz="2000" dirty="0"/>
              <a:t> է</a:t>
            </a:r>
          </a:p>
          <a:p>
            <a:pPr marL="273050" indent="-273050">
              <a:lnSpc>
                <a:spcPct val="150000"/>
              </a:lnSpc>
            </a:pPr>
            <a:r>
              <a:rPr lang="en-US" sz="2000" dirty="0"/>
              <a:t>153 (4.85%)   </a:t>
            </a:r>
            <a:r>
              <a:rPr lang="en-US" sz="2000" dirty="0" err="1"/>
              <a:t>մերժվել</a:t>
            </a:r>
            <a:endParaRPr lang="en-US" sz="2000" dirty="0"/>
          </a:p>
          <a:p>
            <a:pPr marL="273050" indent="-273050">
              <a:lnSpc>
                <a:spcPct val="150000"/>
              </a:lnSpc>
            </a:pPr>
            <a:r>
              <a:rPr lang="en-US" sz="2000" dirty="0"/>
              <a:t>8 (0.25%)    </a:t>
            </a:r>
            <a:r>
              <a:rPr lang="en-US" sz="2000" dirty="0" err="1"/>
              <a:t>առանց</a:t>
            </a:r>
            <a:r>
              <a:rPr lang="en-US" sz="2000" dirty="0"/>
              <a:t> </a:t>
            </a:r>
            <a:r>
              <a:rPr lang="en-US" sz="2000" dirty="0" err="1"/>
              <a:t>քննության</a:t>
            </a:r>
            <a:endParaRPr lang="en-US" sz="2000" dirty="0"/>
          </a:p>
          <a:p>
            <a:pPr marL="273050" indent="-273050"/>
            <a:endParaRPr lang="en-US" sz="2000" dirty="0"/>
          </a:p>
          <a:p>
            <a:pPr marL="273050" indent="-273050">
              <a:lnSpc>
                <a:spcPct val="150000"/>
              </a:lnSpc>
            </a:pPr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6800" y="914400"/>
            <a:ext cx="3886200" cy="914400"/>
          </a:xfrm>
          <a:solidFill>
            <a:schemeClr val="bg1"/>
          </a:solidFill>
        </p:spPr>
        <p:txBody>
          <a:bodyPr anchor="t">
            <a:normAutofit/>
          </a:bodyPr>
          <a:lstStyle/>
          <a:p>
            <a:pPr algn="ctr"/>
            <a:r>
              <a:rPr lang="en-US" dirty="0" smtClean="0"/>
              <a:t>2014 </a:t>
            </a:r>
            <a:r>
              <a:rPr lang="en-US" sz="1600" dirty="0" smtClean="0"/>
              <a:t>– </a:t>
            </a:r>
            <a:r>
              <a:rPr lang="en-US" sz="1600" dirty="0" err="1" smtClean="0"/>
              <a:t>առաջին</a:t>
            </a:r>
            <a:r>
              <a:rPr lang="en-US" sz="1600" dirty="0" smtClean="0"/>
              <a:t> </a:t>
            </a:r>
            <a:r>
              <a:rPr lang="en-US" sz="1600" dirty="0" err="1" smtClean="0"/>
              <a:t>կիսամյակ</a:t>
            </a:r>
            <a:endParaRPr lang="en-US" sz="1600" dirty="0" smtClean="0"/>
          </a:p>
          <a:p>
            <a:pPr algn="ctr"/>
            <a:r>
              <a:rPr lang="en-US" sz="2200" dirty="0" err="1" smtClean="0"/>
              <a:t>Խափանման</a:t>
            </a:r>
            <a:r>
              <a:rPr lang="en-US" sz="2200" dirty="0" smtClean="0"/>
              <a:t> </a:t>
            </a:r>
            <a:r>
              <a:rPr lang="en-US" sz="2200" dirty="0" err="1"/>
              <a:t>միջոց</a:t>
            </a:r>
            <a:r>
              <a:rPr lang="en-US" sz="2200" dirty="0"/>
              <a:t> </a:t>
            </a:r>
            <a:r>
              <a:rPr lang="en-US" sz="2200" dirty="0" err="1"/>
              <a:t>կալանք</a:t>
            </a:r>
            <a:endParaRPr lang="en-US" sz="2200" dirty="0"/>
          </a:p>
          <a:p>
            <a:pPr algn="ctr"/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1981200"/>
            <a:ext cx="3886200" cy="41148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273050" indent="-273050"/>
            <a:endParaRPr lang="en-US" sz="2000" dirty="0" smtClean="0"/>
          </a:p>
          <a:p>
            <a:pPr marL="273050" indent="-273050">
              <a:lnSpc>
                <a:spcPct val="150000"/>
              </a:lnSpc>
            </a:pPr>
            <a:endParaRPr lang="en-US" sz="2000" dirty="0" smtClean="0"/>
          </a:p>
          <a:p>
            <a:pPr marL="273050" indent="-273050">
              <a:lnSpc>
                <a:spcPct val="150000"/>
              </a:lnSpc>
            </a:pPr>
            <a:endParaRPr lang="en-US" sz="2000" dirty="0"/>
          </a:p>
          <a:p>
            <a:pPr marL="273050" indent="-273050">
              <a:lnSpc>
                <a:spcPct val="150000"/>
              </a:lnSpc>
            </a:pPr>
            <a:r>
              <a:rPr lang="en-US" sz="2000" dirty="0" smtClean="0"/>
              <a:t>1155    </a:t>
            </a:r>
            <a:r>
              <a:rPr lang="en-US" sz="2000" dirty="0" err="1" smtClean="0"/>
              <a:t>կալանքի</a:t>
            </a:r>
            <a:r>
              <a:rPr lang="en-US" sz="2000" dirty="0" smtClean="0"/>
              <a:t> </a:t>
            </a:r>
            <a:r>
              <a:rPr lang="en-US" sz="2000" dirty="0" err="1" smtClean="0"/>
              <a:t>միջնորդ</a:t>
            </a:r>
            <a:r>
              <a:rPr lang="en-US" sz="2000" dirty="0" smtClean="0"/>
              <a:t>.</a:t>
            </a:r>
          </a:p>
          <a:p>
            <a:pPr marL="273050" indent="-273050">
              <a:lnSpc>
                <a:spcPct val="150000"/>
              </a:lnSpc>
            </a:pPr>
            <a:r>
              <a:rPr lang="en-US" sz="2000" dirty="0" smtClean="0"/>
              <a:t>1091 </a:t>
            </a:r>
            <a:r>
              <a:rPr lang="en-US" sz="2000" b="1" dirty="0" smtClean="0"/>
              <a:t>(94.4%)   </a:t>
            </a:r>
            <a:r>
              <a:rPr lang="en-US" sz="2000" dirty="0" err="1" smtClean="0"/>
              <a:t>բավարարվել</a:t>
            </a:r>
            <a:r>
              <a:rPr lang="en-US" sz="2000" dirty="0" smtClean="0"/>
              <a:t> է</a:t>
            </a:r>
          </a:p>
          <a:p>
            <a:pPr marL="273050" indent="-273050">
              <a:lnSpc>
                <a:spcPct val="150000"/>
              </a:lnSpc>
            </a:pPr>
            <a:r>
              <a:rPr lang="en-US" sz="2000" dirty="0" smtClean="0"/>
              <a:t>64  (5.5%) </a:t>
            </a:r>
            <a:r>
              <a:rPr lang="en-US" sz="2000" dirty="0" err="1" smtClean="0"/>
              <a:t>մերժվել</a:t>
            </a:r>
            <a:r>
              <a:rPr lang="en-US" sz="2000" dirty="0" smtClean="0"/>
              <a:t> է</a:t>
            </a:r>
          </a:p>
        </p:txBody>
      </p:sp>
    </p:spTree>
    <p:extLst>
      <p:ext uri="{BB962C8B-B14F-4D97-AF65-F5344CB8AC3E}">
        <p14:creationId xmlns:p14="http://schemas.microsoft.com/office/powerpoint/2010/main" val="265030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6096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prstClr val="black"/>
                </a:solidFill>
              </a:rPr>
              <a:t>Վիճակագրություն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914400"/>
            <a:ext cx="4040188" cy="838200"/>
          </a:xfrm>
          <a:solidFill>
            <a:schemeClr val="bg1"/>
          </a:solidFill>
        </p:spPr>
        <p:txBody>
          <a:bodyPr anchor="t">
            <a:normAutofit lnSpcReduction="10000"/>
          </a:bodyPr>
          <a:lstStyle/>
          <a:p>
            <a:pPr algn="ctr"/>
            <a:r>
              <a:rPr lang="en-US" dirty="0" smtClean="0"/>
              <a:t>2012</a:t>
            </a:r>
          </a:p>
          <a:p>
            <a:pPr lvl="0" algn="ctr"/>
            <a:r>
              <a:rPr lang="en-US" sz="2200" dirty="0" err="1" smtClean="0">
                <a:solidFill>
                  <a:prstClr val="black"/>
                </a:solidFill>
              </a:rPr>
              <a:t>Գրավ</a:t>
            </a:r>
            <a:endParaRPr lang="en-US" sz="2200" dirty="0" smtClean="0">
              <a:solidFill>
                <a:prstClr val="black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05000"/>
            <a:ext cx="4040188" cy="422116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000" dirty="0" smtClean="0"/>
          </a:p>
          <a:p>
            <a:pPr marL="273050" indent="-273050"/>
            <a:endParaRPr lang="en-US" sz="2000" dirty="0"/>
          </a:p>
          <a:p>
            <a:pPr marL="273050" indent="-273050">
              <a:lnSpc>
                <a:spcPct val="150000"/>
              </a:lnSpc>
            </a:pPr>
            <a:r>
              <a:rPr lang="en-US" sz="2000" dirty="0" smtClean="0"/>
              <a:t>441 </a:t>
            </a:r>
            <a:r>
              <a:rPr lang="en-US" sz="2000" dirty="0" err="1" smtClean="0"/>
              <a:t>գրավի</a:t>
            </a:r>
            <a:r>
              <a:rPr lang="en-US" sz="2000" dirty="0" smtClean="0"/>
              <a:t> </a:t>
            </a:r>
            <a:r>
              <a:rPr lang="en-US" sz="2000" dirty="0" err="1" smtClean="0"/>
              <a:t>միջնորդություն</a:t>
            </a:r>
            <a:r>
              <a:rPr lang="en-US" sz="2000" dirty="0" smtClean="0"/>
              <a:t> </a:t>
            </a:r>
            <a:endParaRPr lang="en-US" sz="2000" dirty="0"/>
          </a:p>
          <a:p>
            <a:pPr marL="273050" indent="-273050">
              <a:lnSpc>
                <a:spcPct val="150000"/>
              </a:lnSpc>
            </a:pPr>
            <a:r>
              <a:rPr lang="en-US" sz="2000" dirty="0" smtClean="0"/>
              <a:t>134 </a:t>
            </a:r>
            <a:r>
              <a:rPr lang="en-US" sz="2000" b="1" dirty="0" smtClean="0"/>
              <a:t>(30.3%) </a:t>
            </a:r>
            <a:r>
              <a:rPr lang="en-US" sz="2000" dirty="0" err="1" smtClean="0"/>
              <a:t>բավարարվել</a:t>
            </a:r>
            <a:r>
              <a:rPr lang="en-US" sz="2000" dirty="0" smtClean="0"/>
              <a:t> է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en-US" sz="2000" dirty="0" smtClean="0"/>
              <a:t>273 (62%)  </a:t>
            </a:r>
            <a:r>
              <a:rPr lang="en-US" sz="2000" dirty="0" err="1" smtClean="0"/>
              <a:t>մերժվել</a:t>
            </a:r>
            <a:r>
              <a:rPr lang="en-US" sz="2000" dirty="0" smtClean="0"/>
              <a:t> է 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en-US" sz="2000" dirty="0" smtClean="0"/>
              <a:t>31 (7%) </a:t>
            </a:r>
            <a:r>
              <a:rPr lang="en-US" sz="2000" dirty="0" err="1" smtClean="0"/>
              <a:t>առանց</a:t>
            </a:r>
            <a:r>
              <a:rPr lang="en-US" sz="2000" dirty="0" smtClean="0"/>
              <a:t> </a:t>
            </a:r>
            <a:r>
              <a:rPr lang="en-US" sz="2000" dirty="0" err="1" smtClean="0"/>
              <a:t>քննության</a:t>
            </a:r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6800" y="914400"/>
            <a:ext cx="3886200" cy="838200"/>
          </a:xfrm>
          <a:solidFill>
            <a:schemeClr val="bg1"/>
          </a:solidFill>
        </p:spPr>
        <p:txBody>
          <a:bodyPr anchor="t">
            <a:normAutofit lnSpcReduction="10000"/>
          </a:bodyPr>
          <a:lstStyle/>
          <a:p>
            <a:pPr algn="ctr"/>
            <a:r>
              <a:rPr lang="en-US" dirty="0" smtClean="0"/>
              <a:t>2013</a:t>
            </a:r>
          </a:p>
          <a:p>
            <a:pPr algn="ctr"/>
            <a:r>
              <a:rPr lang="en-US" sz="2200" dirty="0" err="1" smtClean="0"/>
              <a:t>Գրավ</a:t>
            </a:r>
            <a:endParaRPr lang="en-US" sz="2200" dirty="0"/>
          </a:p>
          <a:p>
            <a:pPr algn="ctr"/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1905000"/>
            <a:ext cx="3962400" cy="4191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273050" indent="-273050"/>
            <a:endParaRPr lang="en-US" sz="2000" dirty="0" smtClean="0"/>
          </a:p>
          <a:p>
            <a:pPr marL="273050" indent="-273050"/>
            <a:endParaRPr lang="en-US" sz="2000" dirty="0" smtClean="0"/>
          </a:p>
          <a:p>
            <a:pPr marL="273050" indent="-273050">
              <a:lnSpc>
                <a:spcPct val="150000"/>
              </a:lnSpc>
            </a:pPr>
            <a:r>
              <a:rPr lang="en-US" sz="2000" dirty="0" smtClean="0"/>
              <a:t>576 </a:t>
            </a:r>
            <a:r>
              <a:rPr lang="en-US" sz="2000" dirty="0" err="1" smtClean="0"/>
              <a:t>գրավի</a:t>
            </a:r>
            <a:r>
              <a:rPr lang="en-US" sz="2000" dirty="0" smtClean="0"/>
              <a:t> </a:t>
            </a:r>
            <a:r>
              <a:rPr lang="en-US" sz="2000" dirty="0" err="1" smtClean="0"/>
              <a:t>միջնորդություն</a:t>
            </a:r>
            <a:r>
              <a:rPr lang="en-US" sz="2000" dirty="0" smtClean="0"/>
              <a:t> </a:t>
            </a:r>
          </a:p>
          <a:p>
            <a:pPr marL="273050" indent="-273050">
              <a:lnSpc>
                <a:spcPct val="150000"/>
              </a:lnSpc>
            </a:pPr>
            <a:r>
              <a:rPr lang="en-US" sz="2000" dirty="0" smtClean="0"/>
              <a:t>129 </a:t>
            </a:r>
            <a:r>
              <a:rPr lang="en-US" sz="2000" b="1" dirty="0" smtClean="0"/>
              <a:t>(22.4%) </a:t>
            </a:r>
            <a:r>
              <a:rPr lang="en-US" sz="2000" dirty="0" err="1" smtClean="0"/>
              <a:t>բավարարվել</a:t>
            </a:r>
            <a:r>
              <a:rPr lang="en-US" sz="2000" dirty="0" smtClean="0"/>
              <a:t> է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427 (74.1%) </a:t>
            </a:r>
            <a:r>
              <a:rPr lang="en-US" sz="2000" dirty="0" err="1" smtClean="0"/>
              <a:t>մերժվել</a:t>
            </a:r>
            <a:r>
              <a:rPr lang="en-US" sz="2000" dirty="0" smtClean="0"/>
              <a:t> է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16 (2.8 %) </a:t>
            </a:r>
            <a:r>
              <a:rPr lang="en-US" sz="2000" dirty="0" err="1" smtClean="0"/>
              <a:t>առանց</a:t>
            </a:r>
            <a:r>
              <a:rPr lang="en-US" sz="2000" dirty="0" smtClean="0"/>
              <a:t> </a:t>
            </a:r>
            <a:r>
              <a:rPr lang="en-US" sz="2000" dirty="0" err="1" smtClean="0"/>
              <a:t>քննության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59991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6096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prstClr val="black"/>
                </a:solidFill>
              </a:rPr>
              <a:t>Վիճակագրություն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914400"/>
            <a:ext cx="4040188" cy="914400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pPr lvl="0" algn="ctr"/>
            <a:r>
              <a:rPr lang="en-US" dirty="0" smtClean="0">
                <a:solidFill>
                  <a:prstClr val="black"/>
                </a:solidFill>
              </a:rPr>
              <a:t>2013</a:t>
            </a:r>
            <a:endParaRPr lang="en-US" dirty="0">
              <a:solidFill>
                <a:prstClr val="black"/>
              </a:solidFill>
            </a:endParaRPr>
          </a:p>
          <a:p>
            <a:pPr lvl="0" algn="ctr"/>
            <a:r>
              <a:rPr lang="en-US" sz="2200" dirty="0" err="1">
                <a:solidFill>
                  <a:prstClr val="black"/>
                </a:solidFill>
              </a:rPr>
              <a:t>Գրավ</a:t>
            </a: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905000"/>
            <a:ext cx="4038600" cy="422116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000" dirty="0" smtClean="0"/>
          </a:p>
          <a:p>
            <a:pPr marL="273050" indent="-273050">
              <a:lnSpc>
                <a:spcPct val="150000"/>
              </a:lnSpc>
            </a:pPr>
            <a:endParaRPr lang="en-US" sz="2000" dirty="0" smtClean="0"/>
          </a:p>
          <a:p>
            <a:pPr marL="273050" indent="-273050">
              <a:lnSpc>
                <a:spcPct val="150000"/>
              </a:lnSpc>
            </a:pPr>
            <a:r>
              <a:rPr lang="en-US" sz="2000" dirty="0" smtClean="0"/>
              <a:t>576 </a:t>
            </a:r>
            <a:r>
              <a:rPr lang="en-US" sz="2000" dirty="0" err="1"/>
              <a:t>գրավի</a:t>
            </a:r>
            <a:r>
              <a:rPr lang="en-US" sz="2000" dirty="0"/>
              <a:t> </a:t>
            </a:r>
            <a:r>
              <a:rPr lang="en-US" sz="2000" dirty="0" err="1"/>
              <a:t>միջնորդություն</a:t>
            </a:r>
            <a:r>
              <a:rPr lang="en-US" sz="2000" dirty="0"/>
              <a:t> </a:t>
            </a:r>
          </a:p>
          <a:p>
            <a:pPr marL="273050" indent="-273050">
              <a:lnSpc>
                <a:spcPct val="150000"/>
              </a:lnSpc>
            </a:pPr>
            <a:r>
              <a:rPr lang="en-US" sz="2000" dirty="0"/>
              <a:t>129 </a:t>
            </a:r>
            <a:r>
              <a:rPr lang="en-US" sz="2000" b="1" dirty="0"/>
              <a:t>(22.4%) </a:t>
            </a:r>
            <a:r>
              <a:rPr lang="en-US" sz="2000" dirty="0" err="1"/>
              <a:t>բավարարվել</a:t>
            </a:r>
            <a:r>
              <a:rPr lang="en-US" sz="2000" dirty="0"/>
              <a:t> է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427 (74.1%) </a:t>
            </a:r>
            <a:r>
              <a:rPr lang="en-US" sz="2000" dirty="0" err="1"/>
              <a:t>մերժվել</a:t>
            </a:r>
            <a:r>
              <a:rPr lang="en-US" sz="2000" dirty="0"/>
              <a:t> է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16 (2.8 %) </a:t>
            </a:r>
            <a:r>
              <a:rPr lang="en-US" sz="2000" dirty="0" err="1"/>
              <a:t>առանց</a:t>
            </a:r>
            <a:r>
              <a:rPr lang="en-US" sz="2000" dirty="0"/>
              <a:t> </a:t>
            </a:r>
            <a:r>
              <a:rPr lang="en-US" sz="2000" dirty="0" err="1"/>
              <a:t>քննության</a:t>
            </a:r>
            <a:endParaRPr lang="en-US" sz="2000" dirty="0"/>
          </a:p>
          <a:p>
            <a:pPr marL="273050" indent="-273050"/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6800" y="914400"/>
            <a:ext cx="3886200" cy="914400"/>
          </a:xfrm>
          <a:solidFill>
            <a:schemeClr val="bg1"/>
          </a:solidFill>
        </p:spPr>
        <p:txBody>
          <a:bodyPr anchor="ctr">
            <a:normAutofit fontScale="92500" lnSpcReduction="20000"/>
          </a:bodyPr>
          <a:lstStyle/>
          <a:p>
            <a:pPr algn="ctr"/>
            <a:endParaRPr lang="en-US" sz="1800" dirty="0" smtClean="0"/>
          </a:p>
          <a:p>
            <a:pPr lvl="0" algn="ctr"/>
            <a:r>
              <a:rPr lang="en-US" sz="2200" dirty="0" smtClean="0">
                <a:solidFill>
                  <a:prstClr val="black"/>
                </a:solidFill>
              </a:rPr>
              <a:t>2014 </a:t>
            </a:r>
            <a:r>
              <a:rPr lang="en-US" sz="1700" dirty="0" smtClean="0">
                <a:solidFill>
                  <a:prstClr val="black"/>
                </a:solidFill>
              </a:rPr>
              <a:t>– </a:t>
            </a:r>
            <a:r>
              <a:rPr lang="en-US" sz="1700" dirty="0" err="1" smtClean="0">
                <a:solidFill>
                  <a:prstClr val="black"/>
                </a:solidFill>
              </a:rPr>
              <a:t>առաջին</a:t>
            </a:r>
            <a:r>
              <a:rPr lang="en-US" sz="1700" dirty="0" smtClean="0">
                <a:solidFill>
                  <a:prstClr val="black"/>
                </a:solidFill>
              </a:rPr>
              <a:t> </a:t>
            </a:r>
            <a:r>
              <a:rPr lang="en-US" sz="1700" dirty="0" err="1" smtClean="0">
                <a:solidFill>
                  <a:prstClr val="black"/>
                </a:solidFill>
              </a:rPr>
              <a:t>կիսամյակ</a:t>
            </a:r>
            <a:endParaRPr lang="en-US" sz="1700" dirty="0">
              <a:solidFill>
                <a:prstClr val="black"/>
              </a:solidFill>
            </a:endParaRPr>
          </a:p>
          <a:p>
            <a:pPr lvl="0" algn="ctr"/>
            <a:r>
              <a:rPr lang="en-US" sz="2000" dirty="0" err="1">
                <a:solidFill>
                  <a:prstClr val="black"/>
                </a:solidFill>
              </a:rPr>
              <a:t>Գրավ</a:t>
            </a:r>
            <a:endParaRPr lang="en-US" sz="2000" dirty="0">
              <a:solidFill>
                <a:prstClr val="black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1905000"/>
            <a:ext cx="3886200" cy="4191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273050" indent="-273050"/>
            <a:endParaRPr lang="en-US" sz="2000" dirty="0" smtClean="0"/>
          </a:p>
          <a:p>
            <a:pPr marL="273050" indent="-273050">
              <a:lnSpc>
                <a:spcPct val="150000"/>
              </a:lnSpc>
            </a:pPr>
            <a:endParaRPr lang="en-US" sz="2000" dirty="0" smtClean="0"/>
          </a:p>
          <a:p>
            <a:pPr marL="273050" indent="-273050">
              <a:lnSpc>
                <a:spcPct val="150000"/>
              </a:lnSpc>
            </a:pPr>
            <a:r>
              <a:rPr lang="en-US" sz="2000" dirty="0" smtClean="0"/>
              <a:t>220 </a:t>
            </a:r>
            <a:r>
              <a:rPr lang="en-US" sz="2000" dirty="0" err="1" smtClean="0"/>
              <a:t>գրավի</a:t>
            </a:r>
            <a:r>
              <a:rPr lang="en-US" sz="2000" dirty="0" smtClean="0"/>
              <a:t> </a:t>
            </a:r>
            <a:r>
              <a:rPr lang="en-US" sz="2000" dirty="0" err="1" smtClean="0"/>
              <a:t>միջնորդություն</a:t>
            </a:r>
            <a:endParaRPr lang="en-US" sz="2000" dirty="0" smtClean="0"/>
          </a:p>
          <a:p>
            <a:pPr marL="273050" indent="-273050">
              <a:lnSpc>
                <a:spcPct val="150000"/>
              </a:lnSpc>
            </a:pPr>
            <a:r>
              <a:rPr lang="en-US" sz="2000" dirty="0" smtClean="0"/>
              <a:t>42 </a:t>
            </a:r>
            <a:r>
              <a:rPr lang="en-US" sz="2000" b="1" dirty="0" smtClean="0"/>
              <a:t>(19%)  </a:t>
            </a:r>
            <a:r>
              <a:rPr lang="en-US" sz="2000" dirty="0" err="1" smtClean="0"/>
              <a:t>բավարարվել</a:t>
            </a:r>
            <a:r>
              <a:rPr lang="en-US" sz="2000" dirty="0" smtClean="0"/>
              <a:t> է</a:t>
            </a:r>
          </a:p>
          <a:p>
            <a:pPr marL="273050" indent="-273050">
              <a:lnSpc>
                <a:spcPct val="150000"/>
              </a:lnSpc>
            </a:pPr>
            <a:r>
              <a:rPr lang="en-US" sz="2000" dirty="0" smtClean="0"/>
              <a:t>172 (78%) </a:t>
            </a:r>
            <a:r>
              <a:rPr lang="en-US" sz="2000" dirty="0" err="1" smtClean="0"/>
              <a:t>մերժվել</a:t>
            </a:r>
            <a:r>
              <a:rPr lang="en-US" sz="2000" dirty="0" smtClean="0"/>
              <a:t> է </a:t>
            </a:r>
          </a:p>
          <a:p>
            <a:pPr marL="273050" indent="-273050">
              <a:lnSpc>
                <a:spcPct val="150000"/>
              </a:lnSpc>
            </a:pPr>
            <a:r>
              <a:rPr lang="en-US" sz="2000" dirty="0" smtClean="0"/>
              <a:t>3 (1.3%) </a:t>
            </a:r>
            <a:r>
              <a:rPr lang="en-US" sz="2000" dirty="0" err="1" smtClean="0"/>
              <a:t>առանց</a:t>
            </a:r>
            <a:r>
              <a:rPr lang="en-US" sz="2000" dirty="0" smtClean="0"/>
              <a:t> </a:t>
            </a:r>
            <a:r>
              <a:rPr lang="en-US" sz="2000" dirty="0" err="1" smtClean="0"/>
              <a:t>քննության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64973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63976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2800" dirty="0" err="1">
                <a:solidFill>
                  <a:prstClr val="black"/>
                </a:solidFill>
              </a:rPr>
              <a:t>Վիճակագրություն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0026"/>
            <a:ext cx="8382000" cy="5549374"/>
          </a:xfrm>
        </p:spPr>
        <p:txBody>
          <a:bodyPr>
            <a:normAutofit/>
          </a:bodyPr>
          <a:lstStyle/>
          <a:p>
            <a:pPr marL="450850" lvl="2" indent="0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4" name="Диаграмма 10"/>
          <p:cNvGraphicFramePr/>
          <p:nvPr>
            <p:extLst>
              <p:ext uri="{D42A27DB-BD31-4B8C-83A1-F6EECF244321}">
                <p14:modId xmlns:p14="http://schemas.microsoft.com/office/powerpoint/2010/main" val="3741650370"/>
              </p:ext>
            </p:extLst>
          </p:nvPr>
        </p:nvGraphicFramePr>
        <p:xfrm>
          <a:off x="1752600" y="1600200"/>
          <a:ext cx="57912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2286000" y="1054583"/>
            <a:ext cx="487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latin typeface="Sylfaen" pitchFamily="18" charset="0"/>
                <a:ea typeface="Calibri"/>
                <a:cs typeface="Times New Roman"/>
              </a:rPr>
              <a:t>Կիրառված</a:t>
            </a:r>
            <a:r>
              <a:rPr lang="en-US" b="1" dirty="0" smtClean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b="1" dirty="0" err="1" smtClean="0">
                <a:latin typeface="Sylfaen" pitchFamily="18" charset="0"/>
                <a:ea typeface="Calibri"/>
                <a:cs typeface="Times New Roman"/>
              </a:rPr>
              <a:t>խափանման</a:t>
            </a:r>
            <a:r>
              <a:rPr lang="en-US" b="1" dirty="0" smtClean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b="1" dirty="0" err="1" smtClean="0">
                <a:latin typeface="Sylfaen" pitchFamily="18" charset="0"/>
                <a:ea typeface="Calibri"/>
                <a:cs typeface="Times New Roman"/>
              </a:rPr>
              <a:t>միջոցները</a:t>
            </a:r>
            <a:r>
              <a:rPr lang="en-US" b="1" dirty="0" smtClean="0">
                <a:latin typeface="Sylfaen" pitchFamily="18" charset="0"/>
                <a:ea typeface="Calibri"/>
                <a:cs typeface="Times New Roman"/>
              </a:rPr>
              <a:t> – 2010թ.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84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63976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2800" dirty="0" err="1">
                <a:solidFill>
                  <a:prstClr val="black"/>
                </a:solidFill>
              </a:rPr>
              <a:t>Վիճակագրություն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0026"/>
            <a:ext cx="8382000" cy="5549374"/>
          </a:xfrm>
        </p:spPr>
        <p:txBody>
          <a:bodyPr>
            <a:normAutofit/>
          </a:bodyPr>
          <a:lstStyle/>
          <a:p>
            <a:pPr marL="450850" lvl="2" indent="0" algn="ctr">
              <a:buNone/>
            </a:pPr>
            <a:r>
              <a:rPr lang="en-US" sz="1600" b="1" dirty="0" err="1" smtClean="0">
                <a:latin typeface="Sylfaen" pitchFamily="18" charset="0"/>
                <a:ea typeface="Calibri"/>
                <a:cs typeface="Times New Roman"/>
              </a:rPr>
              <a:t>Կիրառված</a:t>
            </a:r>
            <a:r>
              <a:rPr lang="en-US" sz="1600" b="1" dirty="0" smtClean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600" b="1" dirty="0" err="1" smtClean="0">
                <a:latin typeface="Sylfaen" pitchFamily="18" charset="0"/>
                <a:ea typeface="Calibri"/>
                <a:cs typeface="Times New Roman"/>
              </a:rPr>
              <a:t>խափանման</a:t>
            </a:r>
            <a:r>
              <a:rPr lang="en-US" sz="1600" b="1" dirty="0" smtClean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600" b="1" dirty="0" err="1" smtClean="0">
                <a:latin typeface="Sylfaen" pitchFamily="18" charset="0"/>
                <a:ea typeface="Calibri"/>
                <a:cs typeface="Times New Roman"/>
              </a:rPr>
              <a:t>միջոցների</a:t>
            </a:r>
            <a:r>
              <a:rPr lang="en-US" sz="1600" b="1" dirty="0" smtClean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600" b="1" dirty="0" err="1" smtClean="0">
                <a:latin typeface="Sylfaen" pitchFamily="18" charset="0"/>
                <a:ea typeface="Calibri"/>
                <a:cs typeface="Times New Roman"/>
              </a:rPr>
              <a:t>տեսակները</a:t>
            </a:r>
            <a:r>
              <a:rPr lang="en-US" sz="1600" b="1" dirty="0" smtClean="0">
                <a:latin typeface="Times LatArm"/>
                <a:ea typeface="Calibri"/>
                <a:cs typeface="Times New Roman"/>
              </a:rPr>
              <a:t> </a:t>
            </a:r>
            <a:r>
              <a:rPr lang="en-US" sz="1600" b="1" dirty="0" err="1">
                <a:latin typeface="Times LatArm"/>
                <a:ea typeface="Calibri"/>
                <a:cs typeface="Times New Roman"/>
              </a:rPr>
              <a:t>Áëï</a:t>
            </a:r>
            <a:r>
              <a:rPr lang="en-US" sz="1600" b="1" dirty="0">
                <a:latin typeface="Times LatArm"/>
                <a:ea typeface="Calibri"/>
                <a:cs typeface="Times New Roman"/>
              </a:rPr>
              <a:t> ¹³ï³ñ³ÝÝ»ñÇ</a:t>
            </a:r>
            <a:r>
              <a:rPr lang="en-US" sz="1600" dirty="0">
                <a:latin typeface="Times LatArm"/>
                <a:ea typeface="Calibri"/>
                <a:cs typeface="Times New Roman"/>
              </a:rPr>
              <a:t> </a:t>
            </a:r>
            <a:endParaRPr lang="en-US" sz="1600" dirty="0"/>
          </a:p>
          <a:p>
            <a:endParaRPr lang="en-US" dirty="0"/>
          </a:p>
        </p:txBody>
      </p:sp>
      <p:graphicFrame>
        <p:nvGraphicFramePr>
          <p:cNvPr id="6" name="Диаграмма 13"/>
          <p:cNvGraphicFramePr/>
          <p:nvPr>
            <p:extLst>
              <p:ext uri="{D42A27DB-BD31-4B8C-83A1-F6EECF244321}">
                <p14:modId xmlns:p14="http://schemas.microsoft.com/office/powerpoint/2010/main" val="1558623549"/>
              </p:ext>
            </p:extLst>
          </p:nvPr>
        </p:nvGraphicFramePr>
        <p:xfrm>
          <a:off x="2057400" y="1828800"/>
          <a:ext cx="5483225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0326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6096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prstClr val="black"/>
                </a:solidFill>
              </a:rPr>
              <a:t>Վիճակագրություն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1752600"/>
            <a:ext cx="7010400" cy="2895600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ctr">
            <a:normAutofit lnSpcReduction="10000"/>
          </a:bodyPr>
          <a:lstStyle/>
          <a:p>
            <a:pPr marL="0" lvl="0" indent="0" algn="just">
              <a:lnSpc>
                <a:spcPct val="150000"/>
              </a:lnSpc>
              <a:buNone/>
            </a:pPr>
            <a:endParaRPr lang="en-US" sz="2000" dirty="0" smtClean="0">
              <a:solidFill>
                <a:prstClr val="black"/>
              </a:solidFill>
            </a:endParaRPr>
          </a:p>
          <a:p>
            <a:pPr marL="0" lvl="0" indent="0" algn="just">
              <a:lnSpc>
                <a:spcPct val="150000"/>
              </a:lnSpc>
              <a:buNone/>
            </a:pPr>
            <a:endParaRPr lang="en-US" sz="2000" dirty="0">
              <a:solidFill>
                <a:prstClr val="black"/>
              </a:solidFill>
            </a:endParaRPr>
          </a:p>
          <a:p>
            <a:pPr marL="0" lvl="0" indent="0" algn="just">
              <a:lnSpc>
                <a:spcPct val="150000"/>
              </a:lnSpc>
              <a:buNone/>
            </a:pPr>
            <a:r>
              <a:rPr lang="en-US" sz="2000" dirty="0" smtClean="0">
                <a:solidFill>
                  <a:prstClr val="black"/>
                </a:solidFill>
              </a:rPr>
              <a:t>2013թ</a:t>
            </a:r>
            <a:r>
              <a:rPr lang="en-US" sz="2000" dirty="0">
                <a:solidFill>
                  <a:prstClr val="black"/>
                </a:solidFill>
              </a:rPr>
              <a:t>. </a:t>
            </a:r>
            <a:r>
              <a:rPr lang="en-US" sz="2000" dirty="0" err="1">
                <a:solidFill>
                  <a:prstClr val="black"/>
                </a:solidFill>
              </a:rPr>
              <a:t>հունվարի</a:t>
            </a:r>
            <a:r>
              <a:rPr lang="en-US" sz="2000" dirty="0">
                <a:solidFill>
                  <a:prstClr val="black"/>
                </a:solidFill>
              </a:rPr>
              <a:t> 1-ի </a:t>
            </a:r>
            <a:r>
              <a:rPr lang="en-US" sz="2000" dirty="0" err="1" smtClean="0">
                <a:solidFill>
                  <a:prstClr val="black"/>
                </a:solidFill>
              </a:rPr>
              <a:t>դրությամբ</a:t>
            </a:r>
            <a:r>
              <a:rPr lang="en-US" sz="2000" dirty="0" smtClean="0">
                <a:solidFill>
                  <a:prstClr val="black"/>
                </a:solidFill>
              </a:rPr>
              <a:t> ՀՀ </a:t>
            </a:r>
            <a:r>
              <a:rPr lang="en-US" sz="2000" dirty="0" err="1" smtClean="0">
                <a:solidFill>
                  <a:prstClr val="black"/>
                </a:solidFill>
              </a:rPr>
              <a:t>բոլոր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</a:rPr>
              <a:t>քրեակատարողական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</a:rPr>
              <a:t>հիմնարկներում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</a:rPr>
              <a:t>պահվում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</a:rPr>
              <a:t>էր</a:t>
            </a:r>
            <a:r>
              <a:rPr lang="en-US" sz="2000" dirty="0" smtClean="0">
                <a:solidFill>
                  <a:prstClr val="black"/>
                </a:solidFill>
              </a:rPr>
              <a:t> 4756 </a:t>
            </a:r>
            <a:r>
              <a:rPr lang="en-US" sz="2000" dirty="0" err="1" smtClean="0">
                <a:solidFill>
                  <a:prstClr val="black"/>
                </a:solidFill>
              </a:rPr>
              <a:t>անձ</a:t>
            </a:r>
            <a:r>
              <a:rPr lang="en-US" sz="2000" dirty="0" smtClean="0">
                <a:solidFill>
                  <a:prstClr val="black"/>
                </a:solidFill>
              </a:rPr>
              <a:t>, </a:t>
            </a:r>
            <a:r>
              <a:rPr lang="en-US" sz="2000" dirty="0" err="1" smtClean="0">
                <a:solidFill>
                  <a:prstClr val="black"/>
                </a:solidFill>
              </a:rPr>
              <a:t>որից</a:t>
            </a:r>
            <a:r>
              <a:rPr lang="en-US" sz="2000" dirty="0" smtClean="0">
                <a:solidFill>
                  <a:prstClr val="black"/>
                </a:solidFill>
              </a:rPr>
              <a:t> 1228-ը </a:t>
            </a:r>
            <a:r>
              <a:rPr lang="en-US" sz="2000" dirty="0" err="1" smtClean="0">
                <a:solidFill>
                  <a:prstClr val="black"/>
                </a:solidFill>
              </a:rPr>
              <a:t>կամ</a:t>
            </a:r>
            <a:r>
              <a:rPr lang="en-US" sz="2000" dirty="0" smtClean="0">
                <a:solidFill>
                  <a:prstClr val="black"/>
                </a:solidFill>
              </a:rPr>
              <a:t> 28%` </a:t>
            </a:r>
            <a:r>
              <a:rPr lang="en-US" sz="2000" dirty="0" err="1" smtClean="0">
                <a:solidFill>
                  <a:prstClr val="black"/>
                </a:solidFill>
              </a:rPr>
              <a:t>խափանման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</a:rPr>
              <a:t>միջոց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</a:rPr>
              <a:t>կալանքի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</a:rPr>
              <a:t>տակ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</a:rPr>
              <a:t>գտնվող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</a:rPr>
              <a:t>անձինք</a:t>
            </a:r>
            <a:r>
              <a:rPr lang="en-US" sz="2000" dirty="0" smtClean="0">
                <a:solidFill>
                  <a:prstClr val="black"/>
                </a:solidFill>
              </a:rPr>
              <a:t>։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000" dirty="0" smtClean="0"/>
          </a:p>
          <a:p>
            <a:pPr marL="273050" indent="-273050">
              <a:lnSpc>
                <a:spcPct val="150000"/>
              </a:lnSpc>
            </a:pPr>
            <a:endParaRPr lang="en-US" sz="2000" dirty="0" smtClean="0"/>
          </a:p>
          <a:p>
            <a:pPr marL="273050" indent="-273050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2335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6096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err="1" smtClean="0">
                <a:solidFill>
                  <a:prstClr val="black"/>
                </a:solidFill>
              </a:rPr>
              <a:t>Ներկա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</a:rPr>
              <a:t>վիճակը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990600"/>
            <a:ext cx="8153400" cy="4724400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>
            <a:normAutofit fontScale="92500"/>
          </a:bodyPr>
          <a:lstStyle/>
          <a:p>
            <a:pPr marL="0" lvl="0" indent="0" algn="just">
              <a:lnSpc>
                <a:spcPct val="150000"/>
              </a:lnSpc>
              <a:buNone/>
            </a:pPr>
            <a:endParaRPr lang="en-US" sz="1800" dirty="0" smtClean="0">
              <a:solidFill>
                <a:srgbClr val="000000"/>
              </a:solidFill>
              <a:latin typeface="Sylfaen"/>
            </a:endParaRPr>
          </a:p>
          <a:p>
            <a:pPr marL="0" lvl="0" indent="0" algn="just">
              <a:lnSpc>
                <a:spcPct val="150000"/>
              </a:lnSpc>
              <a:buNone/>
            </a:pPr>
            <a:r>
              <a:rPr lang="en-US" sz="2000" dirty="0">
                <a:latin typeface="Sylfaen"/>
              </a:rPr>
              <a:t>«</a:t>
            </a:r>
            <a:r>
              <a:rPr lang="hy-AM" sz="2000" dirty="0" smtClean="0">
                <a:latin typeface="Sylfaen"/>
              </a:rPr>
              <a:t>Ձեռք </a:t>
            </a:r>
            <a:r>
              <a:rPr lang="hy-AM" sz="2000" dirty="0">
                <a:latin typeface="Sylfaen"/>
              </a:rPr>
              <a:t>բերված տվյալները ցույց են տալիս, որ մինչդատական կալանքը Հայաստանում, ի հակասություն միջազգային ստանդարտների, կիրառվում է ոչ որպես ծայրահեղ միջոց: Հակառակը, կալանքի միջնորդություն ներկայացնելը և այդ միջնորդությունների բավարարումը համատարած բնույթ են կրում: Գրեթե բացառվում է մինչդատական կալանքից ազատելը` նախքան դատաքննությունն սկսելը, և անձը կալանքի տակ պահվում է մինչև վերջնական դատավճռի կայացումը: Գրավը կամ ազատությունից զրկելու հետ չկապված խափանման այլ միջոցները հազվադեպ են </a:t>
            </a:r>
            <a:r>
              <a:rPr lang="hy-AM" sz="2000" dirty="0" smtClean="0">
                <a:latin typeface="Sylfaen"/>
              </a:rPr>
              <a:t>կիրառվում</a:t>
            </a:r>
            <a:r>
              <a:rPr lang="en-US" sz="2000" dirty="0" smtClean="0">
                <a:latin typeface="Sylfaen"/>
              </a:rPr>
              <a:t>»</a:t>
            </a:r>
            <a:r>
              <a:rPr lang="hy-AM" sz="2000" dirty="0" smtClean="0">
                <a:latin typeface="Sylfaen"/>
              </a:rPr>
              <a:t>:</a:t>
            </a:r>
            <a:endParaRPr lang="en-US" sz="2000" dirty="0" smtClean="0"/>
          </a:p>
          <a:p>
            <a:pPr marL="0" lvl="0" indent="0" algn="just">
              <a:lnSpc>
                <a:spcPct val="150000"/>
              </a:lnSpc>
              <a:buNone/>
            </a:pPr>
            <a:endParaRPr lang="en-US" sz="1500" dirty="0" smtClean="0">
              <a:solidFill>
                <a:prstClr val="black"/>
              </a:solidFill>
            </a:endParaRPr>
          </a:p>
          <a:p>
            <a:pPr marL="0" lvl="0" indent="0" algn="just">
              <a:lnSpc>
                <a:spcPct val="150000"/>
              </a:lnSpc>
              <a:buNone/>
            </a:pPr>
            <a:endParaRPr lang="en-US" sz="1500" b="1" dirty="0">
              <a:solidFill>
                <a:prstClr val="black"/>
              </a:solidFill>
            </a:endParaRPr>
          </a:p>
          <a:p>
            <a:pPr marL="273050" indent="-273050">
              <a:lnSpc>
                <a:spcPct val="150000"/>
              </a:lnSpc>
            </a:pPr>
            <a:endParaRPr lang="en-US" sz="2000" dirty="0" smtClean="0"/>
          </a:p>
          <a:p>
            <a:pPr marL="273050" indent="-273050"/>
            <a:endParaRPr lang="en-US" sz="2000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533400" y="5715000"/>
            <a:ext cx="8153400" cy="762000"/>
          </a:xfrm>
          <a:solidFill>
            <a:schemeClr val="bg1"/>
          </a:solidFill>
        </p:spPr>
        <p:txBody>
          <a:bodyPr anchor="t">
            <a:normAutofit fontScale="32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4300" dirty="0" smtClean="0">
                <a:solidFill>
                  <a:prstClr val="black"/>
                </a:solidFill>
              </a:rPr>
              <a:t>«</a:t>
            </a:r>
            <a:r>
              <a:rPr lang="en-US" sz="4300" dirty="0" err="1">
                <a:solidFill>
                  <a:prstClr val="black"/>
                </a:solidFill>
              </a:rPr>
              <a:t>Ազատությունից</a:t>
            </a:r>
            <a:r>
              <a:rPr lang="en-US" sz="4300" dirty="0">
                <a:solidFill>
                  <a:prstClr val="black"/>
                </a:solidFill>
              </a:rPr>
              <a:t> </a:t>
            </a:r>
            <a:r>
              <a:rPr lang="en-US" sz="4300" dirty="0" err="1">
                <a:solidFill>
                  <a:prstClr val="black"/>
                </a:solidFill>
              </a:rPr>
              <a:t>զրկելու</a:t>
            </a:r>
            <a:r>
              <a:rPr lang="en-US" sz="4300" dirty="0">
                <a:solidFill>
                  <a:prstClr val="black"/>
                </a:solidFill>
              </a:rPr>
              <a:t> </a:t>
            </a:r>
            <a:r>
              <a:rPr lang="en-US" sz="4300" dirty="0" err="1">
                <a:solidFill>
                  <a:prstClr val="black"/>
                </a:solidFill>
              </a:rPr>
              <a:t>հետ</a:t>
            </a:r>
            <a:r>
              <a:rPr lang="en-US" sz="4300" dirty="0">
                <a:solidFill>
                  <a:prstClr val="black"/>
                </a:solidFill>
              </a:rPr>
              <a:t> </a:t>
            </a:r>
            <a:r>
              <a:rPr lang="en-US" sz="4300" dirty="0" err="1">
                <a:solidFill>
                  <a:prstClr val="black"/>
                </a:solidFill>
              </a:rPr>
              <a:t>կապված</a:t>
            </a:r>
            <a:r>
              <a:rPr lang="en-US" sz="4300" dirty="0">
                <a:solidFill>
                  <a:prstClr val="black"/>
                </a:solidFill>
              </a:rPr>
              <a:t> </a:t>
            </a:r>
            <a:r>
              <a:rPr lang="en-US" sz="4300" dirty="0" err="1">
                <a:solidFill>
                  <a:prstClr val="black"/>
                </a:solidFill>
              </a:rPr>
              <a:t>պատիժների</a:t>
            </a:r>
            <a:r>
              <a:rPr lang="en-US" sz="4300" dirty="0">
                <a:solidFill>
                  <a:prstClr val="black"/>
                </a:solidFill>
              </a:rPr>
              <a:t> և </a:t>
            </a:r>
            <a:r>
              <a:rPr lang="en-US" sz="4300" dirty="0" err="1">
                <a:solidFill>
                  <a:prstClr val="black"/>
                </a:solidFill>
              </a:rPr>
              <a:t>այլ</a:t>
            </a:r>
            <a:r>
              <a:rPr lang="en-US" sz="4300" dirty="0">
                <a:solidFill>
                  <a:prstClr val="black"/>
                </a:solidFill>
              </a:rPr>
              <a:t> </a:t>
            </a:r>
            <a:r>
              <a:rPr lang="en-US" sz="4300" dirty="0" err="1">
                <a:solidFill>
                  <a:prstClr val="black"/>
                </a:solidFill>
              </a:rPr>
              <a:t>միջոցների</a:t>
            </a:r>
            <a:r>
              <a:rPr lang="en-US" sz="4300" dirty="0">
                <a:solidFill>
                  <a:prstClr val="black"/>
                </a:solidFill>
              </a:rPr>
              <a:t> </a:t>
            </a:r>
            <a:r>
              <a:rPr lang="en-US" sz="4300" dirty="0" err="1">
                <a:solidFill>
                  <a:prstClr val="black"/>
                </a:solidFill>
              </a:rPr>
              <a:t>կիրառման</a:t>
            </a:r>
            <a:r>
              <a:rPr lang="en-US" sz="4300" dirty="0">
                <a:solidFill>
                  <a:prstClr val="black"/>
                </a:solidFill>
              </a:rPr>
              <a:t> </a:t>
            </a:r>
            <a:r>
              <a:rPr lang="en-US" sz="4300" dirty="0" err="1">
                <a:solidFill>
                  <a:prstClr val="black"/>
                </a:solidFill>
              </a:rPr>
              <a:t>նվազեցումը</a:t>
            </a:r>
            <a:r>
              <a:rPr lang="en-US" sz="4300" dirty="0">
                <a:solidFill>
                  <a:prstClr val="black"/>
                </a:solidFill>
              </a:rPr>
              <a:t> </a:t>
            </a:r>
            <a:r>
              <a:rPr lang="en-US" sz="4300" dirty="0" err="1">
                <a:solidFill>
                  <a:prstClr val="black"/>
                </a:solidFill>
              </a:rPr>
              <a:t>Հայաստանում</a:t>
            </a:r>
            <a:r>
              <a:rPr lang="en-US" sz="4300" dirty="0">
                <a:solidFill>
                  <a:prstClr val="black"/>
                </a:solidFill>
              </a:rPr>
              <a:t>» </a:t>
            </a:r>
            <a:r>
              <a:rPr lang="en-US" sz="4300" dirty="0" err="1">
                <a:solidFill>
                  <a:prstClr val="black"/>
                </a:solidFill>
              </a:rPr>
              <a:t>Տեʹս</a:t>
            </a:r>
            <a:r>
              <a:rPr lang="en-US" sz="4300" dirty="0">
                <a:solidFill>
                  <a:prstClr val="black"/>
                </a:solidFill>
              </a:rPr>
              <a:t> </a:t>
            </a:r>
            <a:r>
              <a:rPr lang="en-US" sz="4300" b="1" dirty="0">
                <a:solidFill>
                  <a:prstClr val="black"/>
                </a:solidFill>
                <a:hlinkClick r:id="rId2"/>
              </a:rPr>
              <a:t>http://</a:t>
            </a:r>
            <a:r>
              <a:rPr lang="en-US" sz="4300" b="1" dirty="0" smtClean="0">
                <a:solidFill>
                  <a:prstClr val="black"/>
                </a:solidFill>
                <a:hlinkClick r:id="rId2"/>
              </a:rPr>
              <a:t>www.coe.am/docs/custodial-sentences-am.pdf</a:t>
            </a:r>
            <a:endParaRPr lang="en-US" sz="4300" dirty="0" smtClean="0"/>
          </a:p>
          <a:p>
            <a:pPr marL="273050" indent="-273050">
              <a:lnSpc>
                <a:spcPct val="150000"/>
              </a:lnSpc>
            </a:pPr>
            <a:endParaRPr lang="en-US" sz="2000" dirty="0" smtClean="0"/>
          </a:p>
          <a:p>
            <a:pPr marL="273050" indent="-273050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9431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6096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err="1" smtClean="0">
                <a:solidFill>
                  <a:prstClr val="black"/>
                </a:solidFill>
              </a:rPr>
              <a:t>Ներկա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</a:rPr>
              <a:t>վիճակը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990600"/>
            <a:ext cx="8153400" cy="4724400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>
            <a:normAutofit fontScale="77500" lnSpcReduction="20000"/>
          </a:bodyPr>
          <a:lstStyle/>
          <a:p>
            <a:pPr marL="0" lvl="0" indent="0" algn="just">
              <a:lnSpc>
                <a:spcPct val="150000"/>
              </a:lnSpc>
              <a:buNone/>
            </a:pPr>
            <a:endParaRPr lang="en-US" sz="1800" dirty="0" smtClean="0">
              <a:solidFill>
                <a:srgbClr val="000000"/>
              </a:solidFill>
              <a:latin typeface="Sylfaen"/>
            </a:endParaRPr>
          </a:p>
          <a:p>
            <a:pPr marL="0" lvl="0" indent="0" algn="just">
              <a:lnSpc>
                <a:spcPct val="150000"/>
              </a:lnSpc>
              <a:buNone/>
            </a:pPr>
            <a:r>
              <a:rPr lang="en-US" sz="2000" dirty="0" smtClean="0">
                <a:latin typeface="Sylfaen"/>
              </a:rPr>
              <a:t>«</a:t>
            </a:r>
            <a:r>
              <a:rPr lang="en-US" sz="2000" dirty="0" err="1" smtClean="0">
                <a:latin typeface="Sylfaen"/>
              </a:rPr>
              <a:t>Ներկայից</a:t>
            </a:r>
            <a:r>
              <a:rPr lang="en-US" sz="2000" dirty="0" smtClean="0">
                <a:latin typeface="Sylfaen"/>
              </a:rPr>
              <a:t> </a:t>
            </a:r>
            <a:r>
              <a:rPr lang="en-US" sz="2000" dirty="0" err="1" smtClean="0">
                <a:latin typeface="Sylfaen"/>
              </a:rPr>
              <a:t>գործելակերպը</a:t>
            </a:r>
            <a:r>
              <a:rPr lang="en-US" sz="2000" dirty="0" smtClean="0">
                <a:latin typeface="Sylfaen"/>
              </a:rPr>
              <a:t> </a:t>
            </a:r>
            <a:r>
              <a:rPr lang="hy-AM" sz="2000" dirty="0">
                <a:solidFill>
                  <a:srgbClr val="000000"/>
                </a:solidFill>
                <a:latin typeface="Sylfaen"/>
              </a:rPr>
              <a:t>որոշ չափով կարող է բացատրվել Քրեական դատավարության օրենսգրքում (ՔԴՕ) կալանքի գործուն այլընտրանքների սակավությամբ և ազատությունից զրկելու հետ չկապված խափանման միջոցների պայմանները մեղադրյալների կողմից պահպանելու նկատմամբ հսկողություն իրականացնող մարմնի կամ կազմակերպության բացակայությամբ (ինչպիսին, օրինակ, կարող է լինել պրոբացիոն ծառայությունը): Մյուս կողմից, դատախազներն ու դատարանները հակված կամ ի զորու չեն իրենց գործելակերպը համապատասխանեցնել մինչդատական կալանքի վերաբերյալ Մարդու իրավունքների եվրոպական դատարանի (ՄԻԵԴ) վճիռներին ու Եվրոպայի խորհրդի հանձնարարականներին: Ամեն ինչ խոսում է այն մասին, որ այս թերի վիճակը չի կարող փոխվել, քանի դեռ չեն ձևավորվել իրավական կամ այլ խթաններ` քրեական արդարադատության համար պատասխանատու գերատեսչությունների գործելաոճը փոխելու </a:t>
            </a:r>
            <a:r>
              <a:rPr lang="hy-AM" sz="2000" dirty="0" smtClean="0">
                <a:solidFill>
                  <a:srgbClr val="000000"/>
                </a:solidFill>
                <a:latin typeface="Sylfaen"/>
              </a:rPr>
              <a:t>համար</a:t>
            </a:r>
            <a:r>
              <a:rPr lang="en-US" sz="2000" dirty="0" smtClean="0">
                <a:latin typeface="Sylfaen"/>
              </a:rPr>
              <a:t>»</a:t>
            </a:r>
            <a:r>
              <a:rPr lang="hy-AM" sz="2000" dirty="0" smtClean="0">
                <a:latin typeface="Sylfaen"/>
              </a:rPr>
              <a:t>:</a:t>
            </a:r>
            <a:endParaRPr lang="en-US" sz="2000" dirty="0" smtClean="0"/>
          </a:p>
          <a:p>
            <a:pPr marL="0" lvl="0" indent="0" algn="just">
              <a:lnSpc>
                <a:spcPct val="150000"/>
              </a:lnSpc>
              <a:buNone/>
            </a:pPr>
            <a:endParaRPr lang="en-US" sz="1500" dirty="0" smtClean="0">
              <a:solidFill>
                <a:prstClr val="black"/>
              </a:solidFill>
            </a:endParaRPr>
          </a:p>
          <a:p>
            <a:pPr marL="0" lvl="0" indent="0" algn="just">
              <a:lnSpc>
                <a:spcPct val="150000"/>
              </a:lnSpc>
              <a:buNone/>
            </a:pPr>
            <a:endParaRPr lang="en-US" sz="1500" b="1" dirty="0">
              <a:solidFill>
                <a:prstClr val="black"/>
              </a:solidFill>
            </a:endParaRPr>
          </a:p>
          <a:p>
            <a:pPr marL="273050" indent="-273050">
              <a:lnSpc>
                <a:spcPct val="150000"/>
              </a:lnSpc>
            </a:pPr>
            <a:endParaRPr lang="en-US" sz="2000" dirty="0" smtClean="0"/>
          </a:p>
          <a:p>
            <a:pPr marL="273050" indent="-273050"/>
            <a:endParaRPr lang="en-US" sz="2000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533400" y="5715000"/>
            <a:ext cx="8153400" cy="762000"/>
          </a:xfrm>
          <a:solidFill>
            <a:schemeClr val="bg1"/>
          </a:solidFill>
        </p:spPr>
        <p:txBody>
          <a:bodyPr anchor="t">
            <a:normAutofit fontScale="32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4300" dirty="0" smtClean="0">
                <a:solidFill>
                  <a:prstClr val="black"/>
                </a:solidFill>
              </a:rPr>
              <a:t>«</a:t>
            </a:r>
            <a:r>
              <a:rPr lang="en-US" sz="4300" dirty="0" err="1">
                <a:solidFill>
                  <a:prstClr val="black"/>
                </a:solidFill>
              </a:rPr>
              <a:t>Ազատությունից</a:t>
            </a:r>
            <a:r>
              <a:rPr lang="en-US" sz="4300" dirty="0">
                <a:solidFill>
                  <a:prstClr val="black"/>
                </a:solidFill>
              </a:rPr>
              <a:t> </a:t>
            </a:r>
            <a:r>
              <a:rPr lang="en-US" sz="4300" dirty="0" err="1">
                <a:solidFill>
                  <a:prstClr val="black"/>
                </a:solidFill>
              </a:rPr>
              <a:t>զրկելու</a:t>
            </a:r>
            <a:r>
              <a:rPr lang="en-US" sz="4300" dirty="0">
                <a:solidFill>
                  <a:prstClr val="black"/>
                </a:solidFill>
              </a:rPr>
              <a:t> </a:t>
            </a:r>
            <a:r>
              <a:rPr lang="en-US" sz="4300" dirty="0" err="1">
                <a:solidFill>
                  <a:prstClr val="black"/>
                </a:solidFill>
              </a:rPr>
              <a:t>հետ</a:t>
            </a:r>
            <a:r>
              <a:rPr lang="en-US" sz="4300" dirty="0">
                <a:solidFill>
                  <a:prstClr val="black"/>
                </a:solidFill>
              </a:rPr>
              <a:t> </a:t>
            </a:r>
            <a:r>
              <a:rPr lang="en-US" sz="4300" dirty="0" err="1">
                <a:solidFill>
                  <a:prstClr val="black"/>
                </a:solidFill>
              </a:rPr>
              <a:t>կապված</a:t>
            </a:r>
            <a:r>
              <a:rPr lang="en-US" sz="4300" dirty="0">
                <a:solidFill>
                  <a:prstClr val="black"/>
                </a:solidFill>
              </a:rPr>
              <a:t> </a:t>
            </a:r>
            <a:r>
              <a:rPr lang="en-US" sz="4300" dirty="0" err="1">
                <a:solidFill>
                  <a:prstClr val="black"/>
                </a:solidFill>
              </a:rPr>
              <a:t>պատիժների</a:t>
            </a:r>
            <a:r>
              <a:rPr lang="en-US" sz="4300" dirty="0">
                <a:solidFill>
                  <a:prstClr val="black"/>
                </a:solidFill>
              </a:rPr>
              <a:t> և </a:t>
            </a:r>
            <a:r>
              <a:rPr lang="en-US" sz="4300" dirty="0" err="1">
                <a:solidFill>
                  <a:prstClr val="black"/>
                </a:solidFill>
              </a:rPr>
              <a:t>այլ</a:t>
            </a:r>
            <a:r>
              <a:rPr lang="en-US" sz="4300" dirty="0">
                <a:solidFill>
                  <a:prstClr val="black"/>
                </a:solidFill>
              </a:rPr>
              <a:t> </a:t>
            </a:r>
            <a:r>
              <a:rPr lang="en-US" sz="4300" dirty="0" err="1">
                <a:solidFill>
                  <a:prstClr val="black"/>
                </a:solidFill>
              </a:rPr>
              <a:t>միջոցների</a:t>
            </a:r>
            <a:r>
              <a:rPr lang="en-US" sz="4300" dirty="0">
                <a:solidFill>
                  <a:prstClr val="black"/>
                </a:solidFill>
              </a:rPr>
              <a:t> </a:t>
            </a:r>
            <a:r>
              <a:rPr lang="en-US" sz="4300" dirty="0" err="1">
                <a:solidFill>
                  <a:prstClr val="black"/>
                </a:solidFill>
              </a:rPr>
              <a:t>կիրառման</a:t>
            </a:r>
            <a:r>
              <a:rPr lang="en-US" sz="4300" dirty="0">
                <a:solidFill>
                  <a:prstClr val="black"/>
                </a:solidFill>
              </a:rPr>
              <a:t> </a:t>
            </a:r>
            <a:r>
              <a:rPr lang="en-US" sz="4300" dirty="0" err="1">
                <a:solidFill>
                  <a:prstClr val="black"/>
                </a:solidFill>
              </a:rPr>
              <a:t>նվազեցումը</a:t>
            </a:r>
            <a:r>
              <a:rPr lang="en-US" sz="4300" dirty="0">
                <a:solidFill>
                  <a:prstClr val="black"/>
                </a:solidFill>
              </a:rPr>
              <a:t> </a:t>
            </a:r>
            <a:r>
              <a:rPr lang="en-US" sz="4300" dirty="0" err="1">
                <a:solidFill>
                  <a:prstClr val="black"/>
                </a:solidFill>
              </a:rPr>
              <a:t>Հայաստանում</a:t>
            </a:r>
            <a:r>
              <a:rPr lang="en-US" sz="4300" dirty="0">
                <a:solidFill>
                  <a:prstClr val="black"/>
                </a:solidFill>
              </a:rPr>
              <a:t>» </a:t>
            </a:r>
            <a:r>
              <a:rPr lang="en-US" sz="4300" dirty="0" err="1">
                <a:solidFill>
                  <a:prstClr val="black"/>
                </a:solidFill>
              </a:rPr>
              <a:t>Տեʹս</a:t>
            </a:r>
            <a:r>
              <a:rPr lang="en-US" sz="4300" dirty="0">
                <a:solidFill>
                  <a:prstClr val="black"/>
                </a:solidFill>
              </a:rPr>
              <a:t> </a:t>
            </a:r>
            <a:r>
              <a:rPr lang="en-US" sz="4300" b="1" dirty="0">
                <a:solidFill>
                  <a:prstClr val="black"/>
                </a:solidFill>
                <a:hlinkClick r:id="rId2"/>
              </a:rPr>
              <a:t>http://</a:t>
            </a:r>
            <a:r>
              <a:rPr lang="en-US" sz="4300" b="1" dirty="0" smtClean="0">
                <a:solidFill>
                  <a:prstClr val="black"/>
                </a:solidFill>
                <a:hlinkClick r:id="rId2"/>
              </a:rPr>
              <a:t>www.coe.am/docs/custodial-sentences-am.pdf</a:t>
            </a:r>
            <a:endParaRPr lang="en-US" sz="4300" dirty="0" smtClean="0"/>
          </a:p>
          <a:p>
            <a:pPr marL="273050" indent="-273050">
              <a:lnSpc>
                <a:spcPct val="150000"/>
              </a:lnSpc>
            </a:pPr>
            <a:endParaRPr lang="en-US" sz="2000" dirty="0" smtClean="0"/>
          </a:p>
          <a:p>
            <a:pPr marL="273050" indent="-273050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7859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8763000" cy="6096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hy-AM" sz="2200" b="1" dirty="0" smtClean="0">
                <a:latin typeface="Sylfaen" pitchFamily="18" charset="0"/>
              </a:rPr>
              <a:t>Վիճակագրական տվյալներ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914400"/>
            <a:ext cx="8915400" cy="57912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1800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 smtClean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 smtClean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914401"/>
            <a:ext cx="8763000" cy="5562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endParaRPr lang="en-US" sz="2200" dirty="0" smtClean="0">
              <a:solidFill>
                <a:prstClr val="black"/>
              </a:solidFill>
            </a:endParaRPr>
          </a:p>
          <a:p>
            <a:pPr marL="177800" indent="-4763"/>
            <a:r>
              <a:rPr lang="hy-AM" sz="2000" dirty="0" smtClean="0">
                <a:solidFill>
                  <a:prstClr val="black"/>
                </a:solidFill>
              </a:rPr>
              <a:t>Ստորև նշված երեք աղյուսակներում տրված են ԵԽ անդամ պետություններում խափանման միջոց կալանավորման հետևյալ վիճակագրական տվյալները․ </a:t>
            </a:r>
          </a:p>
          <a:p>
            <a:pPr marL="177800" indent="-4763"/>
            <a:endParaRPr lang="hy-AM" sz="2000" dirty="0">
              <a:solidFill>
                <a:prstClr val="black"/>
              </a:solidFill>
            </a:endParaRPr>
          </a:p>
          <a:p>
            <a:pPr marL="1719263" indent="-1546225"/>
            <a:r>
              <a:rPr lang="hy-AM" sz="2000" dirty="0" smtClean="0">
                <a:solidFill>
                  <a:prstClr val="black"/>
                </a:solidFill>
              </a:rPr>
              <a:t>Աղյուսակ </a:t>
            </a:r>
            <a:r>
              <a:rPr lang="ru-RU" sz="2000" dirty="0" smtClean="0">
                <a:solidFill>
                  <a:prstClr val="black"/>
                </a:solidFill>
              </a:rPr>
              <a:t>1</a:t>
            </a:r>
            <a:r>
              <a:rPr lang="en-US" sz="2000" dirty="0" smtClean="0">
                <a:solidFill>
                  <a:prstClr val="black"/>
                </a:solidFill>
              </a:rPr>
              <a:t> – </a:t>
            </a:r>
            <a:r>
              <a:rPr lang="hy-AM" sz="2000" dirty="0" smtClean="0">
                <a:solidFill>
                  <a:prstClr val="black"/>
                </a:solidFill>
              </a:rPr>
              <a:t>կալանավորման տակ գտնվող անձանց տոկոսային հարաբերությունը ազատազրկվածկների համեմատ, </a:t>
            </a:r>
          </a:p>
          <a:p>
            <a:pPr marL="1719263" indent="-1546225"/>
            <a:endParaRPr lang="hy-AM" sz="2000" dirty="0">
              <a:solidFill>
                <a:prstClr val="black"/>
              </a:solidFill>
            </a:endParaRPr>
          </a:p>
          <a:p>
            <a:pPr marL="1719263" indent="-1546225"/>
            <a:r>
              <a:rPr lang="hy-AM" sz="2000" dirty="0" smtClean="0">
                <a:solidFill>
                  <a:prstClr val="black"/>
                </a:solidFill>
              </a:rPr>
              <a:t>Աղյուսակ </a:t>
            </a:r>
            <a:r>
              <a:rPr lang="ru-RU" sz="2000" dirty="0" smtClean="0">
                <a:solidFill>
                  <a:prstClr val="black"/>
                </a:solidFill>
              </a:rPr>
              <a:t>2</a:t>
            </a:r>
            <a:r>
              <a:rPr lang="en-US" sz="2000" dirty="0" smtClean="0">
                <a:solidFill>
                  <a:prstClr val="black"/>
                </a:solidFill>
              </a:rPr>
              <a:t> – </a:t>
            </a:r>
            <a:r>
              <a:rPr lang="hy-AM" sz="2000" dirty="0" smtClean="0">
                <a:solidFill>
                  <a:prstClr val="black"/>
                </a:solidFill>
              </a:rPr>
              <a:t>կալանավորման տակ գտնվող անձանց թիվը </a:t>
            </a:r>
            <a:r>
              <a:rPr lang="ru-RU" sz="2000" dirty="0" smtClean="0">
                <a:solidFill>
                  <a:prstClr val="black"/>
                </a:solidFill>
              </a:rPr>
              <a:t>100</a:t>
            </a:r>
            <a:r>
              <a:rPr lang="en-US" sz="2000" dirty="0" smtClean="0">
                <a:solidFill>
                  <a:prstClr val="black"/>
                </a:solidFill>
              </a:rPr>
              <a:t>,000</a:t>
            </a:r>
            <a:r>
              <a:rPr lang="hy-AM" sz="2000" dirty="0" smtClean="0">
                <a:solidFill>
                  <a:prstClr val="black"/>
                </a:solidFill>
              </a:rPr>
              <a:t> բնակչի հարաբերակցությամբ, </a:t>
            </a:r>
          </a:p>
          <a:p>
            <a:pPr marL="1719263" indent="-1546225"/>
            <a:endParaRPr lang="hy-AM" sz="2000" dirty="0">
              <a:solidFill>
                <a:prstClr val="black"/>
              </a:solidFill>
            </a:endParaRPr>
          </a:p>
          <a:p>
            <a:pPr marL="1719263" indent="-1546225"/>
            <a:r>
              <a:rPr lang="hy-AM" sz="2000" dirty="0" smtClean="0">
                <a:solidFill>
                  <a:prstClr val="black"/>
                </a:solidFill>
              </a:rPr>
              <a:t>Աղյուսակ </a:t>
            </a:r>
            <a:r>
              <a:rPr lang="ru-RU" sz="2000" dirty="0" smtClean="0">
                <a:solidFill>
                  <a:prstClr val="black"/>
                </a:solidFill>
              </a:rPr>
              <a:t>3</a:t>
            </a:r>
            <a:r>
              <a:rPr lang="en-US" sz="2000" dirty="0" smtClean="0">
                <a:solidFill>
                  <a:prstClr val="black"/>
                </a:solidFill>
              </a:rPr>
              <a:t> – </a:t>
            </a:r>
            <a:r>
              <a:rPr lang="hy-AM" sz="2000" dirty="0" smtClean="0">
                <a:solidFill>
                  <a:prstClr val="black"/>
                </a:solidFill>
              </a:rPr>
              <a:t>ազատզրկվածների թվականակը </a:t>
            </a:r>
            <a:r>
              <a:rPr lang="ru-RU" sz="2000" dirty="0" smtClean="0">
                <a:solidFill>
                  <a:prstClr val="black"/>
                </a:solidFill>
              </a:rPr>
              <a:t>100</a:t>
            </a:r>
            <a:r>
              <a:rPr lang="en-US" sz="2000" dirty="0" smtClean="0">
                <a:solidFill>
                  <a:prstClr val="black"/>
                </a:solidFill>
              </a:rPr>
              <a:t>,000</a:t>
            </a:r>
            <a:r>
              <a:rPr lang="hy-AM" sz="2000" dirty="0" smtClean="0">
                <a:solidFill>
                  <a:prstClr val="black"/>
                </a:solidFill>
              </a:rPr>
              <a:t> բնակչի հարաբերակցությամբ։</a:t>
            </a:r>
            <a:endParaRPr lang="en-US" sz="20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65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672002"/>
              </p:ext>
            </p:extLst>
          </p:nvPr>
        </p:nvGraphicFramePr>
        <p:xfrm>
          <a:off x="381000" y="228601"/>
          <a:ext cx="8153400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5838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9835743"/>
              </p:ext>
            </p:extLst>
          </p:nvPr>
        </p:nvGraphicFramePr>
        <p:xfrm>
          <a:off x="457200" y="-228600"/>
          <a:ext cx="8229600" cy="76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5486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040830"/>
              </p:ext>
            </p:extLst>
          </p:nvPr>
        </p:nvGraphicFramePr>
        <p:xfrm>
          <a:off x="-152399" y="-381000"/>
          <a:ext cx="8839200" cy="777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4670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ainingPresentatio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51000" t="-20000" r="2000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7635</TotalTime>
  <Words>705</Words>
  <Application>Microsoft Office PowerPoint</Application>
  <PresentationFormat>On-screen Show (4:3)</PresentationFormat>
  <Paragraphs>165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15</vt:i4>
      </vt:variant>
    </vt:vector>
  </HeadingPairs>
  <TitlesOfParts>
    <vt:vector size="33" baseType="lpstr">
      <vt:lpstr>Arial</vt:lpstr>
      <vt:lpstr>Arial Unicode</vt:lpstr>
      <vt:lpstr>Calibri</vt:lpstr>
      <vt:lpstr>Corbel</vt:lpstr>
      <vt:lpstr>Gill Sans MT</vt:lpstr>
      <vt:lpstr>Sylfaen</vt:lpstr>
      <vt:lpstr>Times Armenian</vt:lpstr>
      <vt:lpstr>Times LatArm</vt:lpstr>
      <vt:lpstr>Times New Roman</vt:lpstr>
      <vt:lpstr>Verdana</vt:lpstr>
      <vt:lpstr>Wingdings</vt:lpstr>
      <vt:lpstr>Wingdings 2</vt:lpstr>
      <vt:lpstr>Office Theme</vt:lpstr>
      <vt:lpstr>TrainingPresentation</vt:lpstr>
      <vt:lpstr>1_Office Theme</vt:lpstr>
      <vt:lpstr>2_Office Theme</vt:lpstr>
      <vt:lpstr>3_Office Theme</vt:lpstr>
      <vt:lpstr>4_Office Theme</vt:lpstr>
      <vt:lpstr>PowerPoint Presentation</vt:lpstr>
      <vt:lpstr>Վճռաբեկ դատարանի նախադեպերը</vt:lpstr>
      <vt:lpstr>Ներկա իրավիճակը </vt:lpstr>
      <vt:lpstr>Վիճակագրություն </vt:lpstr>
      <vt:lpstr>Վիճակագրություն </vt:lpstr>
      <vt:lpstr>Վիճակագրություն </vt:lpstr>
      <vt:lpstr>Վիճակագրություն </vt:lpstr>
      <vt:lpstr>Վիճակագրություն </vt:lpstr>
      <vt:lpstr>Վիճակագրություն </vt:lpstr>
      <vt:lpstr>Ներկա վիճակը </vt:lpstr>
      <vt:lpstr>Ներկա վիճակը </vt:lpstr>
      <vt:lpstr>Վիճակագրական տվյալներ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Եվրոպական դատարանի 2012թ.  վճիռները և որոշումները</dc:title>
  <dc:creator>Arayik</dc:creator>
  <cp:lastModifiedBy>Ara Ghazaryan</cp:lastModifiedBy>
  <cp:revision>113</cp:revision>
  <dcterms:created xsi:type="dcterms:W3CDTF">2013-03-19T06:18:07Z</dcterms:created>
  <dcterms:modified xsi:type="dcterms:W3CDTF">2020-04-24T13:31:41Z</dcterms:modified>
</cp:coreProperties>
</file>